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59" r:id="rId8"/>
    <p:sldId id="258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Linked Lists &amp; </a:t>
            </a:r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 211</a:t>
            </a:r>
          </a:p>
          <a:p>
            <a:r>
              <a:rPr lang="en-US" dirty="0" smtClean="0"/>
              <a:t>Cam Moore</a:t>
            </a:r>
          </a:p>
          <a:p>
            <a:r>
              <a:rPr lang="en-US" dirty="0" smtClean="0"/>
              <a:t>Information and Computer Sciences</a:t>
            </a:r>
          </a:p>
          <a:p>
            <a:r>
              <a:rPr lang="en-US" dirty="0" smtClean="0"/>
              <a:t>University of Hawaii,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Allows access to each element in the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555" y="827306"/>
            <a:ext cx="738114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An </a:t>
            </a:r>
            <a:r>
              <a:rPr lang="en-US" sz="1600" dirty="0" err="1" smtClean="0">
                <a:solidFill>
                  <a:schemeClr val="accent3"/>
                </a:solidFill>
              </a:rPr>
              <a:t>iterator</a:t>
            </a:r>
            <a:r>
              <a:rPr lang="en-US" sz="1600" dirty="0" smtClean="0">
                <a:solidFill>
                  <a:schemeClr val="accent3"/>
                </a:solidFill>
              </a:rPr>
              <a:t> over a collection.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interface </a:t>
            </a:r>
            <a:r>
              <a:rPr lang="en-US" sz="1600" dirty="0" err="1" smtClean="0">
                <a:solidFill>
                  <a:schemeClr val="bg2"/>
                </a:solidFill>
              </a:rPr>
              <a:t>Iterator</a:t>
            </a:r>
            <a:r>
              <a:rPr lang="en-US" sz="1600" dirty="0" smtClean="0">
                <a:solidFill>
                  <a:schemeClr val="bg2"/>
                </a:solidFill>
              </a:rPr>
              <a:t>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 @return true if the next method returns a value.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err="1" smtClean="0">
                <a:solidFill>
                  <a:schemeClr val="bg2"/>
                </a:solidFill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hasNext</a:t>
            </a:r>
            <a:r>
              <a:rPr lang="en-US" sz="1600" dirty="0" smtClean="0">
                <a:solidFill>
                  <a:schemeClr val="bg2"/>
                </a:solidFill>
              </a:rPr>
              <a:t>();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 @return the next element.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E next();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accent3"/>
                </a:solidFill>
              </a:rPr>
              <a:t>  /**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 Removes from the underlying collection the last element returned. (optional)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void remove()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24100" y="5791200"/>
            <a:ext cx="4495800" cy="685800"/>
            <a:chOff x="1676400" y="5791200"/>
            <a:chExt cx="4495800" cy="685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6764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1148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34000" y="5791200"/>
              <a:ext cx="838200" cy="6858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 flipV="1">
            <a:off x="3352800" y="61722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urved Down Arrow 17"/>
          <p:cNvSpPr/>
          <p:nvPr/>
        </p:nvSpPr>
        <p:spPr bwMode="auto">
          <a:xfrm>
            <a:off x="3328736" y="5486400"/>
            <a:ext cx="1371600" cy="685800"/>
          </a:xfrm>
          <a:prstGeom prst="curvedDown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4596064" y="61722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Curved Down Arrow 20"/>
          <p:cNvSpPr/>
          <p:nvPr/>
        </p:nvSpPr>
        <p:spPr bwMode="auto">
          <a:xfrm>
            <a:off x="4572000" y="5486400"/>
            <a:ext cx="1371600" cy="685800"/>
          </a:xfrm>
          <a:prstGeom prst="curvedDown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815264" y="61722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Curved Down Arrow 23"/>
          <p:cNvSpPr/>
          <p:nvPr/>
        </p:nvSpPr>
        <p:spPr bwMode="auto">
          <a:xfrm>
            <a:off x="5791200" y="5486400"/>
            <a:ext cx="1371600" cy="685800"/>
          </a:xfrm>
          <a:prstGeom prst="curvedDown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7034464" y="61722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2157664" y="6172200"/>
            <a:ext cx="0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Curved Down Arrow 26"/>
          <p:cNvSpPr/>
          <p:nvPr/>
        </p:nvSpPr>
        <p:spPr bwMode="auto">
          <a:xfrm>
            <a:off x="2133600" y="5486400"/>
            <a:ext cx="1371600" cy="685800"/>
          </a:xfrm>
          <a:prstGeom prst="curvedDown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8258" y="1074510"/>
            <a:ext cx="70274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/** An </a:t>
            </a:r>
            <a:r>
              <a:rPr lang="en-US" sz="2000" dirty="0" err="1" smtClean="0">
                <a:solidFill>
                  <a:schemeClr val="accent3"/>
                </a:solidFill>
              </a:rPr>
              <a:t>iterator</a:t>
            </a:r>
            <a:r>
              <a:rPr lang="en-US" sz="2000" dirty="0" smtClean="0">
                <a:solidFill>
                  <a:schemeClr val="accent3"/>
                </a:solidFill>
              </a:rPr>
              <a:t> over a collection. */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public interface </a:t>
            </a:r>
            <a:r>
              <a:rPr lang="en-US" sz="2000" dirty="0" err="1" smtClean="0">
                <a:solidFill>
                  <a:schemeClr val="bg2"/>
                </a:solidFill>
              </a:rPr>
              <a:t>ListIterator</a:t>
            </a:r>
            <a:r>
              <a:rPr lang="en-US" sz="2000" dirty="0" smtClean="0">
                <a:solidFill>
                  <a:schemeClr val="bg2"/>
                </a:solidFill>
              </a:rPr>
              <a:t>&lt;E&gt; extends </a:t>
            </a:r>
            <a:r>
              <a:rPr lang="en-US" sz="2000" dirty="0" err="1" smtClean="0">
                <a:solidFill>
                  <a:schemeClr val="bg2"/>
                </a:solidFill>
              </a:rPr>
              <a:t>Iterator</a:t>
            </a:r>
            <a:r>
              <a:rPr lang="en-US" sz="2000" dirty="0" smtClean="0">
                <a:solidFill>
                  <a:schemeClr val="bg2"/>
                </a:solidFill>
              </a:rPr>
              <a:t>&lt;E&gt; {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smtClean="0">
                <a:solidFill>
                  <a:schemeClr val="accent3"/>
                </a:solidFill>
              </a:rPr>
              <a:t>// Returns true if there is a next element.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</a:rPr>
              <a:t>boolean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hasNext</a:t>
            </a:r>
            <a:r>
              <a:rPr lang="en-US" sz="2000" dirty="0" smtClean="0">
                <a:solidFill>
                  <a:schemeClr val="bg2"/>
                </a:solidFill>
              </a:rPr>
              <a:t>();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smtClean="0">
                <a:solidFill>
                  <a:schemeClr val="accent3"/>
                </a:solidFill>
              </a:rPr>
              <a:t>// Returns the next element and moves the </a:t>
            </a:r>
            <a:r>
              <a:rPr lang="en-US" sz="2000" dirty="0" err="1" smtClean="0">
                <a:solidFill>
                  <a:schemeClr val="accent3"/>
                </a:solidFill>
              </a:rPr>
              <a:t>iterator</a:t>
            </a:r>
            <a:r>
              <a:rPr lang="en-US" sz="2000" dirty="0" smtClean="0">
                <a:solidFill>
                  <a:schemeClr val="accent3"/>
                </a:solidFill>
              </a:rPr>
              <a:t> forward.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E next();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smtClean="0">
                <a:solidFill>
                  <a:schemeClr val="accent3"/>
                </a:solidFill>
              </a:rPr>
              <a:t>// Returns the index of the next element.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</a:rPr>
              <a:t>int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nextIndex</a:t>
            </a:r>
            <a:r>
              <a:rPr lang="en-US" sz="2000" dirty="0" smtClean="0">
                <a:solidFill>
                  <a:schemeClr val="bg2"/>
                </a:solidFill>
              </a:rPr>
              <a:t>();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  …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4702" y="1228398"/>
            <a:ext cx="77545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/** An </a:t>
            </a:r>
            <a:r>
              <a:rPr lang="en-US" sz="2000" dirty="0" err="1" smtClean="0">
                <a:solidFill>
                  <a:schemeClr val="accent3"/>
                </a:solidFill>
              </a:rPr>
              <a:t>iterator</a:t>
            </a:r>
            <a:r>
              <a:rPr lang="en-US" sz="2000" dirty="0" smtClean="0">
                <a:solidFill>
                  <a:schemeClr val="accent3"/>
                </a:solidFill>
              </a:rPr>
              <a:t> over a collection. */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public interface </a:t>
            </a:r>
            <a:r>
              <a:rPr lang="en-US" sz="2000" dirty="0" err="1" smtClean="0">
                <a:solidFill>
                  <a:schemeClr val="bg2"/>
                </a:solidFill>
              </a:rPr>
              <a:t>ListIterator</a:t>
            </a:r>
            <a:r>
              <a:rPr lang="en-US" sz="2000" dirty="0" smtClean="0">
                <a:solidFill>
                  <a:schemeClr val="bg2"/>
                </a:solidFill>
              </a:rPr>
              <a:t>&lt;E&gt; extends </a:t>
            </a:r>
            <a:r>
              <a:rPr lang="en-US" sz="2000" dirty="0" err="1" smtClean="0">
                <a:solidFill>
                  <a:schemeClr val="bg2"/>
                </a:solidFill>
              </a:rPr>
              <a:t>Iterator</a:t>
            </a:r>
            <a:r>
              <a:rPr lang="en-US" sz="2000" dirty="0" smtClean="0">
                <a:solidFill>
                  <a:schemeClr val="bg2"/>
                </a:solidFill>
              </a:rPr>
              <a:t>&lt;E&gt; {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…</a:t>
            </a:r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accent3"/>
                </a:solidFill>
              </a:rPr>
              <a:t>  // Returns true if there is a previous element.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</a:rPr>
              <a:t>boolean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hasPrevious</a:t>
            </a:r>
            <a:r>
              <a:rPr lang="en-US" sz="2000" dirty="0" smtClean="0">
                <a:solidFill>
                  <a:schemeClr val="bg2"/>
                </a:solidFill>
              </a:rPr>
              <a:t>();</a:t>
            </a: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r>
              <a:rPr lang="en-US" sz="2000" dirty="0" smtClean="0">
                <a:solidFill>
                  <a:schemeClr val="accent3"/>
                </a:solidFill>
              </a:rPr>
              <a:t>  // Returns the previous element and moves the </a:t>
            </a:r>
            <a:r>
              <a:rPr lang="en-US" sz="2000" dirty="0" err="1" smtClean="0">
                <a:solidFill>
                  <a:schemeClr val="accent3"/>
                </a:solidFill>
              </a:rPr>
              <a:t>iterator</a:t>
            </a:r>
            <a:r>
              <a:rPr lang="en-US" sz="2000" dirty="0" smtClean="0">
                <a:solidFill>
                  <a:schemeClr val="accent3"/>
                </a:solidFill>
              </a:rPr>
              <a:t> backward.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E previous();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smtClean="0">
                <a:solidFill>
                  <a:schemeClr val="accent3"/>
                </a:solidFill>
              </a:rPr>
              <a:t>// Returns the index of the previous element.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err="1" smtClean="0">
                <a:solidFill>
                  <a:schemeClr val="bg2"/>
                </a:solidFill>
              </a:rPr>
              <a:t>int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previousIndex</a:t>
            </a:r>
            <a:r>
              <a:rPr lang="en-US" sz="2000" dirty="0" smtClean="0">
                <a:solidFill>
                  <a:schemeClr val="bg2"/>
                </a:solidFill>
              </a:rPr>
              <a:t>()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  <a:endParaRPr lang="en-US" sz="2000" dirty="0" smtClean="0">
              <a:solidFill>
                <a:schemeClr val="accent3"/>
              </a:solidFill>
            </a:endParaRPr>
          </a:p>
          <a:p>
            <a:r>
              <a:rPr lang="en-US" sz="2000" b="1" dirty="0" smtClean="0">
                <a:solidFill>
                  <a:schemeClr val="bg2"/>
                </a:solidFill>
              </a:rPr>
              <a:t>  …</a:t>
            </a:r>
            <a:endParaRPr lang="en-US" sz="2000" dirty="0" smtClean="0">
              <a:solidFill>
                <a:schemeClr val="accent3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373" y="1243787"/>
            <a:ext cx="8039255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/** An </a:t>
            </a:r>
            <a:r>
              <a:rPr lang="en-US" sz="2000" dirty="0" err="1" smtClean="0">
                <a:solidFill>
                  <a:schemeClr val="accent3"/>
                </a:solidFill>
              </a:rPr>
              <a:t>iterator</a:t>
            </a:r>
            <a:r>
              <a:rPr lang="en-US" sz="2000" dirty="0" smtClean="0">
                <a:solidFill>
                  <a:schemeClr val="accent3"/>
                </a:solidFill>
              </a:rPr>
              <a:t> over a collection. */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public interface </a:t>
            </a:r>
            <a:r>
              <a:rPr lang="en-US" sz="2000" dirty="0" err="1" smtClean="0">
                <a:solidFill>
                  <a:schemeClr val="bg2"/>
                </a:solidFill>
              </a:rPr>
              <a:t>ListIterator</a:t>
            </a:r>
            <a:r>
              <a:rPr lang="en-US" sz="2000" dirty="0" smtClean="0">
                <a:solidFill>
                  <a:schemeClr val="bg2"/>
                </a:solidFill>
              </a:rPr>
              <a:t>&lt;E&gt; extends </a:t>
            </a:r>
            <a:r>
              <a:rPr lang="en-US" sz="2000" dirty="0" err="1" smtClean="0">
                <a:solidFill>
                  <a:schemeClr val="bg2"/>
                </a:solidFill>
              </a:rPr>
              <a:t>Iterator</a:t>
            </a:r>
            <a:r>
              <a:rPr lang="en-US" sz="2000" dirty="0" smtClean="0">
                <a:solidFill>
                  <a:schemeClr val="bg2"/>
                </a:solidFill>
              </a:rPr>
              <a:t>&lt;E&gt; {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 …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accent3"/>
                </a:solidFill>
              </a:rPr>
              <a:t>  // Inserts the element into the underlying list. (optional).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void add(E </a:t>
            </a:r>
            <a:r>
              <a:rPr lang="en-US" sz="2000" dirty="0" err="1" smtClean="0">
                <a:solidFill>
                  <a:schemeClr val="bg2"/>
                </a:solidFill>
              </a:rPr>
              <a:t>e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  <a:p>
            <a:endParaRPr lang="en-US" sz="2000" dirty="0" smtClean="0">
              <a:solidFill>
                <a:schemeClr val="accent3"/>
              </a:solidFill>
            </a:endParaRPr>
          </a:p>
          <a:p>
            <a:r>
              <a:rPr lang="en-US" sz="2000" dirty="0" smtClean="0">
                <a:solidFill>
                  <a:schemeClr val="accent3"/>
                </a:solidFill>
              </a:rPr>
              <a:t>  // Removes the last item returned from the underlying list. (optional).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 void remove();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  </a:t>
            </a:r>
            <a:r>
              <a:rPr lang="en-US" sz="2000" dirty="0" smtClean="0">
                <a:solidFill>
                  <a:schemeClr val="accent3"/>
                </a:solidFill>
              </a:rPr>
              <a:t>// Replaces the last item returned. (optional).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  void set(E </a:t>
            </a:r>
            <a:r>
              <a:rPr lang="en-US" sz="2000" dirty="0" err="1" smtClean="0">
                <a:solidFill>
                  <a:schemeClr val="bg2"/>
                </a:solidFill>
              </a:rPr>
              <a:t>e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</a:t>
            </a:r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3991" y="1447800"/>
            <a:ext cx="4478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/</a:t>
            </a:r>
            <a:r>
              <a:rPr lang="en-US" sz="2400" dirty="0" smtClean="0">
                <a:solidFill>
                  <a:schemeClr val="accent3"/>
                </a:solidFill>
              </a:rPr>
              <a:t>* The “</a:t>
            </a:r>
            <a:r>
              <a:rPr lang="en-US" sz="2400" dirty="0" err="1" smtClean="0">
                <a:solidFill>
                  <a:schemeClr val="accent3"/>
                </a:solidFill>
              </a:rPr>
              <a:t>foreach</a:t>
            </a:r>
            <a:r>
              <a:rPr lang="en-US" sz="2400" dirty="0" smtClean="0">
                <a:solidFill>
                  <a:schemeClr val="accent3"/>
                </a:solidFill>
              </a:rPr>
              <a:t>” statement. </a:t>
            </a:r>
            <a:r>
              <a:rPr lang="en-US" sz="2400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for </a:t>
            </a:r>
            <a:r>
              <a:rPr lang="en-US" sz="2400" dirty="0" smtClean="0">
                <a:solidFill>
                  <a:schemeClr val="bg2"/>
                </a:solidFill>
              </a:rPr>
              <a:t>(E parameter: </a:t>
            </a:r>
            <a:r>
              <a:rPr lang="en-US" sz="2400" dirty="0" err="1" smtClean="0">
                <a:solidFill>
                  <a:schemeClr val="bg2"/>
                </a:solidFill>
              </a:rPr>
              <a:t>Iterable</a:t>
            </a:r>
            <a:r>
              <a:rPr lang="en-US" sz="2400" dirty="0" smtClean="0">
                <a:solidFill>
                  <a:schemeClr val="bg2"/>
                </a:solidFill>
              </a:rPr>
              <a:t>&lt;</a:t>
            </a:r>
            <a:r>
              <a:rPr lang="en-US" sz="2400" dirty="0" smtClean="0">
                <a:solidFill>
                  <a:schemeClr val="bg2"/>
                </a:solidFill>
              </a:rPr>
              <a:t>E</a:t>
            </a:r>
            <a:r>
              <a:rPr lang="en-US" sz="2400" dirty="0" smtClean="0">
                <a:solidFill>
                  <a:schemeClr val="bg2"/>
                </a:solidFill>
              </a:rPr>
              <a:t>&gt;) {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  …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}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568" y="3646944"/>
            <a:ext cx="84048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/** </a:t>
            </a:r>
            <a:r>
              <a:rPr lang="en-US" sz="2400" dirty="0" smtClean="0">
                <a:solidFill>
                  <a:schemeClr val="accent3"/>
                </a:solidFill>
              </a:rPr>
              <a:t>Implementing this interface allows an object to be 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 smtClean="0">
                <a:solidFill>
                  <a:schemeClr val="accent3"/>
                </a:solidFill>
              </a:rPr>
              <a:t>   </a:t>
            </a:r>
            <a:r>
              <a:rPr lang="en-US" sz="2400" dirty="0" smtClean="0">
                <a:solidFill>
                  <a:schemeClr val="accent3"/>
                </a:solidFill>
              </a:rPr>
              <a:t>a target of the “</a:t>
            </a:r>
            <a:r>
              <a:rPr lang="en-US" sz="2400" dirty="0" err="1" smtClean="0">
                <a:solidFill>
                  <a:schemeClr val="accent3"/>
                </a:solidFill>
              </a:rPr>
              <a:t>foreach</a:t>
            </a:r>
            <a:r>
              <a:rPr lang="en-US" sz="2400" dirty="0" smtClean="0">
                <a:solidFill>
                  <a:schemeClr val="accent3"/>
                </a:solidFill>
              </a:rPr>
              <a:t>” statement. </a:t>
            </a:r>
            <a:r>
              <a:rPr lang="en-US" sz="2400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sz="2400" dirty="0" smtClean="0">
                <a:solidFill>
                  <a:schemeClr val="accent4"/>
                </a:solidFill>
              </a:rPr>
              <a:t>public interface </a:t>
            </a:r>
            <a:r>
              <a:rPr lang="en-US" sz="2400" dirty="0" err="1" smtClean="0">
                <a:solidFill>
                  <a:schemeClr val="bg2"/>
                </a:solidFill>
              </a:rPr>
              <a:t>Iterable</a:t>
            </a:r>
            <a:r>
              <a:rPr lang="en-US" sz="2400" dirty="0" smtClean="0">
                <a:solidFill>
                  <a:schemeClr val="bg2"/>
                </a:solidFill>
              </a:rPr>
              <a:t>&lt;</a:t>
            </a:r>
            <a:r>
              <a:rPr lang="en-US" sz="2400" dirty="0" smtClean="0">
                <a:solidFill>
                  <a:schemeClr val="bg2"/>
                </a:solidFill>
              </a:rPr>
              <a:t>E&gt; </a:t>
            </a:r>
            <a:r>
              <a:rPr lang="en-US" sz="2400" dirty="0" smtClean="0">
                <a:solidFill>
                  <a:schemeClr val="bg2"/>
                </a:solidFill>
              </a:rPr>
              <a:t>{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  </a:t>
            </a:r>
            <a:r>
              <a:rPr lang="en-US" sz="2400" dirty="0" smtClean="0">
                <a:solidFill>
                  <a:schemeClr val="accent3"/>
                </a:solidFill>
              </a:rPr>
              <a:t>/** Returns an iterator over the elements in this collection.*/</a:t>
            </a:r>
            <a:endParaRPr lang="en-US" sz="2400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  </a:t>
            </a:r>
            <a:r>
              <a:rPr lang="en-US" sz="2400" dirty="0" smtClean="0">
                <a:solidFill>
                  <a:schemeClr val="bg2"/>
                </a:solidFill>
              </a:rPr>
              <a:t>Iterator&lt;E&gt; iterator();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}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List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traverse to next node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52950" y="3562442"/>
            <a:ext cx="1963449" cy="1161958"/>
            <a:chOff x="5620149" y="1738426"/>
            <a:chExt cx="1963449" cy="1161958"/>
          </a:xfrm>
        </p:grpSpPr>
        <p:grpSp>
          <p:nvGrpSpPr>
            <p:cNvPr id="5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6" name="Straight Arrow Connector 5"/>
            <p:cNvCxnSpPr>
              <a:stCxn id="9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1137485" y="2819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 bwMode="auto">
          <a:xfrm flipV="1">
            <a:off x="1835663" y="3004053"/>
            <a:ext cx="731232" cy="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578071" y="2819400"/>
            <a:ext cx="1963449" cy="1161958"/>
            <a:chOff x="5620149" y="1738426"/>
            <a:chExt cx="1963449" cy="1161958"/>
          </a:xfrm>
        </p:grpSpPr>
        <p:grpSp>
          <p:nvGrpSpPr>
            <p:cNvPr id="13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14" name="Straight Arrow Connector 13"/>
            <p:cNvCxnSpPr>
              <a:stCxn id="17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1828800" y="1676400"/>
            <a:ext cx="761543" cy="1189334"/>
            <a:chOff x="5169817" y="3580766"/>
            <a:chExt cx="761543" cy="1189334"/>
          </a:xfrm>
        </p:grpSpPr>
        <p:sp>
          <p:nvSpPr>
            <p:cNvPr id="19" name="TextBox 18"/>
            <p:cNvSpPr txBox="1"/>
            <p:nvPr/>
          </p:nvSpPr>
          <p:spPr>
            <a:xfrm>
              <a:off x="5169817" y="3580766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temp</a:t>
              </a:r>
            </a:p>
          </p:txBody>
        </p:sp>
        <p:cxnSp>
          <p:nvCxnSpPr>
            <p:cNvPr id="20" name="Elbow Connector 22"/>
            <p:cNvCxnSpPr/>
            <p:nvPr/>
          </p:nvCxnSpPr>
          <p:spPr bwMode="auto">
            <a:xfrm rot="16200000" flipH="1">
              <a:off x="5316217" y="4154957"/>
              <a:ext cx="820002" cy="41028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810000" y="2514600"/>
            <a:ext cx="761543" cy="1189334"/>
            <a:chOff x="5169817" y="3580766"/>
            <a:chExt cx="761543" cy="1189334"/>
          </a:xfrm>
        </p:grpSpPr>
        <p:sp>
          <p:nvSpPr>
            <p:cNvPr id="22" name="TextBox 21"/>
            <p:cNvSpPr txBox="1"/>
            <p:nvPr/>
          </p:nvSpPr>
          <p:spPr>
            <a:xfrm>
              <a:off x="5169817" y="3580766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temp</a:t>
              </a:r>
            </a:p>
          </p:txBody>
        </p:sp>
        <p:cxnSp>
          <p:nvCxnSpPr>
            <p:cNvPr id="23" name="Elbow Connector 22"/>
            <p:cNvCxnSpPr/>
            <p:nvPr/>
          </p:nvCxnSpPr>
          <p:spPr bwMode="auto">
            <a:xfrm rot="16200000" flipH="1">
              <a:off x="5316217" y="4154957"/>
              <a:ext cx="820002" cy="41028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Linked List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insert or remove after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52950" y="3181442"/>
            <a:ext cx="1963449" cy="1161958"/>
            <a:chOff x="5620149" y="1738426"/>
            <a:chExt cx="1963449" cy="1161958"/>
          </a:xfrm>
        </p:grpSpPr>
        <p:grpSp>
          <p:nvGrpSpPr>
            <p:cNvPr id="5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6" name="Straight Arrow Connector 5"/>
            <p:cNvCxnSpPr>
              <a:stCxn id="9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1137485" y="2438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 bwMode="auto">
          <a:xfrm flipV="1">
            <a:off x="1835663" y="2623053"/>
            <a:ext cx="731232" cy="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578071" y="2438400"/>
            <a:ext cx="1963449" cy="1161958"/>
            <a:chOff x="5620149" y="1738426"/>
            <a:chExt cx="1963449" cy="1161958"/>
          </a:xfrm>
        </p:grpSpPr>
        <p:grpSp>
          <p:nvGrpSpPr>
            <p:cNvPr id="13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14" name="Straight Arrow Connector 13"/>
            <p:cNvCxnSpPr>
              <a:stCxn id="17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810000" y="2057400"/>
            <a:ext cx="761543" cy="1189334"/>
            <a:chOff x="5169817" y="3580766"/>
            <a:chExt cx="761543" cy="1189334"/>
          </a:xfrm>
        </p:grpSpPr>
        <p:sp>
          <p:nvSpPr>
            <p:cNvPr id="19" name="TextBox 18"/>
            <p:cNvSpPr txBox="1"/>
            <p:nvPr/>
          </p:nvSpPr>
          <p:spPr>
            <a:xfrm>
              <a:off x="5169817" y="3580766"/>
              <a:ext cx="69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n-lt"/>
                </a:rPr>
                <a:t>temp</a:t>
              </a:r>
            </a:p>
          </p:txBody>
        </p:sp>
        <p:cxnSp>
          <p:nvCxnSpPr>
            <p:cNvPr id="20" name="Elbow Connector 22"/>
            <p:cNvCxnSpPr/>
            <p:nvPr/>
          </p:nvCxnSpPr>
          <p:spPr bwMode="auto">
            <a:xfrm rot="16200000" flipH="1">
              <a:off x="5316217" y="4154957"/>
              <a:ext cx="820002" cy="41028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6518815" y="3943442"/>
            <a:ext cx="1963449" cy="1161958"/>
            <a:chOff x="5620149" y="1738426"/>
            <a:chExt cx="1963449" cy="1161958"/>
          </a:xfrm>
        </p:grpSpPr>
        <p:grpSp>
          <p:nvGrpSpPr>
            <p:cNvPr id="22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23" name="Straight Arrow Connector 22"/>
            <p:cNvCxnSpPr>
              <a:stCxn id="26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Double-Linked Nodes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62600" y="1752600"/>
            <a:ext cx="2832528" cy="1515314"/>
            <a:chOff x="4751070" y="1738426"/>
            <a:chExt cx="2832528" cy="1515314"/>
          </a:xfrm>
        </p:grpSpPr>
        <p:sp>
          <p:nvSpPr>
            <p:cNvPr id="7" name="Rectangle 6"/>
            <p:cNvSpPr/>
            <p:nvPr/>
          </p:nvSpPr>
          <p:spPr bwMode="auto">
            <a:xfrm>
              <a:off x="5615892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15892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 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15892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6" name="Straight Arrow Connector 5"/>
            <p:cNvCxnSpPr>
              <a:stCxn id="9" idx="3"/>
            </p:cNvCxnSpPr>
            <p:nvPr/>
          </p:nvCxnSpPr>
          <p:spPr bwMode="auto">
            <a:xfrm>
              <a:off x="6732716" y="2724378"/>
              <a:ext cx="850882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Rectangle 9"/>
            <p:cNvSpPr/>
            <p:nvPr/>
          </p:nvSpPr>
          <p:spPr bwMode="auto">
            <a:xfrm>
              <a:off x="5615892" y="2901727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4751070" y="3085049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295400" y="998971"/>
            <a:ext cx="50433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Node is the building block for double-linked list.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private static class </a:t>
            </a:r>
            <a:r>
              <a:rPr lang="en-US" sz="1600" dirty="0" smtClean="0">
                <a:solidFill>
                  <a:schemeClr val="bg2"/>
                </a:solidFill>
              </a:rPr>
              <a:t>Node&lt;E&gt;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9BBB59"/>
                </a:solidFill>
              </a:rPr>
              <a:t>/** Reference to the data. */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8064A2"/>
                </a:solidFill>
              </a:rPr>
              <a:t>private</a:t>
            </a:r>
            <a:r>
              <a:rPr lang="en-US" sz="1600" dirty="0" smtClean="0">
                <a:solidFill>
                  <a:schemeClr val="bg2"/>
                </a:solidFill>
              </a:rPr>
              <a:t> E data;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9BBB59"/>
                </a:solidFill>
              </a:rPr>
              <a:t>/** Reference to the next node. */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8064A2"/>
                </a:solidFill>
              </a:rPr>
              <a:t>private</a:t>
            </a:r>
            <a:r>
              <a:rPr lang="en-US" sz="1600" dirty="0" smtClean="0">
                <a:solidFill>
                  <a:schemeClr val="bg2"/>
                </a:solidFill>
              </a:rPr>
              <a:t> Node next;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   /** Reference to the previous node. */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chemeClr val="accent4"/>
                </a:solidFill>
              </a:rPr>
              <a:t>private</a:t>
            </a:r>
            <a:r>
              <a:rPr lang="en-US" sz="1600" dirty="0" smtClean="0">
                <a:solidFill>
                  <a:schemeClr val="bg2"/>
                </a:solidFill>
              </a:rPr>
              <a:t> Node </a:t>
            </a:r>
            <a:r>
              <a:rPr lang="en-US" sz="1600" dirty="0" err="1" smtClean="0">
                <a:solidFill>
                  <a:schemeClr val="bg2"/>
                </a:solidFill>
              </a:rPr>
              <a:t>prev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  </a:t>
            </a:r>
            <a:r>
              <a:rPr lang="en-US" sz="1600" dirty="0" smtClean="0">
                <a:solidFill>
                  <a:srgbClr val="9BBB59"/>
                </a:solidFill>
              </a:rPr>
              <a:t>/** Creates a new Node.</a:t>
            </a:r>
          </a:p>
          <a:p>
            <a:r>
              <a:rPr lang="en-US" sz="1600" dirty="0">
                <a:solidFill>
                  <a:srgbClr val="9BBB59"/>
                </a:solidFill>
              </a:rPr>
              <a:t> </a:t>
            </a:r>
            <a:r>
              <a:rPr lang="en-US" sz="1600" dirty="0" smtClean="0">
                <a:solidFill>
                  <a:srgbClr val="9BBB59"/>
                </a:solidFill>
              </a:rPr>
              <a:t>    * @</a:t>
            </a:r>
            <a:r>
              <a:rPr lang="en-US" sz="1600" dirty="0" err="1" smtClean="0">
                <a:solidFill>
                  <a:srgbClr val="9BBB59"/>
                </a:solidFill>
              </a:rPr>
              <a:t>param</a:t>
            </a:r>
            <a:r>
              <a:rPr lang="en-US" sz="1600" dirty="0" smtClean="0">
                <a:solidFill>
                  <a:srgbClr val="9BBB59"/>
                </a:solidFill>
              </a:rPr>
              <a:t> </a:t>
            </a:r>
            <a:r>
              <a:rPr lang="en-US" sz="1600" dirty="0" err="1" smtClean="0">
                <a:solidFill>
                  <a:srgbClr val="9BBB59"/>
                </a:solidFill>
              </a:rPr>
              <a:t>dataItem</a:t>
            </a:r>
            <a:r>
              <a:rPr lang="en-US" sz="1600" dirty="0" smtClean="0">
                <a:solidFill>
                  <a:srgbClr val="9BBB59"/>
                </a:solidFill>
              </a:rPr>
              <a:t> the data to store.</a:t>
            </a:r>
          </a:p>
          <a:p>
            <a:r>
              <a:rPr lang="en-US" sz="1600" dirty="0">
                <a:solidFill>
                  <a:srgbClr val="9BBB59"/>
                </a:solidFill>
              </a:rPr>
              <a:t> </a:t>
            </a:r>
            <a:r>
              <a:rPr lang="en-US" sz="1600" dirty="0" smtClean="0">
                <a:solidFill>
                  <a:srgbClr val="9BBB59"/>
                </a:solidFill>
              </a:rPr>
              <a:t>    */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smtClean="0">
                <a:solidFill>
                  <a:srgbClr val="8064A2"/>
                </a:solidFill>
              </a:rPr>
              <a:t>private</a:t>
            </a:r>
            <a:r>
              <a:rPr lang="en-US" sz="1600" dirty="0" smtClean="0">
                <a:solidFill>
                  <a:schemeClr val="bg2"/>
                </a:solidFill>
              </a:rPr>
              <a:t> Node(E </a:t>
            </a:r>
            <a:r>
              <a:rPr lang="en-US" sz="1600" dirty="0" err="1" smtClean="0">
                <a:solidFill>
                  <a:schemeClr val="bg2"/>
                </a:solidFill>
              </a:rPr>
              <a:t>dataItem</a:t>
            </a:r>
            <a:r>
              <a:rPr lang="en-US" sz="16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rgbClr val="8064A2"/>
                </a:solidFill>
              </a:rPr>
              <a:t>this</a:t>
            </a:r>
            <a:r>
              <a:rPr lang="en-US" sz="1600" dirty="0" err="1" smtClean="0">
                <a:solidFill>
                  <a:schemeClr val="bg2"/>
                </a:solidFill>
              </a:rPr>
              <a:t>.data</a:t>
            </a:r>
            <a:r>
              <a:rPr lang="en-US" sz="1600" dirty="0" smtClean="0">
                <a:solidFill>
                  <a:schemeClr val="bg2"/>
                </a:solidFill>
              </a:rPr>
              <a:t> = </a:t>
            </a:r>
            <a:r>
              <a:rPr lang="en-US" sz="1600" dirty="0" err="1" smtClean="0">
                <a:solidFill>
                  <a:schemeClr val="bg2"/>
                </a:solidFill>
              </a:rPr>
              <a:t>dataItem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rgbClr val="8064A2"/>
                </a:solidFill>
              </a:rPr>
              <a:t>this</a:t>
            </a:r>
            <a:r>
              <a:rPr lang="en-US" sz="1600" dirty="0" err="1" smtClean="0">
                <a:solidFill>
                  <a:schemeClr val="bg2"/>
                </a:solidFill>
              </a:rPr>
              <a:t>.next</a:t>
            </a:r>
            <a:r>
              <a:rPr lang="en-US" sz="1600" dirty="0" smtClean="0">
                <a:solidFill>
                  <a:schemeClr val="bg2"/>
                </a:solidFill>
              </a:rPr>
              <a:t> = </a:t>
            </a:r>
            <a:r>
              <a:rPr lang="en-US" sz="1600" dirty="0" smtClean="0">
                <a:solidFill>
                  <a:srgbClr val="8064A2"/>
                </a:solidFill>
              </a:rPr>
              <a:t>null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</a:t>
            </a:r>
            <a:r>
              <a:rPr lang="en-US" sz="1600" dirty="0" err="1" smtClean="0">
                <a:solidFill>
                  <a:schemeClr val="accent4"/>
                </a:solidFill>
              </a:rPr>
              <a:t>this</a:t>
            </a:r>
            <a:r>
              <a:rPr lang="en-US" sz="1600" dirty="0" err="1" smtClean="0">
                <a:solidFill>
                  <a:schemeClr val="bg2"/>
                </a:solidFill>
              </a:rPr>
              <a:t>.prev</a:t>
            </a:r>
            <a:r>
              <a:rPr lang="en-US" sz="1600" dirty="0" smtClean="0">
                <a:solidFill>
                  <a:schemeClr val="bg2"/>
                </a:solidFill>
              </a:rPr>
              <a:t> = </a:t>
            </a:r>
            <a:r>
              <a:rPr lang="en-US" sz="1600" dirty="0" smtClean="0">
                <a:solidFill>
                  <a:schemeClr val="accent4"/>
                </a:solidFill>
              </a:rPr>
              <a:t>null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32894" y="4961686"/>
            <a:ext cx="1116824" cy="459377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32894" y="5420338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data1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32894" y="5771631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next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8" name="Straight Arrow Connector 7"/>
          <p:cNvCxnSpPr>
            <a:stCxn id="7" idx="3"/>
            <a:endCxn id="21" idx="1"/>
          </p:cNvCxnSpPr>
          <p:nvPr/>
        </p:nvCxnSpPr>
        <p:spPr bwMode="auto">
          <a:xfrm>
            <a:off x="3949718" y="5947638"/>
            <a:ext cx="28455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832894" y="6124987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000000"/>
                </a:solidFill>
              </a:rPr>
              <a:t>prev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968072" y="6308309"/>
            <a:ext cx="846625" cy="48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4814094" y="3429000"/>
            <a:ext cx="1116824" cy="1515314"/>
            <a:chOff x="4814094" y="3429000"/>
            <a:chExt cx="1116824" cy="15153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814094" y="3429000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814094" y="3887652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entry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14094" y="4238945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14094" y="459230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6795294" y="4961686"/>
            <a:ext cx="1116824" cy="459377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795294" y="5420338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data2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95294" y="5771631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next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 bwMode="auto">
          <a:xfrm>
            <a:off x="7912118" y="5947638"/>
            <a:ext cx="850882" cy="48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6795294" y="6124987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000000"/>
                </a:solidFill>
              </a:rPr>
              <a:t>prev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4" name="Straight Arrow Connector 23"/>
          <p:cNvCxnSpPr>
            <a:stCxn id="23" idx="1"/>
            <a:endCxn id="9" idx="3"/>
          </p:cNvCxnSpPr>
          <p:nvPr/>
        </p:nvCxnSpPr>
        <p:spPr bwMode="auto">
          <a:xfrm flipH="1">
            <a:off x="3949718" y="6300994"/>
            <a:ext cx="28455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Elbow Connector 29"/>
          <p:cNvCxnSpPr>
            <a:stCxn id="14" idx="3"/>
            <a:endCxn id="21" idx="1"/>
          </p:cNvCxnSpPr>
          <p:nvPr/>
        </p:nvCxnSpPr>
        <p:spPr bwMode="auto">
          <a:xfrm>
            <a:off x="5930918" y="4414952"/>
            <a:ext cx="864376" cy="15326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6" idx="1"/>
            <a:endCxn id="9" idx="3"/>
          </p:cNvCxnSpPr>
          <p:nvPr/>
        </p:nvCxnSpPr>
        <p:spPr bwMode="auto">
          <a:xfrm rot="10800000" flipV="1">
            <a:off x="3949718" y="4768308"/>
            <a:ext cx="864376" cy="1532686"/>
          </a:xfrm>
          <a:prstGeom prst="bentConnector3">
            <a:avLst>
              <a:gd name="adj1" fmla="val 34689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7010400" y="4114800"/>
            <a:ext cx="698178" cy="825495"/>
            <a:chOff x="1808813" y="4173568"/>
            <a:chExt cx="698178" cy="825495"/>
          </a:xfrm>
        </p:grpSpPr>
        <p:sp>
          <p:nvSpPr>
            <p:cNvPr id="36" name="TextBox 35"/>
            <p:cNvSpPr txBox="1"/>
            <p:nvPr/>
          </p:nvSpPr>
          <p:spPr>
            <a:xfrm>
              <a:off x="1808813" y="41735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/>
                  </a:solidFill>
                </a:rPr>
                <a:t>n</a:t>
              </a:r>
              <a:r>
                <a:rPr lang="en-US" dirty="0" smtClean="0">
                  <a:solidFill>
                    <a:srgbClr val="1F497D"/>
                  </a:solidFill>
                  <a:latin typeface="+mn-lt"/>
                </a:rPr>
                <a:t>ode</a:t>
              </a:r>
            </a:p>
          </p:txBody>
        </p:sp>
        <p:cxnSp>
          <p:nvCxnSpPr>
            <p:cNvPr id="37" name="Straight Arrow Connector 36"/>
            <p:cNvCxnSpPr>
              <a:stCxn id="36" idx="2"/>
            </p:cNvCxnSpPr>
            <p:nvPr/>
          </p:nvCxnSpPr>
          <p:spPr bwMode="auto">
            <a:xfrm>
              <a:off x="2157902" y="4542900"/>
              <a:ext cx="3693" cy="456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9" name="Elbow Connector 38"/>
          <p:cNvCxnSpPr>
            <a:stCxn id="7" idx="3"/>
            <a:endCxn id="14" idx="1"/>
          </p:cNvCxnSpPr>
          <p:nvPr/>
        </p:nvCxnSpPr>
        <p:spPr bwMode="auto">
          <a:xfrm flipV="1">
            <a:off x="3949718" y="4414952"/>
            <a:ext cx="864376" cy="153268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Elbow Connector 40"/>
          <p:cNvCxnSpPr>
            <a:stCxn id="23" idx="1"/>
            <a:endCxn id="16" idx="3"/>
          </p:cNvCxnSpPr>
          <p:nvPr/>
        </p:nvCxnSpPr>
        <p:spPr bwMode="auto">
          <a:xfrm rot="10800000">
            <a:off x="5930918" y="4768308"/>
            <a:ext cx="864376" cy="1532686"/>
          </a:xfrm>
          <a:prstGeom prst="bentConnector3">
            <a:avLst>
              <a:gd name="adj1" fmla="val 62527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04800" y="1107055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 a node before a given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node the Node to add after.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void </a:t>
            </a:r>
            <a:r>
              <a:rPr lang="en-US" dirty="0" err="1" smtClean="0">
                <a:solidFill>
                  <a:schemeClr val="bg2"/>
                </a:solidFill>
              </a:rPr>
              <a:t>addBefore</a:t>
            </a:r>
            <a:r>
              <a:rPr lang="en-US" dirty="0" smtClean="0">
                <a:solidFill>
                  <a:schemeClr val="bg2"/>
                </a:solidFill>
              </a:rPr>
              <a:t> (Node&lt;E&gt; node, E entry)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Node &lt;E&gt; inserted = </a:t>
            </a:r>
            <a:r>
              <a:rPr lang="en-US" dirty="0" smtClean="0">
                <a:solidFill>
                  <a:schemeClr val="accent4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Node(entry);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inserted.next</a:t>
            </a:r>
            <a:r>
              <a:rPr lang="en-US" dirty="0" smtClean="0">
                <a:solidFill>
                  <a:schemeClr val="bg2"/>
                </a:solidFill>
              </a:rPr>
              <a:t> = node;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inserted.prev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node.prev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node.prev.next</a:t>
            </a:r>
            <a:r>
              <a:rPr lang="en-US" dirty="0" smtClean="0">
                <a:solidFill>
                  <a:schemeClr val="bg2"/>
                </a:solidFill>
              </a:rPr>
              <a:t> = inserted;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node.prev</a:t>
            </a:r>
            <a:r>
              <a:rPr lang="en-US" dirty="0" smtClean="0">
                <a:solidFill>
                  <a:schemeClr val="bg2"/>
                </a:solidFill>
              </a:rPr>
              <a:t> = inserted;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725" y="990600"/>
            <a:ext cx="47916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Remove a given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node the Node to remove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element removed from the list.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 </a:t>
            </a:r>
            <a:r>
              <a:rPr lang="en-US" dirty="0" smtClean="0">
                <a:solidFill>
                  <a:schemeClr val="bg2"/>
                </a:solidFill>
              </a:rPr>
              <a:t>E remove (Node&lt;E&gt; node)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node.prev.next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node.next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node.next.prev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node.prev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err="1" smtClean="0">
                <a:solidFill>
                  <a:schemeClr val="bg2"/>
                </a:solidFill>
              </a:rPr>
              <a:t>node.data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832894" y="4961686"/>
            <a:ext cx="1116824" cy="459377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32894" y="5420338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data1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32894" y="5771631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next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32894" y="6124987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000000"/>
                </a:solidFill>
              </a:rPr>
              <a:t>prev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968072" y="6308309"/>
            <a:ext cx="846625" cy="48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4814094" y="4123486"/>
            <a:ext cx="1116824" cy="1515314"/>
            <a:chOff x="4814094" y="3429000"/>
            <a:chExt cx="1116824" cy="15153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814094" y="3429000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814094" y="3887652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entry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814094" y="4238945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14094" y="459230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6795294" y="4949654"/>
            <a:ext cx="1116824" cy="459377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Node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95294" y="5408306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data2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795294" y="5759599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</a:rPr>
              <a:t>next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 bwMode="auto">
          <a:xfrm>
            <a:off x="7912118" y="5935606"/>
            <a:ext cx="850882" cy="48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795294" y="6112955"/>
            <a:ext cx="1116824" cy="352013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solidFill>
                  <a:srgbClr val="000000"/>
                </a:solidFill>
              </a:rPr>
              <a:t>prev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2" name="Elbow Connector 21"/>
          <p:cNvCxnSpPr>
            <a:stCxn id="14" idx="3"/>
            <a:endCxn id="18" idx="1"/>
          </p:cNvCxnSpPr>
          <p:nvPr/>
        </p:nvCxnSpPr>
        <p:spPr bwMode="auto">
          <a:xfrm>
            <a:off x="5930918" y="5109438"/>
            <a:ext cx="864376" cy="8261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Elbow Connector 22"/>
          <p:cNvCxnSpPr>
            <a:stCxn id="15" idx="1"/>
            <a:endCxn id="9" idx="3"/>
          </p:cNvCxnSpPr>
          <p:nvPr/>
        </p:nvCxnSpPr>
        <p:spPr bwMode="auto">
          <a:xfrm rot="10800000" flipV="1">
            <a:off x="3949718" y="5462794"/>
            <a:ext cx="864376" cy="838200"/>
          </a:xfrm>
          <a:prstGeom prst="bentConnector3">
            <a:avLst>
              <a:gd name="adj1" fmla="val 36081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5016822" y="3289305"/>
            <a:ext cx="698178" cy="825495"/>
            <a:chOff x="1808813" y="4173568"/>
            <a:chExt cx="698178" cy="825495"/>
          </a:xfrm>
        </p:grpSpPr>
        <p:sp>
          <p:nvSpPr>
            <p:cNvPr id="25" name="TextBox 24"/>
            <p:cNvSpPr txBox="1"/>
            <p:nvPr/>
          </p:nvSpPr>
          <p:spPr>
            <a:xfrm>
              <a:off x="1808813" y="4173568"/>
              <a:ext cx="69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1F497D"/>
                  </a:solidFill>
                </a:rPr>
                <a:t>n</a:t>
              </a:r>
              <a:r>
                <a:rPr lang="en-US" smtClean="0">
                  <a:solidFill>
                    <a:srgbClr val="1F497D"/>
                  </a:solidFill>
                  <a:latin typeface="+mn-lt"/>
                </a:rPr>
                <a:t>ode</a:t>
              </a:r>
              <a:endParaRPr lang="en-US" dirty="0" smtClean="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 bwMode="auto">
            <a:xfrm>
              <a:off x="2157902" y="4542900"/>
              <a:ext cx="3693" cy="4561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7" name="Elbow Connector 26"/>
          <p:cNvCxnSpPr>
            <a:stCxn id="7" idx="3"/>
            <a:endCxn id="14" idx="1"/>
          </p:cNvCxnSpPr>
          <p:nvPr/>
        </p:nvCxnSpPr>
        <p:spPr bwMode="auto">
          <a:xfrm flipV="1">
            <a:off x="3949718" y="5109438"/>
            <a:ext cx="864376" cy="838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20" idx="1"/>
            <a:endCxn id="15" idx="3"/>
          </p:cNvCxnSpPr>
          <p:nvPr/>
        </p:nvCxnSpPr>
        <p:spPr bwMode="auto">
          <a:xfrm rot="10800000">
            <a:off x="5930918" y="5462794"/>
            <a:ext cx="864376" cy="826168"/>
          </a:xfrm>
          <a:prstGeom prst="bentConnector3">
            <a:avLst>
              <a:gd name="adj1" fmla="val 65311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Elbow Connector 31"/>
          <p:cNvCxnSpPr>
            <a:stCxn id="7" idx="3"/>
            <a:endCxn id="18" idx="1"/>
          </p:cNvCxnSpPr>
          <p:nvPr/>
        </p:nvCxnSpPr>
        <p:spPr bwMode="auto">
          <a:xfrm flipV="1">
            <a:off x="3949718" y="5935606"/>
            <a:ext cx="2845576" cy="12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Elbow Connector 35"/>
          <p:cNvCxnSpPr>
            <a:stCxn id="20" idx="1"/>
            <a:endCxn id="9" idx="3"/>
          </p:cNvCxnSpPr>
          <p:nvPr/>
        </p:nvCxnSpPr>
        <p:spPr bwMode="auto">
          <a:xfrm rot="10800000" flipV="1">
            <a:off x="3949718" y="6288962"/>
            <a:ext cx="2845576" cy="12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555" y="998971"/>
            <a:ext cx="700371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/** Double Linked implementation of the List interface. */</a:t>
            </a:r>
          </a:p>
          <a:p>
            <a:r>
              <a:rPr lang="en-US" sz="1600" dirty="0" smtClean="0">
                <a:solidFill>
                  <a:schemeClr val="accent4"/>
                </a:solidFill>
              </a:rPr>
              <a:t>public class </a:t>
            </a:r>
            <a:r>
              <a:rPr lang="en-US" sz="1600" dirty="0" err="1" smtClean="0">
                <a:solidFill>
                  <a:schemeClr val="accent4"/>
                </a:solidFill>
              </a:rPr>
              <a:t>D</a:t>
            </a:r>
            <a:r>
              <a:rPr lang="en-US" sz="1600" dirty="0" err="1" smtClean="0">
                <a:solidFill>
                  <a:schemeClr val="bg2"/>
                </a:solidFill>
              </a:rPr>
              <a:t>LinkedList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chemeClr val="accent4"/>
                </a:solidFill>
              </a:rPr>
              <a:t>extends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AbstractList</a:t>
            </a:r>
            <a:r>
              <a:rPr lang="en-US" sz="1600" dirty="0" smtClean="0">
                <a:solidFill>
                  <a:schemeClr val="bg2"/>
                </a:solidFill>
              </a:rPr>
              <a:t>&lt;E&gt; </a:t>
            </a:r>
            <a:r>
              <a:rPr lang="en-US" sz="1600" dirty="0" smtClean="0">
                <a:solidFill>
                  <a:srgbClr val="8064A2"/>
                </a:solidFill>
              </a:rPr>
              <a:t>implements </a:t>
            </a:r>
            <a:r>
              <a:rPr lang="en-US" sz="1600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3"/>
                </a:solidFill>
              </a:rPr>
              <a:t>/** Node is the building block for double-linked list.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private static class </a:t>
            </a:r>
            <a:r>
              <a:rPr lang="en-US" sz="1600" dirty="0" smtClean="0">
                <a:solidFill>
                  <a:schemeClr val="bg2"/>
                </a:solidFill>
              </a:rPr>
              <a:t>Node&lt;E&gt; {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  …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}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Head of the list. */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private</a:t>
            </a:r>
            <a:r>
              <a:rPr lang="en-US" sz="1600" dirty="0" smtClean="0">
                <a:solidFill>
                  <a:schemeClr val="bg2"/>
                </a:solidFill>
              </a:rPr>
              <a:t> Node head;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Tail of the list. */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</a:rPr>
              <a:t>private</a:t>
            </a:r>
            <a:r>
              <a:rPr lang="en-US" sz="1600" dirty="0" smtClean="0">
                <a:solidFill>
                  <a:schemeClr val="bg2"/>
                </a:solidFill>
              </a:rPr>
              <a:t> Node tail;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Holds the size. */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private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size;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smtClean="0">
                <a:solidFill>
                  <a:schemeClr val="bg2"/>
                </a:solidFill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</a:rPr>
              <a:t>/** Creates an empty List.*/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public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DLinkedList</a:t>
            </a:r>
            <a:r>
              <a:rPr lang="en-US" sz="1600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accent4"/>
                </a:solidFill>
              </a:rPr>
              <a:t>this</a:t>
            </a:r>
            <a:r>
              <a:rPr lang="en-US" sz="1600" dirty="0" err="1" smtClean="0">
                <a:solidFill>
                  <a:schemeClr val="bg2"/>
                </a:solidFill>
              </a:rPr>
              <a:t>.head</a:t>
            </a:r>
            <a:r>
              <a:rPr lang="en-US" sz="1600" dirty="0" smtClean="0">
                <a:solidFill>
                  <a:schemeClr val="bg2"/>
                </a:solidFill>
              </a:rPr>
              <a:t> = </a:t>
            </a:r>
            <a:r>
              <a:rPr lang="en-US" sz="1600" dirty="0" smtClean="0">
                <a:solidFill>
                  <a:schemeClr val="accent4"/>
                </a:solidFill>
              </a:rPr>
              <a:t>null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accent4"/>
                </a:solidFill>
              </a:rPr>
              <a:t>this</a:t>
            </a:r>
            <a:r>
              <a:rPr lang="en-US" sz="1600" dirty="0" err="1" smtClean="0">
                <a:solidFill>
                  <a:schemeClr val="bg2"/>
                </a:solidFill>
              </a:rPr>
              <a:t>.tail</a:t>
            </a:r>
            <a:r>
              <a:rPr lang="en-US" sz="1600" dirty="0" smtClean="0">
                <a:solidFill>
                  <a:schemeClr val="bg2"/>
                </a:solidFill>
              </a:rPr>
              <a:t> = </a:t>
            </a:r>
            <a:r>
              <a:rPr lang="en-US" sz="1600" dirty="0" smtClean="0">
                <a:solidFill>
                  <a:schemeClr val="accent4"/>
                </a:solidFill>
              </a:rPr>
              <a:t>null</a:t>
            </a:r>
            <a:r>
              <a:rPr lang="en-US" sz="16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  <a:r>
              <a:rPr lang="en-US" sz="1600" dirty="0" err="1" smtClean="0">
                <a:solidFill>
                  <a:schemeClr val="accent4"/>
                </a:solidFill>
              </a:rPr>
              <a:t>this</a:t>
            </a:r>
            <a:r>
              <a:rPr lang="en-US" sz="1600" dirty="0" err="1" smtClean="0">
                <a:solidFill>
                  <a:schemeClr val="bg2"/>
                </a:solidFill>
              </a:rPr>
              <a:t>.size</a:t>
            </a:r>
            <a:r>
              <a:rPr lang="en-US" sz="1600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sz="1600" dirty="0">
                <a:solidFill>
                  <a:schemeClr val="bg2"/>
                </a:solidFill>
              </a:rPr>
              <a:t>}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can traverse the list from tail to head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52950" y="2343242"/>
            <a:ext cx="1963449" cy="1161958"/>
            <a:chOff x="5620149" y="1738426"/>
            <a:chExt cx="1963449" cy="1161958"/>
          </a:xfrm>
        </p:grpSpPr>
        <p:grpSp>
          <p:nvGrpSpPr>
            <p:cNvPr id="5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6" name="Straight Arrow Connector 5"/>
            <p:cNvCxnSpPr>
              <a:stCxn id="9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1137485" y="1600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 bwMode="auto">
          <a:xfrm flipV="1">
            <a:off x="1835663" y="1784853"/>
            <a:ext cx="731232" cy="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578071" y="1600200"/>
            <a:ext cx="1963449" cy="1161958"/>
            <a:chOff x="5620149" y="1738426"/>
            <a:chExt cx="1963449" cy="1161958"/>
          </a:xfrm>
        </p:grpSpPr>
        <p:grpSp>
          <p:nvGrpSpPr>
            <p:cNvPr id="13" name="Group 7"/>
            <p:cNvGrpSpPr/>
            <p:nvPr/>
          </p:nvGrpSpPr>
          <p:grpSpPr>
            <a:xfrm>
              <a:off x="5620149" y="1738426"/>
              <a:ext cx="1116824" cy="1161958"/>
              <a:chOff x="5620149" y="1738426"/>
              <a:chExt cx="1116824" cy="1161958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5620149" y="1738426"/>
                <a:ext cx="1116824" cy="459377"/>
              </a:xfrm>
              <a:prstGeom prst="rect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Node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620149" y="2197078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</a:rPr>
                  <a:t>E data</a:t>
                </a: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620149" y="2548371"/>
                <a:ext cx="1116824" cy="35201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next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14" name="Straight Arrow Connector 13"/>
            <p:cNvCxnSpPr>
              <a:stCxn id="17" idx="3"/>
            </p:cNvCxnSpPr>
            <p:nvPr/>
          </p:nvCxnSpPr>
          <p:spPr bwMode="auto">
            <a:xfrm>
              <a:off x="6736973" y="2724378"/>
              <a:ext cx="846625" cy="4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7"/>
          <p:cNvGrpSpPr/>
          <p:nvPr/>
        </p:nvGrpSpPr>
        <p:grpSpPr>
          <a:xfrm>
            <a:off x="6518815" y="3105242"/>
            <a:ext cx="1116824" cy="1161958"/>
            <a:chOff x="5620149" y="1738426"/>
            <a:chExt cx="1116824" cy="116195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20149" y="173842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20149" y="219707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 data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620149" y="254837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835582" y="21452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tail</a:t>
            </a:r>
          </a:p>
        </p:txBody>
      </p:sp>
      <p:cxnSp>
        <p:nvCxnSpPr>
          <p:cNvPr id="29" name="Straight Arrow Connector 28"/>
          <p:cNvCxnSpPr>
            <a:stCxn id="27" idx="2"/>
            <a:endCxn id="24" idx="0"/>
          </p:cNvCxnSpPr>
          <p:nvPr/>
        </p:nvCxnSpPr>
        <p:spPr bwMode="auto">
          <a:xfrm>
            <a:off x="7075391" y="2514600"/>
            <a:ext cx="1836" cy="5906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hape 30"/>
          <p:cNvCxnSpPr>
            <a:stCxn id="26" idx="3"/>
            <a:endCxn id="15" idx="1"/>
          </p:cNvCxnSpPr>
          <p:nvPr/>
        </p:nvCxnSpPr>
        <p:spPr bwMode="auto">
          <a:xfrm flipH="1" flipV="1">
            <a:off x="2578071" y="1829889"/>
            <a:ext cx="5057568" cy="2261305"/>
          </a:xfrm>
          <a:prstGeom prst="bentConnector5">
            <a:avLst>
              <a:gd name="adj1" fmla="val -4520"/>
              <a:gd name="adj2" fmla="val -19823"/>
              <a:gd name="adj3" fmla="val 10452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09600" y="4659868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tail.next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head;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DLinkedList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can traverse List in either direction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84022" y="1959260"/>
            <a:ext cx="1116824" cy="1515314"/>
            <a:chOff x="2084022" y="2447086"/>
            <a:chExt cx="1116824" cy="1515314"/>
          </a:xfrm>
        </p:grpSpPr>
        <p:sp>
          <p:nvSpPr>
            <p:cNvPr id="4" name="Rectangle 3"/>
            <p:cNvSpPr/>
            <p:nvPr/>
          </p:nvSpPr>
          <p:spPr bwMode="auto">
            <a:xfrm>
              <a:off x="2084022" y="2447086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084022" y="2905738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data1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084022" y="325703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84022" y="3610387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65222" y="1959260"/>
            <a:ext cx="1116824" cy="1515314"/>
            <a:chOff x="4814094" y="3429000"/>
            <a:chExt cx="1116824" cy="1515314"/>
          </a:xfrm>
        </p:grpSpPr>
        <p:sp>
          <p:nvSpPr>
            <p:cNvPr id="10" name="Rectangle 9"/>
            <p:cNvSpPr/>
            <p:nvPr/>
          </p:nvSpPr>
          <p:spPr bwMode="auto">
            <a:xfrm>
              <a:off x="4814094" y="3429000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814094" y="3887652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entry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814094" y="4238945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814094" y="4592301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46422" y="1959260"/>
            <a:ext cx="1116824" cy="1515314"/>
            <a:chOff x="6046422" y="2435054"/>
            <a:chExt cx="1116824" cy="151531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6046422" y="2435054"/>
              <a:ext cx="1116824" cy="459377"/>
            </a:xfrm>
            <a:prstGeom prst="rect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Node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46422" y="2893706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data2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046422" y="3244999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next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046422" y="3598355"/>
              <a:ext cx="1116824" cy="35201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 smtClean="0">
                  <a:solidFill>
                    <a:srgbClr val="000000"/>
                  </a:solidFill>
                </a:rPr>
                <a:t>prev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cxnSp>
        <p:nvCxnSpPr>
          <p:cNvPr id="19" name="Elbow Connector 18"/>
          <p:cNvCxnSpPr>
            <a:stCxn id="12" idx="3"/>
            <a:endCxn id="16" idx="1"/>
          </p:cNvCxnSpPr>
          <p:nvPr/>
        </p:nvCxnSpPr>
        <p:spPr bwMode="auto">
          <a:xfrm>
            <a:off x="5182046" y="2945212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3" idx="1"/>
            <a:endCxn id="7" idx="3"/>
          </p:cNvCxnSpPr>
          <p:nvPr/>
        </p:nvCxnSpPr>
        <p:spPr bwMode="auto">
          <a:xfrm rot="10800000">
            <a:off x="3200846" y="3298568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Elbow Connector 23"/>
          <p:cNvCxnSpPr>
            <a:stCxn id="6" idx="3"/>
            <a:endCxn id="12" idx="1"/>
          </p:cNvCxnSpPr>
          <p:nvPr/>
        </p:nvCxnSpPr>
        <p:spPr bwMode="auto">
          <a:xfrm>
            <a:off x="3200846" y="2945212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18" idx="1"/>
            <a:endCxn id="13" idx="3"/>
          </p:cNvCxnSpPr>
          <p:nvPr/>
        </p:nvCxnSpPr>
        <p:spPr bwMode="auto">
          <a:xfrm rot="10800000">
            <a:off x="5182046" y="3298568"/>
            <a:ext cx="864376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73422" y="2006553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 bwMode="auto">
          <a:xfrm flipV="1">
            <a:off x="1371600" y="2191206"/>
            <a:ext cx="731232" cy="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6348664" y="990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tail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 bwMode="auto">
          <a:xfrm>
            <a:off x="6588473" y="1359932"/>
            <a:ext cx="1836" cy="5906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hape 34"/>
          <p:cNvCxnSpPr>
            <a:stCxn id="16" idx="3"/>
            <a:endCxn id="6" idx="1"/>
          </p:cNvCxnSpPr>
          <p:nvPr/>
        </p:nvCxnSpPr>
        <p:spPr bwMode="auto">
          <a:xfrm flipH="1">
            <a:off x="2084022" y="2945212"/>
            <a:ext cx="5079224" cy="12700"/>
          </a:xfrm>
          <a:prstGeom prst="bentConnector5">
            <a:avLst>
              <a:gd name="adj1" fmla="val -8054"/>
              <a:gd name="adj2" fmla="val 8301672"/>
              <a:gd name="adj3" fmla="val 109002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hape 42"/>
          <p:cNvCxnSpPr>
            <a:stCxn id="7" idx="1"/>
            <a:endCxn id="18" idx="3"/>
          </p:cNvCxnSpPr>
          <p:nvPr/>
        </p:nvCxnSpPr>
        <p:spPr bwMode="auto">
          <a:xfrm rot="10800000" flipH="1">
            <a:off x="2084022" y="3298568"/>
            <a:ext cx="5079224" cy="12700"/>
          </a:xfrm>
          <a:prstGeom prst="bentConnector5">
            <a:avLst>
              <a:gd name="adj1" fmla="val -4501"/>
              <a:gd name="adj2" fmla="val -3919395"/>
              <a:gd name="adj3" fmla="val 104501"/>
            </a:avLst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9600" y="402000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+mn-lt"/>
              </a:rPr>
              <a:t>head.prev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tail;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" y="4336474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tail.next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head;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</Template>
  <TotalTime>198</TotalTime>
  <Words>1024</Words>
  <Application>Microsoft Macintosh PowerPoint</Application>
  <PresentationFormat>On-screen Show (4:3)</PresentationFormat>
  <Paragraphs>256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csdl-2014</vt:lpstr>
      <vt:lpstr>More Linked Lists &amp; Iterators</vt:lpstr>
      <vt:lpstr>Single Linked List Issues</vt:lpstr>
      <vt:lpstr>Single Linked List Issues</vt:lpstr>
      <vt:lpstr>Double-Linked Nodes</vt:lpstr>
      <vt:lpstr>Inserting</vt:lpstr>
      <vt:lpstr>Removing</vt:lpstr>
      <vt:lpstr>DLinkedList Class</vt:lpstr>
      <vt:lpstr>Circular Lists</vt:lpstr>
      <vt:lpstr>Circular DLinkedList</vt:lpstr>
      <vt:lpstr>Iterator</vt:lpstr>
      <vt:lpstr>ListIterator</vt:lpstr>
      <vt:lpstr>ListIterator cont.</vt:lpstr>
      <vt:lpstr>ListIterator cont.</vt:lpstr>
      <vt:lpstr>Enhanced for Loop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Linked Lists &amp; Iterators</dc:title>
  <dc:creator>Cam Moore</dc:creator>
  <cp:lastModifiedBy>Carleton Moore</cp:lastModifiedBy>
  <cp:revision>25</cp:revision>
  <dcterms:created xsi:type="dcterms:W3CDTF">2014-09-12T20:07:14Z</dcterms:created>
  <dcterms:modified xsi:type="dcterms:W3CDTF">2014-09-13T19:33:23Z</dcterms:modified>
</cp:coreProperties>
</file>