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0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ICS 211</a:t>
            </a:r>
          </a:p>
          <a:p>
            <a:r>
              <a:rPr lang="en-US" dirty="0"/>
              <a:t>Cam Moore</a:t>
            </a:r>
          </a:p>
          <a:p>
            <a:r>
              <a:rPr lang="en-US" dirty="0"/>
              <a:t>Information and Computer Sciences</a:t>
            </a:r>
          </a:p>
          <a:p>
            <a:r>
              <a:rPr lang="en-US" dirty="0"/>
              <a:t>University of Hawaii, </a:t>
            </a:r>
            <a:r>
              <a:rPr lang="en-US" smtClean="0"/>
              <a:t>Manoa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7805" y="2847737"/>
            <a:ext cx="41883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Adds the entry to the end of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true.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accent4"/>
                </a:solidFill>
              </a:rPr>
              <a:t>boolean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entry)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(size ==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reallocate();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data[size] = entry;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</a:t>
            </a:r>
            <a:r>
              <a:rPr lang="en-US" dirty="0" smtClean="0">
                <a:solidFill>
                  <a:srgbClr val="8064A2"/>
                </a:solidFill>
              </a:rPr>
              <a:t>true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25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Know the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7805" y="2847737"/>
            <a:ext cx="41883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Adds the entry to the end of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true.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accent4"/>
                </a:solidFill>
              </a:rPr>
              <a:t>boolean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entry)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(size ==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reallocate();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data[size] = entry;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</a:t>
            </a:r>
            <a:r>
              <a:rPr lang="en-US" dirty="0" smtClean="0">
                <a:solidFill>
                  <a:srgbClr val="8064A2"/>
                </a:solidFill>
              </a:rPr>
              <a:t>true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176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Box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 different branches of the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77805" y="2847737"/>
            <a:ext cx="41883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Adds the entry to the end of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entry the element to add.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true.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accent4"/>
                </a:solidFill>
              </a:rPr>
              <a:t>boolean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entry)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if (size == </a:t>
            </a:r>
            <a:r>
              <a:rPr lang="en-US" dirty="0" err="1" smtClean="0">
                <a:solidFill>
                  <a:schemeClr val="bg2"/>
                </a:solidFill>
              </a:rPr>
              <a:t>data.length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reallocate();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data[size] = entry;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size++;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</a:t>
            </a:r>
            <a:r>
              <a:rPr lang="en-US" dirty="0" smtClean="0">
                <a:solidFill>
                  <a:srgbClr val="8064A2"/>
                </a:solidFill>
              </a:rPr>
              <a:t>true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04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Code coverage</a:t>
            </a:r>
            <a:endParaRPr lang="en-US" dirty="0"/>
          </a:p>
        </p:txBody>
      </p:sp>
      <p:pic>
        <p:nvPicPr>
          <p:cNvPr id="5" name="Picture 4" descr="Screen Shot 2014-09-19 at 1.36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8100"/>
            <a:ext cx="9144000" cy="16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6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Code coverage</a:t>
            </a:r>
            <a:endParaRPr lang="en-US" dirty="0"/>
          </a:p>
        </p:txBody>
      </p:sp>
      <p:pic>
        <p:nvPicPr>
          <p:cNvPr id="4" name="Picture 3" descr="Screen Shot 2014-09-19 at 1.32.2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3" b="11406"/>
          <a:stretch/>
        </p:blipFill>
        <p:spPr>
          <a:xfrm>
            <a:off x="461676" y="2335236"/>
            <a:ext cx="8220649" cy="437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0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JUnit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 both Black and White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37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Test all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1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Know your </a:t>
            </a:r>
            <a:r>
              <a:rPr lang="en-US" smtClean="0"/>
              <a:t>code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3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62188" y="5226306"/>
            <a:ext cx="4219625" cy="891402"/>
            <a:chOff x="2265135" y="5226306"/>
            <a:chExt cx="4219625" cy="891402"/>
          </a:xfrm>
        </p:grpSpPr>
        <p:sp>
          <p:nvSpPr>
            <p:cNvPr id="4" name="Rectangle 3"/>
            <p:cNvSpPr/>
            <p:nvPr/>
          </p:nvSpPr>
          <p:spPr bwMode="auto">
            <a:xfrm>
              <a:off x="4628482" y="5226306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Testing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265135" y="5226306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Coding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sp>
        <p:nvSpPr>
          <p:cNvPr id="8" name="Left-Right Arrow 7"/>
          <p:cNvSpPr/>
          <p:nvPr/>
        </p:nvSpPr>
        <p:spPr bwMode="auto">
          <a:xfrm>
            <a:off x="5922992" y="2173557"/>
            <a:ext cx="1216152" cy="484632"/>
          </a:xfrm>
          <a:prstGeom prst="leftRightArrow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9" name="Left-Right Arrow 8"/>
          <p:cNvSpPr/>
          <p:nvPr/>
        </p:nvSpPr>
        <p:spPr bwMode="auto">
          <a:xfrm>
            <a:off x="4318466" y="5543792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5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62188" y="5226306"/>
            <a:ext cx="4219625" cy="891402"/>
            <a:chOff x="2265135" y="5226306"/>
            <a:chExt cx="4219625" cy="891402"/>
          </a:xfrm>
        </p:grpSpPr>
        <p:sp>
          <p:nvSpPr>
            <p:cNvPr id="4" name="Rectangle 3"/>
            <p:cNvSpPr/>
            <p:nvPr/>
          </p:nvSpPr>
          <p:spPr bwMode="auto">
            <a:xfrm>
              <a:off x="4628482" y="5226306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Testing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265135" y="5226306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Coding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34049" y="3918579"/>
            <a:ext cx="6075903" cy="891402"/>
            <a:chOff x="1534049" y="3376103"/>
            <a:chExt cx="6075903" cy="891402"/>
          </a:xfrm>
        </p:grpSpPr>
        <p:sp>
          <p:nvSpPr>
            <p:cNvPr id="9" name="Rectangle 8"/>
            <p:cNvSpPr/>
            <p:nvPr/>
          </p:nvSpPr>
          <p:spPr bwMode="auto">
            <a:xfrm>
              <a:off x="5753674" y="3376103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Integration Testing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34049" y="3376103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Design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sp>
        <p:nvSpPr>
          <p:cNvPr id="12" name="Left-Right Arrow 11"/>
          <p:cNvSpPr/>
          <p:nvPr/>
        </p:nvSpPr>
        <p:spPr bwMode="auto">
          <a:xfrm>
            <a:off x="4318466" y="5543792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4318466" y="4223853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4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62188" y="5226306"/>
            <a:ext cx="4219625" cy="891402"/>
            <a:chOff x="2265135" y="5226306"/>
            <a:chExt cx="4219625" cy="891402"/>
          </a:xfrm>
        </p:grpSpPr>
        <p:sp>
          <p:nvSpPr>
            <p:cNvPr id="4" name="Rectangle 3"/>
            <p:cNvSpPr/>
            <p:nvPr/>
          </p:nvSpPr>
          <p:spPr bwMode="auto">
            <a:xfrm>
              <a:off x="4628482" y="5226306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Testing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265135" y="5226306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Coding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34049" y="3918579"/>
            <a:ext cx="6075903" cy="891402"/>
            <a:chOff x="1534049" y="3376103"/>
            <a:chExt cx="6075903" cy="891402"/>
          </a:xfrm>
        </p:grpSpPr>
        <p:sp>
          <p:nvSpPr>
            <p:cNvPr id="9" name="Rectangle 8"/>
            <p:cNvSpPr/>
            <p:nvPr/>
          </p:nvSpPr>
          <p:spPr bwMode="auto">
            <a:xfrm>
              <a:off x="5753674" y="3376103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Integration Testing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34049" y="3376103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Design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sp>
        <p:nvSpPr>
          <p:cNvPr id="12" name="Left-Right Arrow 11"/>
          <p:cNvSpPr/>
          <p:nvPr/>
        </p:nvSpPr>
        <p:spPr bwMode="auto">
          <a:xfrm>
            <a:off x="4318466" y="5543792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4318466" y="4223853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81813" y="2505198"/>
            <a:ext cx="1856278" cy="891402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System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5910" y="2505198"/>
            <a:ext cx="1856278" cy="89140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Requirements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16" name="Left-Right Arrow 15"/>
          <p:cNvSpPr/>
          <p:nvPr/>
        </p:nvSpPr>
        <p:spPr bwMode="auto">
          <a:xfrm>
            <a:off x="4318466" y="2810472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80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Levels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62188" y="5226306"/>
            <a:ext cx="4219625" cy="891402"/>
            <a:chOff x="2265135" y="5226306"/>
            <a:chExt cx="4219625" cy="891402"/>
          </a:xfrm>
        </p:grpSpPr>
        <p:sp>
          <p:nvSpPr>
            <p:cNvPr id="4" name="Rectangle 3"/>
            <p:cNvSpPr/>
            <p:nvPr/>
          </p:nvSpPr>
          <p:spPr bwMode="auto">
            <a:xfrm>
              <a:off x="4628482" y="5226306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Unit</a:t>
              </a: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Testing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265135" y="5226306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Coding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34049" y="3918579"/>
            <a:ext cx="6075903" cy="891402"/>
            <a:chOff x="1534049" y="3376103"/>
            <a:chExt cx="6075903" cy="891402"/>
          </a:xfrm>
        </p:grpSpPr>
        <p:sp>
          <p:nvSpPr>
            <p:cNvPr id="9" name="Rectangle 8"/>
            <p:cNvSpPr/>
            <p:nvPr/>
          </p:nvSpPr>
          <p:spPr bwMode="auto">
            <a:xfrm>
              <a:off x="5753674" y="3376103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Integration Testing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534049" y="3376103"/>
              <a:ext cx="1856278" cy="891402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solidFill>
                    <a:schemeClr val="bg1">
                      <a:lumMod val="75000"/>
                    </a:schemeClr>
                  </a:solidFill>
                </a:rPr>
                <a:t>Design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sp>
        <p:nvSpPr>
          <p:cNvPr id="12" name="Left-Right Arrow 11"/>
          <p:cNvSpPr/>
          <p:nvPr/>
        </p:nvSpPr>
        <p:spPr bwMode="auto">
          <a:xfrm>
            <a:off x="4318466" y="5543792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3" name="Left-Right Arrow 12"/>
          <p:cNvSpPr/>
          <p:nvPr/>
        </p:nvSpPr>
        <p:spPr bwMode="auto">
          <a:xfrm>
            <a:off x="4318466" y="4223853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81813" y="2505198"/>
            <a:ext cx="1856278" cy="891402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System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05910" y="2505198"/>
            <a:ext cx="1856278" cy="891402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Requirements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  <p:sp>
        <p:nvSpPr>
          <p:cNvPr id="16" name="Left-Right Arrow 15"/>
          <p:cNvSpPr/>
          <p:nvPr/>
        </p:nvSpPr>
        <p:spPr bwMode="auto">
          <a:xfrm>
            <a:off x="4318466" y="2810472"/>
            <a:ext cx="507069" cy="268642"/>
          </a:xfrm>
          <a:prstGeom prst="leftRightArrow">
            <a:avLst/>
          </a:prstGeom>
          <a:noFill/>
          <a:ln w="508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Comic Sans M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3155" y="1141132"/>
            <a:ext cx="1856278" cy="891402"/>
          </a:xfrm>
          <a:prstGeom prst="rect">
            <a:avLst/>
          </a:prstGeom>
          <a:noFill/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Acceptance</a:t>
            </a:r>
          </a:p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1">
                    <a:lumMod val="75000"/>
                  </a:schemeClr>
                </a:solidFill>
              </a:rPr>
              <a:t>Testing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259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600" y="2662803"/>
            <a:ext cx="79209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element) {…} </a:t>
            </a:r>
            <a:r>
              <a:rPr lang="en-US" dirty="0" smtClean="0">
                <a:solidFill>
                  <a:schemeClr val="accent3"/>
                </a:solidFill>
              </a:rPr>
              <a:t>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contains(Object o) {…}  </a:t>
            </a:r>
            <a:r>
              <a:rPr lang="en-US" dirty="0" smtClean="0">
                <a:solidFill>
                  <a:schemeClr val="accent3"/>
                </a:solidFill>
              </a:rPr>
              <a:t>// returns true if o is in the list.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Iterator&lt;E&gt; iterator() {…} </a:t>
            </a:r>
            <a:r>
              <a:rPr lang="en-US" dirty="0" smtClean="0">
                <a:solidFill>
                  <a:srgbClr val="9BBB59"/>
                </a:solidFill>
              </a:rPr>
              <a:t>// returns an Iterator over the elements in this list.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size() {…}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</a:t>
            </a:r>
            <a:r>
              <a:rPr lang="en-US" dirty="0" smtClean="0">
                <a:solidFill>
                  <a:srgbClr val="9BBB59"/>
                </a:solidFill>
              </a:rPr>
              <a:t>list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get(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index) {…}       </a:t>
            </a:r>
            <a:r>
              <a:rPr lang="en-US" dirty="0" smtClean="0">
                <a:solidFill>
                  <a:srgbClr val="9BBB59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set(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index, E element) {…}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indexOf</a:t>
            </a:r>
            <a:r>
              <a:rPr lang="en-US" dirty="0" smtClean="0">
                <a:solidFill>
                  <a:srgbClr val="000000"/>
                </a:solidFill>
              </a:rPr>
              <a:t>(Object o) {…}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remove(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index) {…}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void add(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index, E element) {…}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4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</a:p>
          <a:p>
            <a:pPr lvl="1"/>
            <a:r>
              <a:rPr lang="en-US" dirty="0" smtClean="0"/>
              <a:t>No knowledge of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600" y="2662803"/>
            <a:ext cx="79209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element) {…} </a:t>
            </a:r>
            <a:r>
              <a:rPr lang="en-US" dirty="0" smtClean="0">
                <a:solidFill>
                  <a:schemeClr val="accent3"/>
                </a:solidFill>
              </a:rPr>
              <a:t>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contains(Object o) {…}  </a:t>
            </a:r>
            <a:r>
              <a:rPr lang="en-US" dirty="0" smtClean="0">
                <a:solidFill>
                  <a:schemeClr val="accent3"/>
                </a:solidFill>
              </a:rPr>
              <a:t>// returns true if o is in the list.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Iterator&lt;E&gt; iterator() {…} </a:t>
            </a:r>
            <a:r>
              <a:rPr lang="en-US" dirty="0" smtClean="0">
                <a:solidFill>
                  <a:srgbClr val="9BBB59"/>
                </a:solidFill>
              </a:rPr>
              <a:t>// returns an Iterator over the elements in this list.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size() {…}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</a:t>
            </a:r>
            <a:r>
              <a:rPr lang="en-US" dirty="0" smtClean="0">
                <a:solidFill>
                  <a:srgbClr val="9BBB59"/>
                </a:solidFill>
              </a:rPr>
              <a:t>list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get(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index) {…}       </a:t>
            </a:r>
            <a:r>
              <a:rPr lang="en-US" dirty="0" smtClean="0">
                <a:solidFill>
                  <a:srgbClr val="9BBB59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set(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index, E element) {…}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indexOf</a:t>
            </a:r>
            <a:r>
              <a:rPr lang="en-US" dirty="0" smtClean="0">
                <a:solidFill>
                  <a:srgbClr val="000000"/>
                </a:solidFill>
              </a:rPr>
              <a:t>(Object o) {…}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remove(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index) {…}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void add(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index, E element) {…}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1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 the behavior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600" y="2662803"/>
            <a:ext cx="79209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element) {…} </a:t>
            </a:r>
            <a:r>
              <a:rPr lang="en-US" dirty="0" smtClean="0">
                <a:solidFill>
                  <a:schemeClr val="accent3"/>
                </a:solidFill>
              </a:rPr>
              <a:t>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contains(Object o) {…}  </a:t>
            </a:r>
            <a:r>
              <a:rPr lang="en-US" dirty="0" smtClean="0">
                <a:solidFill>
                  <a:schemeClr val="accent3"/>
                </a:solidFill>
              </a:rPr>
              <a:t>// returns true if o is in the list.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Iterator&lt;E&gt; iterator() {…} </a:t>
            </a:r>
            <a:r>
              <a:rPr lang="en-US" dirty="0" smtClean="0">
                <a:solidFill>
                  <a:srgbClr val="9BBB59"/>
                </a:solidFill>
              </a:rPr>
              <a:t>// returns an Iterator over the elements in this list.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size() {…}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</a:t>
            </a:r>
            <a:r>
              <a:rPr lang="en-US" dirty="0" smtClean="0">
                <a:solidFill>
                  <a:srgbClr val="9BBB59"/>
                </a:solidFill>
              </a:rPr>
              <a:t>list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get(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index) {…}       </a:t>
            </a:r>
            <a:r>
              <a:rPr lang="en-US" dirty="0" smtClean="0">
                <a:solidFill>
                  <a:srgbClr val="9BBB59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set(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index, E element) {…}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indexOf</a:t>
            </a:r>
            <a:r>
              <a:rPr lang="en-US" dirty="0" smtClean="0">
                <a:solidFill>
                  <a:srgbClr val="000000"/>
                </a:solidFill>
              </a:rPr>
              <a:t>(Object o) {…}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remove(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index) {…}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void add(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index, E element) {…}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88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Box</a:t>
            </a:r>
          </a:p>
          <a:p>
            <a:pPr lvl="1"/>
            <a:r>
              <a:rPr lang="en-US" dirty="0" smtClean="0"/>
              <a:t>Test the input parameters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3600" y="2662803"/>
            <a:ext cx="792093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Resizable-array implementation of the List interface.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class </a:t>
            </a:r>
            <a:r>
              <a:rPr lang="en-US" dirty="0" err="1" smtClean="0">
                <a:solidFill>
                  <a:schemeClr val="bg2"/>
                </a:solidFill>
              </a:rPr>
              <a:t>ArrayList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chemeClr val="accent4"/>
                </a:solidFill>
              </a:rPr>
              <a:t>extends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AbstractList</a:t>
            </a:r>
            <a:r>
              <a:rPr lang="en-US" dirty="0" smtClean="0">
                <a:solidFill>
                  <a:schemeClr val="bg2"/>
                </a:solidFill>
              </a:rPr>
              <a:t>&lt;E&gt; </a:t>
            </a:r>
            <a:r>
              <a:rPr lang="en-US" dirty="0" smtClean="0">
                <a:solidFill>
                  <a:srgbClr val="8064A2"/>
                </a:solidFill>
              </a:rPr>
              <a:t>implements 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List&lt;E&gt; {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chemeClr val="bg2"/>
                </a:solidFill>
              </a:rPr>
              <a:t>boolean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add(E element) {…} </a:t>
            </a:r>
            <a:r>
              <a:rPr lang="en-US" dirty="0" smtClean="0">
                <a:solidFill>
                  <a:schemeClr val="accent3"/>
                </a:solidFill>
              </a:rPr>
              <a:t>// add element at the end of the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boolean</a:t>
            </a:r>
            <a:r>
              <a:rPr lang="en-US" dirty="0" smtClean="0">
                <a:solidFill>
                  <a:srgbClr val="000000"/>
                </a:solidFill>
              </a:rPr>
              <a:t> contains(Object o) {…}  </a:t>
            </a:r>
            <a:r>
              <a:rPr lang="en-US" dirty="0" smtClean="0">
                <a:solidFill>
                  <a:schemeClr val="accent3"/>
                </a:solidFill>
              </a:rPr>
              <a:t>// returns true if o is in the list.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Iterator&lt;E&gt; iterator() {…} </a:t>
            </a:r>
            <a:r>
              <a:rPr lang="en-US" dirty="0" smtClean="0">
                <a:solidFill>
                  <a:srgbClr val="9BBB59"/>
                </a:solidFill>
              </a:rPr>
              <a:t>// returns an Iterator over the elements in this list.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size() {…}             </a:t>
            </a:r>
            <a:r>
              <a:rPr lang="en-US" dirty="0" smtClean="0">
                <a:solidFill>
                  <a:srgbClr val="9BBB59"/>
                </a:solidFill>
              </a:rPr>
              <a:t>// returns number of elements in </a:t>
            </a:r>
            <a:r>
              <a:rPr lang="en-US" dirty="0" smtClean="0">
                <a:solidFill>
                  <a:srgbClr val="9BBB59"/>
                </a:solidFill>
              </a:rPr>
              <a:t>list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get(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index) {…}       </a:t>
            </a:r>
            <a:r>
              <a:rPr lang="en-US" dirty="0" smtClean="0">
                <a:solidFill>
                  <a:srgbClr val="9BBB59"/>
                </a:solidFill>
              </a:rPr>
              <a:t>// returns object at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set(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index, E element) {…}  </a:t>
            </a:r>
            <a:r>
              <a:rPr lang="en-US" dirty="0" smtClean="0">
                <a:solidFill>
                  <a:srgbClr val="9BBB59"/>
                </a:solidFill>
              </a:rPr>
              <a:t>// sets element, returns old value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indexOf</a:t>
            </a:r>
            <a:r>
              <a:rPr lang="en-US" dirty="0" smtClean="0">
                <a:solidFill>
                  <a:srgbClr val="000000"/>
                </a:solidFill>
              </a:rPr>
              <a:t>(Object o) {…}  </a:t>
            </a:r>
            <a:r>
              <a:rPr lang="en-US" dirty="0" smtClean="0">
                <a:solidFill>
                  <a:srgbClr val="9BBB59"/>
                </a:solidFill>
              </a:rPr>
              <a:t>// returns index of object in list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E remove(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index) {…} </a:t>
            </a:r>
            <a:r>
              <a:rPr lang="en-US" dirty="0" smtClean="0">
                <a:solidFill>
                  <a:srgbClr val="BFBFBF"/>
                </a:solidFill>
              </a:rPr>
              <a:t>   </a:t>
            </a:r>
            <a:r>
              <a:rPr lang="en-US" dirty="0" smtClean="0">
                <a:solidFill>
                  <a:srgbClr val="9BBB59"/>
                </a:solidFill>
              </a:rPr>
              <a:t>// removes object at the given position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void add(</a:t>
            </a:r>
            <a:r>
              <a:rPr lang="en-US" dirty="0" err="1" smtClean="0">
                <a:solidFill>
                  <a:srgbClr val="000000"/>
                </a:solidFill>
              </a:rPr>
              <a:t>int</a:t>
            </a:r>
            <a:r>
              <a:rPr lang="en-US" dirty="0" smtClean="0">
                <a:solidFill>
                  <a:srgbClr val="000000"/>
                </a:solidFill>
              </a:rPr>
              <a:t> index, E element) {…} </a:t>
            </a:r>
            <a:r>
              <a:rPr lang="en-US" dirty="0" smtClean="0">
                <a:solidFill>
                  <a:srgbClr val="9BBB59"/>
                </a:solidFill>
              </a:rPr>
              <a:t>// add element at given position </a:t>
            </a:r>
            <a:endParaRPr lang="en-US" dirty="0" smtClean="0">
              <a:solidFill>
                <a:srgbClr val="BFBFBF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597458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49</TotalTime>
  <Words>1176</Words>
  <Application>Microsoft Macintosh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csdl-2014</vt:lpstr>
      <vt:lpstr>Testing</vt:lpstr>
      <vt:lpstr>Testing Levels</vt:lpstr>
      <vt:lpstr>Testing Levels</vt:lpstr>
      <vt:lpstr>Testing Levels</vt:lpstr>
      <vt:lpstr>Testing Levels</vt:lpstr>
      <vt:lpstr>Testing Types</vt:lpstr>
      <vt:lpstr>Testing Types</vt:lpstr>
      <vt:lpstr>Testing Types</vt:lpstr>
      <vt:lpstr>Testing Types</vt:lpstr>
      <vt:lpstr>Testing Types</vt:lpstr>
      <vt:lpstr>Testing Types</vt:lpstr>
      <vt:lpstr>Testing Types</vt:lpstr>
      <vt:lpstr>Testing Types</vt:lpstr>
      <vt:lpstr>Testing Types</vt:lpstr>
      <vt:lpstr>Testing</vt:lpstr>
      <vt:lpstr>Testing</vt:lpstr>
      <vt:lpstr>Testing</vt:lpstr>
      <vt:lpstr>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Carleton Moore</dc:creator>
  <cp:lastModifiedBy>Carleton Moore</cp:lastModifiedBy>
  <cp:revision>7</cp:revision>
  <dcterms:created xsi:type="dcterms:W3CDTF">2014-09-19T22:56:54Z</dcterms:created>
  <dcterms:modified xsi:type="dcterms:W3CDTF">2014-09-19T23:47:37Z</dcterms:modified>
</cp:coreProperties>
</file>