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57" r:id="rId7"/>
    <p:sldId id="264" r:id="rId8"/>
    <p:sldId id="265" r:id="rId9"/>
    <p:sldId id="266" r:id="rId10"/>
    <p:sldId id="285" r:id="rId11"/>
    <p:sldId id="267" r:id="rId12"/>
    <p:sldId id="270" r:id="rId13"/>
    <p:sldId id="271" r:id="rId14"/>
    <p:sldId id="272" r:id="rId15"/>
    <p:sldId id="273" r:id="rId16"/>
    <p:sldId id="274" r:id="rId17"/>
    <p:sldId id="26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0EDB4-7B1F-D147-A4A2-EB78B4C9543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EDB9C-A277-AB4E-93E2-BD8771E6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4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</a:p>
          <a:p>
            <a:r>
              <a:rPr lang="en-US" dirty="0" smtClean="0"/>
              <a:t>They hold other objects</a:t>
            </a:r>
          </a:p>
          <a:p>
            <a:r>
              <a:rPr lang="en-US" dirty="0" smtClean="0"/>
              <a:t>Each element is identified by it’s index (0 – </a:t>
            </a:r>
            <a:r>
              <a:rPr lang="en-US" dirty="0" err="1" smtClean="0"/>
              <a:t>array.size</a:t>
            </a:r>
            <a:r>
              <a:rPr lang="en-US" dirty="0" smtClean="0"/>
              <a:t> -1)</a:t>
            </a:r>
          </a:p>
          <a:p>
            <a:r>
              <a:rPr lang="en-US" dirty="0" smtClean="0"/>
              <a:t>Arrays must be declared and initialized</a:t>
            </a:r>
          </a:p>
          <a:p>
            <a:r>
              <a:rPr lang="en-US" dirty="0" smtClean="0"/>
              <a:t>Access value using [] operator</a:t>
            </a:r>
          </a:p>
          <a:p>
            <a:r>
              <a:rPr lang="en-US" dirty="0" smtClean="0"/>
              <a:t>Initializing the array does not initialize the elements</a:t>
            </a:r>
          </a:p>
          <a:p>
            <a:r>
              <a:rPr lang="en-US" dirty="0" smtClean="0"/>
              <a:t>You must initialize the array elements</a:t>
            </a:r>
          </a:p>
          <a:p>
            <a:r>
              <a:rPr lang="en-US" dirty="0" err="1" smtClean="0"/>
              <a:t>System.arraycopy</a:t>
            </a:r>
            <a:r>
              <a:rPr lang="en-US" dirty="0" smtClean="0"/>
              <a:t> is your friend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B6885-02D8-4E4D-BD1D-8DB1198C0F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data fields to keep track of state</a:t>
            </a:r>
          </a:p>
          <a:p>
            <a:pPr lvl="1"/>
            <a:r>
              <a:rPr lang="en-US" dirty="0" smtClean="0"/>
              <a:t>Data fields should be </a:t>
            </a:r>
            <a:r>
              <a:rPr lang="en-US" b="1" dirty="0" smtClean="0"/>
              <a:t>private</a:t>
            </a:r>
            <a:endParaRPr lang="en-US" dirty="0" smtClean="0"/>
          </a:p>
          <a:p>
            <a:r>
              <a:rPr lang="en-US" dirty="0" smtClean="0"/>
              <a:t>Have methods that define the Object’s behavior</a:t>
            </a:r>
          </a:p>
          <a:p>
            <a:pPr lvl="1"/>
            <a:r>
              <a:rPr lang="en-US" dirty="0" smtClean="0"/>
              <a:t>Constructors: create new instances of the class</a:t>
            </a:r>
          </a:p>
          <a:p>
            <a:pPr lvl="1"/>
            <a:r>
              <a:rPr lang="en-US" dirty="0" err="1" smtClean="0"/>
              <a:t>Accessors</a:t>
            </a:r>
            <a:r>
              <a:rPr lang="en-US" dirty="0" smtClean="0"/>
              <a:t>: provide access to the state</a:t>
            </a:r>
          </a:p>
          <a:p>
            <a:pPr lvl="1"/>
            <a:r>
              <a:rPr lang="en-US" dirty="0" smtClean="0"/>
              <a:t>Other methods that define the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1ED03-D30F-7748-83A2-FBC7360DEF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class – cannot</a:t>
            </a:r>
            <a:r>
              <a:rPr lang="en-US" baseline="0" dirty="0" smtClean="0"/>
              <a:t> be instantiated.</a:t>
            </a:r>
          </a:p>
          <a:p>
            <a:r>
              <a:rPr lang="en-US" baseline="0" dirty="0" smtClean="0"/>
              <a:t>No constructor</a:t>
            </a:r>
          </a:p>
          <a:p>
            <a:r>
              <a:rPr lang="en-US" baseline="0" dirty="0" smtClean="0"/>
              <a:t>Extend abstract class must implement abstract methods or be abstract</a:t>
            </a:r>
          </a:p>
          <a:p>
            <a:r>
              <a:rPr lang="en-US" baseline="0" dirty="0" smtClean="0"/>
              <a:t>Have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1ED03-D30F-7748-83A2-FBC7360DEF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for Midterm </a:t>
            </a:r>
            <a:r>
              <a:rPr lang="en-US" dirty="0"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7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</a:p>
          <a:p>
            <a:pPr lvl="1"/>
            <a:r>
              <a:rPr lang="en-US" dirty="0" smtClean="0"/>
              <a:t>Select the minimum for the fill position</a:t>
            </a:r>
          </a:p>
          <a:p>
            <a:pPr lvl="1"/>
            <a:r>
              <a:rPr lang="en-US" dirty="0"/>
              <a:t>Best O(n</a:t>
            </a:r>
            <a:r>
              <a:rPr lang="en-US" baseline="30000" dirty="0"/>
              <a:t>2</a:t>
            </a:r>
            <a:r>
              <a:rPr lang="en-US" dirty="0"/>
              <a:t>), Ave O(n</a:t>
            </a:r>
            <a:r>
              <a:rPr lang="en-US" baseline="30000" dirty="0"/>
              <a:t>2</a:t>
            </a:r>
            <a:r>
              <a:rPr lang="en-US" dirty="0"/>
              <a:t>), Worst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Bubble Sort</a:t>
            </a:r>
          </a:p>
          <a:p>
            <a:pPr lvl="1"/>
            <a:r>
              <a:rPr lang="en-US" dirty="0" smtClean="0"/>
              <a:t>Compare adjacent, swap if larger</a:t>
            </a:r>
          </a:p>
          <a:p>
            <a:pPr lvl="1"/>
            <a:r>
              <a:rPr lang="en-US" dirty="0"/>
              <a:t>Best O(n), Ave O(n</a:t>
            </a:r>
            <a:r>
              <a:rPr lang="en-US" baseline="30000" dirty="0"/>
              <a:t>2</a:t>
            </a:r>
            <a:r>
              <a:rPr lang="en-US" dirty="0"/>
              <a:t>), Worst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Insertion Sort</a:t>
            </a:r>
          </a:p>
          <a:p>
            <a:pPr lvl="1"/>
            <a:r>
              <a:rPr lang="en-US" dirty="0" smtClean="0"/>
              <a:t>Make room for item, insert</a:t>
            </a:r>
          </a:p>
          <a:p>
            <a:pPr lvl="1"/>
            <a:r>
              <a:rPr lang="en-US" dirty="0"/>
              <a:t>Best O(n), Ave O(n</a:t>
            </a:r>
            <a:r>
              <a:rPr lang="en-US" baseline="30000" dirty="0"/>
              <a:t>2</a:t>
            </a:r>
            <a:r>
              <a:rPr lang="en-US" dirty="0"/>
              <a:t>), Worst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7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5437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int</a:t>
            </a:r>
            <a:r>
              <a:rPr lang="en-US" dirty="0">
                <a:solidFill>
                  <a:schemeClr val="bg2"/>
                </a:solidFill>
              </a:rPr>
              <a:t> size();             </a:t>
            </a:r>
            <a:r>
              <a:rPr lang="en-US" dirty="0">
                <a:solidFill>
                  <a:srgbClr val="9BBB59"/>
                </a:solidFill>
              </a:rPr>
              <a:t>// returns number of elements in </a:t>
            </a:r>
            <a:r>
              <a:rPr lang="en-US" dirty="0" smtClean="0">
                <a:solidFill>
                  <a:srgbClr val="9BBB59"/>
                </a:solidFill>
              </a:rPr>
              <a:t>list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add(E element); </a:t>
            </a:r>
            <a:r>
              <a:rPr lang="en-US" dirty="0">
                <a:solidFill>
                  <a:srgbClr val="9BBB59"/>
                </a:solidFill>
              </a:rPr>
              <a:t>// add element at the end of the </a:t>
            </a:r>
            <a:r>
              <a:rPr lang="en-US" dirty="0" smtClean="0">
                <a:solidFill>
                  <a:srgbClr val="9BBB59"/>
                </a:solidFill>
              </a:rPr>
              <a:t>list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contains(Object o); </a:t>
            </a:r>
            <a:r>
              <a:rPr lang="en-US" dirty="0">
                <a:solidFill>
                  <a:schemeClr val="accent3"/>
                </a:solidFill>
              </a:rPr>
              <a:t>// returns true if o is in the list.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</a:t>
            </a:r>
            <a:r>
              <a:rPr lang="en-US" dirty="0" smtClean="0">
                <a:solidFill>
                  <a:schemeClr val="bg2"/>
                </a:solidFill>
              </a:rPr>
              <a:t>Iterator&lt;E&gt; iterator(); </a:t>
            </a:r>
            <a:r>
              <a:rPr lang="en-US" dirty="0" smtClean="0">
                <a:solidFill>
                  <a:srgbClr val="9BBB59"/>
                </a:solidFill>
              </a:rPr>
              <a:t>// returns an iterator over the list.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remove(Object o); </a:t>
            </a:r>
            <a:r>
              <a:rPr lang="en-US" dirty="0" smtClean="0">
                <a:solidFill>
                  <a:srgbClr val="9BBB59"/>
                </a:solidFill>
              </a:rPr>
              <a:t>// removes o from the list</a:t>
            </a:r>
          </a:p>
          <a:p>
            <a:endParaRPr lang="en-US" dirty="0" smtClean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E get(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   </a:t>
            </a:r>
            <a:r>
              <a:rPr lang="en-US" dirty="0" smtClean="0">
                <a:solidFill>
                  <a:schemeClr val="accent3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E set(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indexOf</a:t>
            </a:r>
            <a:r>
              <a:rPr lang="en-US" dirty="0" smtClean="0">
                <a:solidFill>
                  <a:schemeClr val="bg2"/>
                </a:solidFill>
              </a:rPr>
              <a:t>(Object o);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E remove(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void add(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21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array to store 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146015"/>
            <a:ext cx="656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array to store elements</a:t>
            </a:r>
          </a:p>
          <a:p>
            <a:r>
              <a:rPr lang="en-US" dirty="0"/>
              <a:t> </a:t>
            </a:r>
            <a:r>
              <a:rPr lang="en-US" dirty="0" smtClean="0"/>
              <a:t> + Quick access to 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146015"/>
            <a:ext cx="656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2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array to store elements</a:t>
            </a:r>
          </a:p>
          <a:p>
            <a:r>
              <a:rPr lang="en-US" dirty="0"/>
              <a:t> </a:t>
            </a:r>
            <a:r>
              <a:rPr lang="en-US" dirty="0" smtClean="0"/>
              <a:t> + Quick access to elements</a:t>
            </a:r>
          </a:p>
          <a:p>
            <a:r>
              <a:rPr lang="en-US" dirty="0"/>
              <a:t> </a:t>
            </a:r>
            <a:r>
              <a:rPr lang="en-US" dirty="0" smtClean="0"/>
              <a:t> - Need to resize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146015"/>
            <a:ext cx="656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9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array to store elements</a:t>
            </a:r>
          </a:p>
          <a:p>
            <a:r>
              <a:rPr lang="en-US" dirty="0"/>
              <a:t> </a:t>
            </a:r>
            <a:r>
              <a:rPr lang="en-US" dirty="0" smtClean="0"/>
              <a:t> + Quick access to elements</a:t>
            </a:r>
          </a:p>
          <a:p>
            <a:r>
              <a:rPr lang="en-US" dirty="0"/>
              <a:t> </a:t>
            </a:r>
            <a:r>
              <a:rPr lang="en-US" dirty="0" smtClean="0"/>
              <a:t> - Need to resize array</a:t>
            </a:r>
          </a:p>
          <a:p>
            <a:r>
              <a:rPr lang="en-US" dirty="0"/>
              <a:t> </a:t>
            </a:r>
            <a:r>
              <a:rPr lang="en-US" dirty="0" smtClean="0"/>
              <a:t> - Array has empty 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146015"/>
            <a:ext cx="656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7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array to store elements</a:t>
            </a:r>
          </a:p>
          <a:p>
            <a:r>
              <a:rPr lang="en-US" dirty="0"/>
              <a:t> </a:t>
            </a:r>
            <a:r>
              <a:rPr lang="en-US" dirty="0" smtClean="0"/>
              <a:t> + Quick access to elements</a:t>
            </a:r>
          </a:p>
          <a:p>
            <a:r>
              <a:rPr lang="en-US" dirty="0"/>
              <a:t> </a:t>
            </a:r>
            <a:r>
              <a:rPr lang="en-US" dirty="0" smtClean="0"/>
              <a:t> - Need to resize array</a:t>
            </a:r>
          </a:p>
          <a:p>
            <a:r>
              <a:rPr lang="en-US" dirty="0"/>
              <a:t> </a:t>
            </a:r>
            <a:r>
              <a:rPr lang="en-US" dirty="0" smtClean="0"/>
              <a:t> - Array has empty space</a:t>
            </a:r>
          </a:p>
          <a:p>
            <a:r>
              <a:rPr lang="en-US" dirty="0"/>
              <a:t> </a:t>
            </a:r>
            <a:r>
              <a:rPr lang="en-US" dirty="0" smtClean="0"/>
              <a:t> - Need to shift elements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146015"/>
            <a:ext cx="656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1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3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Nodes to store data</a:t>
            </a:r>
            <a:endParaRPr lang="en-US" dirty="0"/>
          </a:p>
          <a:p>
            <a:pPr marL="242888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9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Uses Nodes </a:t>
            </a:r>
            <a:r>
              <a:rPr lang="en-US" dirty="0"/>
              <a:t>to store data</a:t>
            </a:r>
          </a:p>
          <a:p>
            <a:pPr marL="242888" lvl="1" indent="0">
              <a:buNone/>
            </a:pPr>
            <a:r>
              <a:rPr lang="en-US" dirty="0" smtClean="0"/>
              <a:t> + No wasted space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8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Access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public</a:t>
            </a:r>
            <a:endParaRPr lang="en-US" b="1" dirty="0" smtClean="0"/>
          </a:p>
          <a:p>
            <a:pPr lvl="1"/>
            <a:r>
              <a:rPr lang="en-US" dirty="0" smtClean="0"/>
              <a:t>Accessible by everyone</a:t>
            </a:r>
          </a:p>
          <a:p>
            <a:r>
              <a:rPr lang="en-US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protected</a:t>
            </a:r>
            <a:endParaRPr lang="en-US" b="1" dirty="0" smtClean="0"/>
          </a:p>
          <a:p>
            <a:pPr lvl="1"/>
            <a:r>
              <a:rPr lang="en-US" dirty="0" smtClean="0"/>
              <a:t>Accessible by the class, same package and subclasses</a:t>
            </a:r>
          </a:p>
          <a:p>
            <a:r>
              <a:rPr lang="en-US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none</a:t>
            </a:r>
            <a:endParaRPr lang="en-US" b="1" i="1" dirty="0" smtClean="0"/>
          </a:p>
          <a:p>
            <a:pPr lvl="1"/>
            <a:r>
              <a:rPr lang="en-US" dirty="0" smtClean="0"/>
              <a:t>Accessible by the class and same package</a:t>
            </a:r>
          </a:p>
          <a:p>
            <a:r>
              <a:rPr lang="en-US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private</a:t>
            </a:r>
            <a:endParaRPr lang="en-US" b="1" dirty="0" smtClean="0"/>
          </a:p>
          <a:p>
            <a:pPr lvl="1"/>
            <a:r>
              <a:rPr lang="en-US" dirty="0" smtClean="0"/>
              <a:t>Accessible only by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5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Uses Nodes </a:t>
            </a:r>
            <a:r>
              <a:rPr lang="en-US" dirty="0"/>
              <a:t>to store data</a:t>
            </a:r>
          </a:p>
          <a:p>
            <a:pPr marL="242888" lvl="1" indent="0">
              <a:buNone/>
            </a:pPr>
            <a:r>
              <a:rPr lang="en-US" dirty="0"/>
              <a:t> + No wasted </a:t>
            </a:r>
            <a:r>
              <a:rPr lang="en-US" dirty="0" smtClean="0"/>
              <a:t>space</a:t>
            </a:r>
          </a:p>
          <a:p>
            <a:pPr marL="242888" lvl="1" indent="0">
              <a:buNone/>
            </a:pPr>
            <a:r>
              <a:rPr lang="en-US" dirty="0"/>
              <a:t> </a:t>
            </a:r>
            <a:r>
              <a:rPr lang="en-US" dirty="0" smtClean="0"/>
              <a:t>+ No copying of elements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9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Uses Nodes </a:t>
            </a:r>
            <a:r>
              <a:rPr lang="en-US" dirty="0"/>
              <a:t>to store data</a:t>
            </a:r>
          </a:p>
          <a:p>
            <a:pPr marL="242888" lvl="1" indent="0">
              <a:buNone/>
            </a:pPr>
            <a:r>
              <a:rPr lang="en-US" dirty="0"/>
              <a:t> + No wasted space</a:t>
            </a:r>
          </a:p>
          <a:p>
            <a:pPr marL="242888" lvl="1" indent="0">
              <a:buNone/>
            </a:pPr>
            <a:r>
              <a:rPr lang="en-US" dirty="0"/>
              <a:t> + No copying of </a:t>
            </a:r>
            <a:r>
              <a:rPr lang="en-US" dirty="0" smtClean="0"/>
              <a:t>elements</a:t>
            </a:r>
            <a:endParaRPr lang="en-US" dirty="0"/>
          </a:p>
          <a:p>
            <a:pPr marL="242888" lvl="1" indent="0">
              <a:buNone/>
            </a:pPr>
            <a:r>
              <a:rPr lang="en-US" dirty="0"/>
              <a:t> </a:t>
            </a:r>
            <a:r>
              <a:rPr lang="en-US" dirty="0" smtClean="0"/>
              <a:t>-  Slower get and 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1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&lt;E&gt;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Uses Nodes </a:t>
            </a:r>
            <a:r>
              <a:rPr lang="en-US" dirty="0"/>
              <a:t>to store data</a:t>
            </a:r>
          </a:p>
          <a:p>
            <a:pPr marL="242888" lvl="1" indent="0">
              <a:buNone/>
            </a:pPr>
            <a:r>
              <a:rPr lang="en-US" dirty="0"/>
              <a:t> + No wasted space</a:t>
            </a:r>
          </a:p>
          <a:p>
            <a:pPr marL="242888" lvl="1" indent="0">
              <a:buNone/>
            </a:pPr>
            <a:r>
              <a:rPr lang="en-US" dirty="0"/>
              <a:t> + No copying of elements</a:t>
            </a:r>
          </a:p>
          <a:p>
            <a:pPr marL="242888" lvl="1" indent="0">
              <a:buNone/>
            </a:pPr>
            <a:r>
              <a:rPr lang="en-US" dirty="0"/>
              <a:t> -  Slower get and </a:t>
            </a:r>
            <a:r>
              <a:rPr lang="en-US" dirty="0" smtClean="0"/>
              <a:t>set</a:t>
            </a:r>
          </a:p>
          <a:p>
            <a:pPr marL="242888" lvl="1" indent="0">
              <a:buNone/>
            </a:pPr>
            <a:r>
              <a:rPr lang="en-US" dirty="0"/>
              <a:t> </a:t>
            </a:r>
            <a:r>
              <a:rPr lang="en-US" dirty="0" smtClean="0"/>
              <a:t>-  More complicated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9541" y="1368258"/>
            <a:ext cx="670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Linked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7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can traverse the list from tail to 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52950" y="2343242"/>
            <a:ext cx="1963449" cy="1161958"/>
            <a:chOff x="5620149" y="1738426"/>
            <a:chExt cx="1963449" cy="1161958"/>
          </a:xfrm>
        </p:grpSpPr>
        <p:grpSp>
          <p:nvGrpSpPr>
            <p:cNvPr id="5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6" name="Straight Arrow Connector 5"/>
            <p:cNvCxnSpPr>
              <a:stCxn id="9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1137485" y="1600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head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 bwMode="auto">
          <a:xfrm flipV="1">
            <a:off x="1835663" y="1784853"/>
            <a:ext cx="731232" cy="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578071" y="1600200"/>
            <a:ext cx="1963449" cy="1161958"/>
            <a:chOff x="5620149" y="1738426"/>
            <a:chExt cx="1963449" cy="1161958"/>
          </a:xfrm>
        </p:grpSpPr>
        <p:grpSp>
          <p:nvGrpSpPr>
            <p:cNvPr id="13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14" name="Straight Arrow Connector 13"/>
            <p:cNvCxnSpPr>
              <a:stCxn id="17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7"/>
          <p:cNvGrpSpPr/>
          <p:nvPr/>
        </p:nvGrpSpPr>
        <p:grpSpPr>
          <a:xfrm>
            <a:off x="6518815" y="3105242"/>
            <a:ext cx="1116824" cy="1161958"/>
            <a:chOff x="5620149" y="1738426"/>
            <a:chExt cx="1116824" cy="116195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620149" y="173842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20149" y="219707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 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620149" y="254837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835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tail</a:t>
            </a:r>
          </a:p>
        </p:txBody>
      </p:sp>
      <p:cxnSp>
        <p:nvCxnSpPr>
          <p:cNvPr id="29" name="Straight Arrow Connector 28"/>
          <p:cNvCxnSpPr>
            <a:stCxn id="27" idx="2"/>
            <a:endCxn id="24" idx="0"/>
          </p:cNvCxnSpPr>
          <p:nvPr/>
        </p:nvCxnSpPr>
        <p:spPr bwMode="auto">
          <a:xfrm>
            <a:off x="7075391" y="2514600"/>
            <a:ext cx="1836" cy="5906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hape 30"/>
          <p:cNvCxnSpPr>
            <a:stCxn id="26" idx="3"/>
            <a:endCxn id="15" idx="1"/>
          </p:cNvCxnSpPr>
          <p:nvPr/>
        </p:nvCxnSpPr>
        <p:spPr bwMode="auto">
          <a:xfrm flipH="1" flipV="1">
            <a:off x="2578071" y="1829889"/>
            <a:ext cx="5057568" cy="2261305"/>
          </a:xfrm>
          <a:prstGeom prst="bentConnector5">
            <a:avLst>
              <a:gd name="adj1" fmla="val -4520"/>
              <a:gd name="adj2" fmla="val -19823"/>
              <a:gd name="adj3" fmla="val 10452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09600" y="4659868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tail.next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head;</a:t>
            </a:r>
          </a:p>
        </p:txBody>
      </p:sp>
    </p:spTree>
    <p:extLst>
      <p:ext uri="{BB962C8B-B14F-4D97-AF65-F5344CB8AC3E}">
        <p14:creationId xmlns:p14="http://schemas.microsoft.com/office/powerpoint/2010/main" val="19388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DLinkedList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can traverse List in either direction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084022" y="1959260"/>
            <a:ext cx="1116824" cy="1515314"/>
            <a:chOff x="2084022" y="2447086"/>
            <a:chExt cx="1116824" cy="1515314"/>
          </a:xfrm>
        </p:grpSpPr>
        <p:sp>
          <p:nvSpPr>
            <p:cNvPr id="4" name="Rectangle 3"/>
            <p:cNvSpPr/>
            <p:nvPr/>
          </p:nvSpPr>
          <p:spPr bwMode="auto">
            <a:xfrm>
              <a:off x="2084022" y="244708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084022" y="290573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data1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084022" y="325703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84022" y="3610387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65222" y="1959260"/>
            <a:ext cx="1116824" cy="1515314"/>
            <a:chOff x="4814094" y="3429000"/>
            <a:chExt cx="1116824" cy="1515314"/>
          </a:xfrm>
        </p:grpSpPr>
        <p:sp>
          <p:nvSpPr>
            <p:cNvPr id="10" name="Rectangle 9"/>
            <p:cNvSpPr/>
            <p:nvPr/>
          </p:nvSpPr>
          <p:spPr bwMode="auto">
            <a:xfrm>
              <a:off x="4814094" y="3429000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814094" y="3887652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entry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814094" y="4238945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814094" y="459230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46422" y="1959260"/>
            <a:ext cx="1116824" cy="1515314"/>
            <a:chOff x="6046422" y="2435054"/>
            <a:chExt cx="1116824" cy="151531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046422" y="2435054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46422" y="2893706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data2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046422" y="3244999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046422" y="3598355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19" name="Elbow Connector 18"/>
          <p:cNvCxnSpPr>
            <a:stCxn id="12" idx="3"/>
            <a:endCxn id="16" idx="1"/>
          </p:cNvCxnSpPr>
          <p:nvPr/>
        </p:nvCxnSpPr>
        <p:spPr bwMode="auto">
          <a:xfrm>
            <a:off x="5182046" y="2945212"/>
            <a:ext cx="864376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3" idx="1"/>
            <a:endCxn id="7" idx="3"/>
          </p:cNvCxnSpPr>
          <p:nvPr/>
        </p:nvCxnSpPr>
        <p:spPr bwMode="auto">
          <a:xfrm rot="10800000">
            <a:off x="3200846" y="3298568"/>
            <a:ext cx="864376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Elbow Connector 23"/>
          <p:cNvCxnSpPr>
            <a:stCxn id="6" idx="3"/>
            <a:endCxn id="12" idx="1"/>
          </p:cNvCxnSpPr>
          <p:nvPr/>
        </p:nvCxnSpPr>
        <p:spPr bwMode="auto">
          <a:xfrm>
            <a:off x="3200846" y="2945212"/>
            <a:ext cx="864376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Elbow Connector 24"/>
          <p:cNvCxnSpPr>
            <a:stCxn id="18" idx="1"/>
            <a:endCxn id="13" idx="3"/>
          </p:cNvCxnSpPr>
          <p:nvPr/>
        </p:nvCxnSpPr>
        <p:spPr bwMode="auto">
          <a:xfrm rot="10800000">
            <a:off x="5182046" y="3298568"/>
            <a:ext cx="864376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73422" y="2006553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head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 bwMode="auto">
          <a:xfrm flipV="1">
            <a:off x="1371600" y="2191206"/>
            <a:ext cx="731232" cy="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348664" y="990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tail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 bwMode="auto">
          <a:xfrm>
            <a:off x="6588473" y="1359932"/>
            <a:ext cx="1836" cy="5906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hape 34"/>
          <p:cNvCxnSpPr>
            <a:stCxn id="16" idx="3"/>
            <a:endCxn id="6" idx="1"/>
          </p:cNvCxnSpPr>
          <p:nvPr/>
        </p:nvCxnSpPr>
        <p:spPr bwMode="auto">
          <a:xfrm flipH="1">
            <a:off x="2084022" y="2945212"/>
            <a:ext cx="5079224" cy="12700"/>
          </a:xfrm>
          <a:prstGeom prst="bentConnector5">
            <a:avLst>
              <a:gd name="adj1" fmla="val -8054"/>
              <a:gd name="adj2" fmla="val 8301672"/>
              <a:gd name="adj3" fmla="val 109002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hape 42"/>
          <p:cNvCxnSpPr>
            <a:stCxn id="7" idx="1"/>
            <a:endCxn id="18" idx="3"/>
          </p:cNvCxnSpPr>
          <p:nvPr/>
        </p:nvCxnSpPr>
        <p:spPr bwMode="auto">
          <a:xfrm rot="10800000" flipH="1">
            <a:off x="2084022" y="3298568"/>
            <a:ext cx="5079224" cy="12700"/>
          </a:xfrm>
          <a:prstGeom prst="bentConnector5">
            <a:avLst>
              <a:gd name="adj1" fmla="val -4501"/>
              <a:gd name="adj2" fmla="val -3919395"/>
              <a:gd name="adj3" fmla="val 104501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9600" y="402000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n-lt"/>
              </a:rPr>
              <a:t>head.prev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tail;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" y="4336474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tail.next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head;</a:t>
            </a:r>
          </a:p>
        </p:txBody>
      </p:sp>
    </p:spTree>
    <p:extLst>
      <p:ext uri="{BB962C8B-B14F-4D97-AF65-F5344CB8AC3E}">
        <p14:creationId xmlns:p14="http://schemas.microsoft.com/office/powerpoint/2010/main" val="196868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Allows access to each element in the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555" y="827306"/>
            <a:ext cx="738114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An </a:t>
            </a:r>
            <a:r>
              <a:rPr lang="en-US" sz="1600" dirty="0" err="1" smtClean="0">
                <a:solidFill>
                  <a:schemeClr val="accent3"/>
                </a:solidFill>
              </a:rPr>
              <a:t>iterator</a:t>
            </a:r>
            <a:r>
              <a:rPr lang="en-US" sz="1600" dirty="0" smtClean="0">
                <a:solidFill>
                  <a:schemeClr val="accent3"/>
                </a:solidFill>
              </a:rPr>
              <a:t> over a collection.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interface </a:t>
            </a:r>
            <a:r>
              <a:rPr lang="en-US" sz="1600" dirty="0" err="1" smtClean="0">
                <a:solidFill>
                  <a:schemeClr val="bg2"/>
                </a:solidFill>
              </a:rPr>
              <a:t>Iterator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/**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@return true if the next method returns a value.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hasNext</a:t>
            </a:r>
            <a:r>
              <a:rPr lang="en-US" sz="1600" dirty="0" smtClean="0">
                <a:solidFill>
                  <a:schemeClr val="bg2"/>
                </a:solidFill>
              </a:rPr>
              <a:t>();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/**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* @return the next element.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next();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accent3"/>
                </a:solidFill>
              </a:rPr>
              <a:t>  /**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* Removes from the underlying collection the last element returned. (optional)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void remove();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24100" y="5791200"/>
            <a:ext cx="4495800" cy="685800"/>
            <a:chOff x="1676400" y="5791200"/>
            <a:chExt cx="4495800" cy="685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676400" y="5791200"/>
              <a:ext cx="838200" cy="6858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5791200"/>
              <a:ext cx="838200" cy="6858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114800" y="5791200"/>
              <a:ext cx="838200" cy="6858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34000" y="5791200"/>
              <a:ext cx="838200" cy="6858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 flipV="1">
            <a:off x="3352800" y="6172200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2611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3991" y="1447800"/>
            <a:ext cx="4478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/* The “</a:t>
            </a:r>
            <a:r>
              <a:rPr lang="en-US" sz="2400" dirty="0" err="1" smtClean="0">
                <a:solidFill>
                  <a:schemeClr val="accent3"/>
                </a:solidFill>
              </a:rPr>
              <a:t>foreach</a:t>
            </a:r>
            <a:r>
              <a:rPr lang="en-US" sz="2400" dirty="0" smtClean="0">
                <a:solidFill>
                  <a:schemeClr val="accent3"/>
                </a:solidFill>
              </a:rPr>
              <a:t>” statement. */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for </a:t>
            </a:r>
            <a:r>
              <a:rPr lang="en-US" sz="2400" dirty="0" smtClean="0">
                <a:solidFill>
                  <a:schemeClr val="bg2"/>
                </a:solidFill>
              </a:rPr>
              <a:t>(E parameter: </a:t>
            </a:r>
            <a:r>
              <a:rPr lang="en-US" sz="2400" dirty="0" err="1" smtClean="0">
                <a:solidFill>
                  <a:schemeClr val="bg2"/>
                </a:solidFill>
              </a:rPr>
              <a:t>Iterable</a:t>
            </a:r>
            <a:r>
              <a:rPr lang="en-US" sz="2400" dirty="0" smtClean="0">
                <a:solidFill>
                  <a:schemeClr val="bg2"/>
                </a:solidFill>
              </a:rPr>
              <a:t>&lt;E&gt;) {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568" y="3646944"/>
            <a:ext cx="84048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/** Implementing this interface allows an object to be 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smtClean="0">
                <a:solidFill>
                  <a:schemeClr val="accent3"/>
                </a:solidFill>
              </a:rPr>
              <a:t>   a target of the “</a:t>
            </a:r>
            <a:r>
              <a:rPr lang="en-US" sz="2400" dirty="0" err="1" smtClean="0">
                <a:solidFill>
                  <a:schemeClr val="accent3"/>
                </a:solidFill>
              </a:rPr>
              <a:t>foreach</a:t>
            </a:r>
            <a:r>
              <a:rPr lang="en-US" sz="2400" dirty="0" smtClean="0">
                <a:solidFill>
                  <a:schemeClr val="accent3"/>
                </a:solidFill>
              </a:rPr>
              <a:t>” statement. */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public interface </a:t>
            </a:r>
            <a:r>
              <a:rPr lang="en-US" sz="2400" dirty="0" err="1" smtClean="0">
                <a:solidFill>
                  <a:schemeClr val="bg2"/>
                </a:solidFill>
              </a:rPr>
              <a:t>Iterable</a:t>
            </a:r>
            <a:r>
              <a:rPr lang="en-US" sz="2400" dirty="0" smtClean="0">
                <a:solidFill>
                  <a:schemeClr val="bg2"/>
                </a:solidFill>
              </a:rPr>
              <a:t>&lt;E&gt; {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  /** Returns an iterator over the elements in this collection.*/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  Iterator&lt;E&gt; iterator();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96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Runtime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6030" y="1634550"/>
            <a:ext cx="34438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Fills the Bottle.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void</a:t>
            </a:r>
            <a:r>
              <a:rPr lang="en-US" dirty="0" smtClean="0">
                <a:solidFill>
                  <a:srgbClr val="595959"/>
                </a:solidFill>
              </a:rPr>
              <a:t> fill (</a:t>
            </a:r>
            <a:r>
              <a:rPr lang="en-US" dirty="0" smtClean="0">
                <a:solidFill>
                  <a:srgbClr val="8064A2"/>
                </a:solidFill>
              </a:rPr>
              <a:t>double</a:t>
            </a:r>
            <a:r>
              <a:rPr lang="en-US" dirty="0" smtClean="0">
                <a:solidFill>
                  <a:srgbClr val="595959"/>
                </a:solidFill>
              </a:rPr>
              <a:t> amount) {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</a:t>
            </a:r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p = amount;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 = 1;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8064A2"/>
                </a:solidFill>
              </a:rPr>
              <a:t>int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j = 1;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while (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 &lt; n)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p = p * j;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++;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}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j++;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791913" y="2103354"/>
            <a:ext cx="3432354" cy="2343055"/>
            <a:chOff x="2791913" y="2103354"/>
            <a:chExt cx="3432354" cy="2343055"/>
          </a:xfrm>
        </p:grpSpPr>
        <p:grpSp>
          <p:nvGrpSpPr>
            <p:cNvPr id="6" name="Group 5"/>
            <p:cNvGrpSpPr/>
            <p:nvPr/>
          </p:nvGrpSpPr>
          <p:grpSpPr>
            <a:xfrm>
              <a:off x="2791913" y="2103354"/>
              <a:ext cx="2929285" cy="461665"/>
              <a:chOff x="2791913" y="2083964"/>
              <a:chExt cx="2929285" cy="461665"/>
            </a:xfrm>
          </p:grpSpPr>
          <p:cxnSp>
            <p:nvCxnSpPr>
              <p:cNvPr id="19" name="Straight Arrow Connector 18"/>
              <p:cNvCxnSpPr/>
              <p:nvPr/>
            </p:nvCxnSpPr>
            <p:spPr bwMode="auto">
              <a:xfrm>
                <a:off x="2791913" y="236558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5268530" y="208396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791913" y="2388676"/>
              <a:ext cx="2929285" cy="461665"/>
              <a:chOff x="2798903" y="2372094"/>
              <a:chExt cx="2929285" cy="461665"/>
            </a:xfrm>
          </p:grpSpPr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2798903" y="265371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5275520" y="237209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2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91913" y="2673999"/>
              <a:ext cx="2929285" cy="461665"/>
              <a:chOff x="2808597" y="2643554"/>
              <a:chExt cx="2929285" cy="461665"/>
            </a:xfrm>
          </p:grpSpPr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2808597" y="29251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5285214" y="264355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2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791913" y="2959321"/>
              <a:ext cx="3425364" cy="461665"/>
              <a:chOff x="2818291" y="2953794"/>
              <a:chExt cx="3425364" cy="461665"/>
            </a:xfrm>
          </p:grpSpPr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2818291" y="323541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5294908" y="2953794"/>
                <a:ext cx="948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</a:rPr>
                  <a:t>3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91913" y="3244644"/>
              <a:ext cx="3425364" cy="461665"/>
              <a:chOff x="2818291" y="3225254"/>
              <a:chExt cx="3425364" cy="461665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5294908" y="3225254"/>
                <a:ext cx="948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</a:rPr>
                  <a:t>4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798903" y="3523079"/>
              <a:ext cx="3425364" cy="461665"/>
              <a:chOff x="2818291" y="3225254"/>
              <a:chExt cx="3425364" cy="461665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5294908" y="3225254"/>
                <a:ext cx="948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5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x n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91913" y="3984744"/>
              <a:ext cx="2929285" cy="461665"/>
              <a:chOff x="2818291" y="3225254"/>
              <a:chExt cx="2929285" cy="461665"/>
            </a:xfrm>
          </p:grpSpPr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2818291" y="3506870"/>
                <a:ext cx="2355677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5294908" y="3225254"/>
                <a:ext cx="45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+mn-lt"/>
                  </a:rPr>
                  <a:t>c</a:t>
                </a:r>
                <a:r>
                  <a:rPr lang="en-US" sz="2400" baseline="-25000" dirty="0" smtClean="0">
                    <a:solidFill>
                      <a:schemeClr val="accent2"/>
                    </a:solidFill>
                  </a:rPr>
                  <a:t>4</a:t>
                </a:r>
                <a:endParaRPr lang="en-US" sz="2400" baseline="-25000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791913" y="4944450"/>
            <a:ext cx="50262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total = c</a:t>
            </a:r>
            <a:r>
              <a:rPr lang="en-US" sz="2400" baseline="-25000" dirty="0" smtClean="0">
                <a:solidFill>
                  <a:srgbClr val="C0504D"/>
                </a:solidFill>
              </a:rPr>
              <a:t>1</a:t>
            </a:r>
            <a:r>
              <a:rPr lang="en-US" sz="2400" dirty="0" smtClean="0">
                <a:solidFill>
                  <a:srgbClr val="C0504D"/>
                </a:solidFill>
              </a:rPr>
              <a:t> + 2c</a:t>
            </a:r>
            <a:r>
              <a:rPr lang="en-US" sz="2400" baseline="-25000" dirty="0" smtClean="0">
                <a:solidFill>
                  <a:srgbClr val="C0504D"/>
                </a:solidFill>
              </a:rPr>
              <a:t>2</a:t>
            </a:r>
            <a:r>
              <a:rPr lang="en-US" sz="2400" dirty="0" smtClean="0">
                <a:solidFill>
                  <a:srgbClr val="C0504D"/>
                </a:solidFill>
              </a:rPr>
              <a:t> + (c</a:t>
            </a:r>
            <a:r>
              <a:rPr lang="en-US" sz="2400" baseline="-25000" dirty="0" smtClean="0">
                <a:solidFill>
                  <a:srgbClr val="C0504D"/>
                </a:solidFill>
              </a:rPr>
              <a:t>3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4</a:t>
            </a:r>
            <a:r>
              <a:rPr lang="en-US" sz="2400" dirty="0" smtClean="0">
                <a:solidFill>
                  <a:srgbClr val="C0504D"/>
                </a:solidFill>
              </a:rPr>
              <a:t>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5</a:t>
            </a:r>
            <a:r>
              <a:rPr lang="en-US" sz="2400" dirty="0" smtClean="0">
                <a:solidFill>
                  <a:srgbClr val="C0504D"/>
                </a:solidFill>
              </a:rPr>
              <a:t>)n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4</a:t>
            </a: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r>
              <a:rPr lang="en-US" sz="2400" dirty="0" smtClean="0">
                <a:solidFill>
                  <a:srgbClr val="C0504D"/>
                </a:solidFill>
              </a:rPr>
              <a:t>f(n)</a:t>
            </a:r>
            <a:r>
              <a:rPr lang="en-US" sz="2400" baseline="-25000" dirty="0" smtClean="0">
                <a:solidFill>
                  <a:srgbClr val="C0504D"/>
                </a:solidFill>
              </a:rPr>
              <a:t>  </a:t>
            </a:r>
            <a:r>
              <a:rPr lang="en-US" sz="2400" dirty="0" smtClean="0">
                <a:solidFill>
                  <a:srgbClr val="C0504D"/>
                </a:solidFill>
              </a:rPr>
              <a:t>=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T1</a:t>
            </a:r>
            <a:r>
              <a:rPr lang="en-US" sz="2400" dirty="0" smtClean="0">
                <a:solidFill>
                  <a:srgbClr val="C0504D"/>
                </a:solidFill>
              </a:rPr>
              <a:t>n + c</a:t>
            </a:r>
            <a:r>
              <a:rPr lang="en-US" sz="2400" baseline="-25000" dirty="0" smtClean="0">
                <a:solidFill>
                  <a:srgbClr val="C0504D"/>
                </a:solidFill>
              </a:rPr>
              <a:t>T2</a:t>
            </a:r>
          </a:p>
          <a:p>
            <a:endParaRPr lang="en-US" sz="2400" baseline="-25000" dirty="0">
              <a:solidFill>
                <a:srgbClr val="C0504D"/>
              </a:solidFill>
            </a:endParaRPr>
          </a:p>
          <a:p>
            <a:r>
              <a:rPr lang="en-US" sz="2400" dirty="0" smtClean="0">
                <a:solidFill>
                  <a:srgbClr val="C0504D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1443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173"/>
            <a:ext cx="8839200" cy="16868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" y="1447800"/>
            <a:ext cx="12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Primitives</a:t>
            </a:r>
            <a:endParaRPr lang="en-US" b="1" dirty="0">
              <a:solidFill>
                <a:srgbClr val="595959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636126" y="3733800"/>
            <a:ext cx="5871749" cy="2895600"/>
            <a:chOff x="2205137" y="3733800"/>
            <a:chExt cx="5871749" cy="2895600"/>
          </a:xfrm>
        </p:grpSpPr>
        <p:sp>
          <p:nvSpPr>
            <p:cNvPr id="11" name="TextBox 10"/>
            <p:cNvSpPr txBox="1"/>
            <p:nvPr/>
          </p:nvSpPr>
          <p:spPr>
            <a:xfrm>
              <a:off x="2514600" y="3733800"/>
              <a:ext cx="103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595959"/>
                  </a:solidFill>
                </a:rPr>
                <a:t>Objects</a:t>
              </a:r>
              <a:endParaRPr lang="en-US" b="1" dirty="0">
                <a:solidFill>
                  <a:srgbClr val="595959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57600" y="3733800"/>
              <a:ext cx="3048000" cy="2895600"/>
              <a:chOff x="2971800" y="3733800"/>
              <a:chExt cx="3048000" cy="28956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971800" y="3733800"/>
                <a:ext cx="3048000" cy="2895600"/>
                <a:chOff x="3124200" y="3733800"/>
                <a:chExt cx="3048000" cy="2895600"/>
              </a:xfrm>
            </p:grpSpPr>
            <p:sp>
              <p:nvSpPr>
                <p:cNvPr id="3" name="Donut 2"/>
                <p:cNvSpPr/>
                <p:nvPr/>
              </p:nvSpPr>
              <p:spPr>
                <a:xfrm>
                  <a:off x="3124200" y="3733800"/>
                  <a:ext cx="3048000" cy="2895600"/>
                </a:xfrm>
                <a:prstGeom prst="donu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/>
                <p:cNvCxnSpPr>
                  <a:stCxn id="3" idx="0"/>
                </p:cNvCxnSpPr>
                <p:nvPr/>
              </p:nvCxnSpPr>
              <p:spPr>
                <a:xfrm>
                  <a:off x="4648200" y="3733800"/>
                  <a:ext cx="0" cy="76200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3" idx="7"/>
                </p:cNvCxnSpPr>
                <p:nvPr/>
              </p:nvCxnSpPr>
              <p:spPr>
                <a:xfrm flipH="1">
                  <a:off x="5257800" y="4157851"/>
                  <a:ext cx="4680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3" idx="6"/>
                </p:cNvCxnSpPr>
                <p:nvPr/>
              </p:nvCxnSpPr>
              <p:spPr>
                <a:xfrm flipH="1">
                  <a:off x="5486400" y="5181600"/>
                  <a:ext cx="685800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3" idx="5"/>
                </p:cNvCxnSpPr>
                <p:nvPr/>
              </p:nvCxnSpPr>
              <p:spPr>
                <a:xfrm flipH="1" flipV="1">
                  <a:off x="5181600" y="5715000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3" idx="4"/>
                </p:cNvCxnSpPr>
                <p:nvPr/>
              </p:nvCxnSpPr>
              <p:spPr>
                <a:xfrm flipV="1">
                  <a:off x="4648200" y="5943600"/>
                  <a:ext cx="0" cy="68580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endCxn id="3" idx="1"/>
                </p:cNvCxnSpPr>
                <p:nvPr/>
              </p:nvCxnSpPr>
              <p:spPr>
                <a:xfrm flipH="1" flipV="1">
                  <a:off x="3570569" y="4157851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3" idx="3"/>
                </p:cNvCxnSpPr>
                <p:nvPr/>
              </p:nvCxnSpPr>
              <p:spPr>
                <a:xfrm flipH="1">
                  <a:off x="3570569" y="5715000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3" idx="2"/>
                </p:cNvCxnSpPr>
                <p:nvPr/>
              </p:nvCxnSpPr>
              <p:spPr>
                <a:xfrm>
                  <a:off x="3124200" y="5181600"/>
                  <a:ext cx="685800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Isosceles Triangle 32"/>
              <p:cNvSpPr/>
              <p:nvPr/>
            </p:nvSpPr>
            <p:spPr>
              <a:xfrm>
                <a:off x="3810000" y="4800600"/>
                <a:ext cx="228600" cy="228600"/>
              </a:xfrm>
              <a:prstGeom prst="triangle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gular Pentagon 33"/>
              <p:cNvSpPr/>
              <p:nvPr/>
            </p:nvSpPr>
            <p:spPr>
              <a:xfrm>
                <a:off x="3810000" y="5257800"/>
                <a:ext cx="304800" cy="304800"/>
              </a:xfrm>
              <a:prstGeom prst="pentagon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nip Diagonal Corner Rectangle 34"/>
              <p:cNvSpPr/>
              <p:nvPr/>
            </p:nvSpPr>
            <p:spPr>
              <a:xfrm>
                <a:off x="4267200" y="4724400"/>
                <a:ext cx="228600" cy="304800"/>
              </a:xfrm>
              <a:prstGeom prst="snip2Diag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ie 35"/>
              <p:cNvSpPr/>
              <p:nvPr/>
            </p:nvSpPr>
            <p:spPr>
              <a:xfrm>
                <a:off x="4800600" y="4953000"/>
                <a:ext cx="228600" cy="304800"/>
              </a:xfrm>
              <a:prstGeom prst="pie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Plaque 36"/>
              <p:cNvSpPr/>
              <p:nvPr/>
            </p:nvSpPr>
            <p:spPr>
              <a:xfrm>
                <a:off x="4495800" y="5486400"/>
                <a:ext cx="228600" cy="304800"/>
              </a:xfrm>
              <a:prstGeom prst="plaque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5-Point Star 37"/>
              <p:cNvSpPr/>
              <p:nvPr/>
            </p:nvSpPr>
            <p:spPr>
              <a:xfrm>
                <a:off x="4343400" y="5105400"/>
                <a:ext cx="304800" cy="228600"/>
              </a:xfrm>
              <a:prstGeom prst="star5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205137" y="4648200"/>
              <a:ext cx="1223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Methods</a:t>
              </a:r>
            </a:p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(behavior)</a:t>
              </a:r>
              <a:endParaRPr lang="en-US" dirty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34200" y="4343400"/>
              <a:ext cx="1142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Variables</a:t>
              </a:r>
            </a:p>
            <a:p>
              <a:r>
                <a:rPr lang="en-US" dirty="0" smtClean="0">
                  <a:solidFill>
                    <a:srgbClr val="595959"/>
                  </a:solidFill>
                </a:rPr>
                <a:t>(state)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3"/>
            </p:cNvCxnSpPr>
            <p:nvPr/>
          </p:nvCxnSpPr>
          <p:spPr>
            <a:xfrm flipV="1">
              <a:off x="3429000" y="4724400"/>
              <a:ext cx="685800" cy="246966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0" idx="3"/>
            </p:cNvCxnSpPr>
            <p:nvPr/>
          </p:nvCxnSpPr>
          <p:spPr>
            <a:xfrm flipV="1">
              <a:off x="3429000" y="4191000"/>
              <a:ext cx="1447800" cy="780366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3"/>
            </p:cNvCxnSpPr>
            <p:nvPr/>
          </p:nvCxnSpPr>
          <p:spPr>
            <a:xfrm>
              <a:off x="3429000" y="4971366"/>
              <a:ext cx="685800" cy="6674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3"/>
            </p:cNvCxnSpPr>
            <p:nvPr/>
          </p:nvCxnSpPr>
          <p:spPr>
            <a:xfrm>
              <a:off x="3429000" y="4971366"/>
              <a:ext cx="1066800" cy="12770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1" idx="1"/>
              <a:endCxn id="35" idx="0"/>
            </p:cNvCxnSpPr>
            <p:nvPr/>
          </p:nvCxnSpPr>
          <p:spPr>
            <a:xfrm flipH="1">
              <a:off x="5181600" y="4666566"/>
              <a:ext cx="1752600" cy="2102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1" idx="1"/>
              <a:endCxn id="37" idx="3"/>
            </p:cNvCxnSpPr>
            <p:nvPr/>
          </p:nvCxnSpPr>
          <p:spPr>
            <a:xfrm flipH="1">
              <a:off x="5410200" y="4666566"/>
              <a:ext cx="1524000" cy="9722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1"/>
              <a:endCxn id="36" idx="0"/>
            </p:cNvCxnSpPr>
            <p:nvPr/>
          </p:nvCxnSpPr>
          <p:spPr>
            <a:xfrm flipH="1">
              <a:off x="5715000" y="4666566"/>
              <a:ext cx="1219200" cy="4388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 bwMode="auto">
          <a:xfrm>
            <a:off x="6859046" y="1711912"/>
            <a:ext cx="1297658" cy="492368"/>
          </a:xfrm>
          <a:prstGeom prst="roundRect">
            <a:avLst>
              <a:gd name="adj" fmla="val 44705"/>
            </a:avLst>
          </a:prstGeom>
          <a:ln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</a:rPr>
              <a:t>boolean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696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600200"/>
            <a:ext cx="29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String [] a = new String[10];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7200" y="2971800"/>
            <a:ext cx="8229600" cy="1524000"/>
            <a:chOff x="685800" y="3276600"/>
            <a:chExt cx="8229600" cy="1524000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151" y="3276600"/>
              <a:ext cx="7088249" cy="1524000"/>
              <a:chOff x="1827151" y="1752600"/>
              <a:chExt cx="7088249" cy="15240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27151" y="1752600"/>
                <a:ext cx="7088249" cy="1143000"/>
                <a:chOff x="1828800" y="1752600"/>
                <a:chExt cx="7088249" cy="114300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828800" y="1754826"/>
                  <a:ext cx="6096000" cy="1140774"/>
                  <a:chOff x="1524000" y="1678626"/>
                  <a:chExt cx="6096000" cy="1140774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1524000" y="2133600"/>
                    <a:ext cx="6096000" cy="685800"/>
                    <a:chOff x="1676400" y="2133600"/>
                    <a:chExt cx="6096000" cy="685800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6764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22860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28956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35052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41148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7244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53340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59436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65532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71628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676400" y="1678626"/>
                    <a:ext cx="5715000" cy="369332"/>
                    <a:chOff x="1676400" y="1752600"/>
                    <a:chExt cx="5715000" cy="369332"/>
                  </a:xfrm>
                </p:grpSpPr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6764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77756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8956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496956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1148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716156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53340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9436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64770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7078356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p:txBody>
                </p:sp>
              </p:grp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8001000" y="1752600"/>
                  <a:ext cx="916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595959"/>
                      </a:solidFill>
                    </a:rPr>
                    <a:t>Indices</a:t>
                  </a:r>
                  <a:endParaRPr lang="en-US" dirty="0">
                    <a:solidFill>
                      <a:srgbClr val="595959"/>
                    </a:solidFill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133600" y="2590800"/>
                <a:ext cx="5486400" cy="685800"/>
                <a:chOff x="2133600" y="2590800"/>
                <a:chExt cx="5486400" cy="685800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21336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27432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3528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39624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5720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1816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7912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4008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70104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6200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/>
            <p:cNvSpPr txBox="1"/>
            <p:nvPr/>
          </p:nvSpPr>
          <p:spPr>
            <a:xfrm>
              <a:off x="6858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a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50" name="Elbow Connector 49"/>
            <p:cNvCxnSpPr>
              <a:stCxn id="48" idx="2"/>
              <a:endCxn id="4" idx="1"/>
            </p:cNvCxnSpPr>
            <p:nvPr/>
          </p:nvCxnSpPr>
          <p:spPr>
            <a:xfrm rot="16200000" flipH="1">
              <a:off x="1119352" y="3368901"/>
              <a:ext cx="430768" cy="984829"/>
            </a:xfrm>
            <a:prstGeom prst="bentConnector2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57200" y="1916668"/>
            <a:ext cx="3684480" cy="2899148"/>
            <a:chOff x="457200" y="1916668"/>
            <a:chExt cx="3684480" cy="2899148"/>
          </a:xfrm>
        </p:grpSpPr>
        <p:sp>
          <p:nvSpPr>
            <p:cNvPr id="52" name="TextBox 51"/>
            <p:cNvSpPr txBox="1"/>
            <p:nvPr/>
          </p:nvSpPr>
          <p:spPr>
            <a:xfrm>
              <a:off x="457200" y="1916668"/>
              <a:ext cx="15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a[3] = “hello”;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15575" y="4446484"/>
              <a:ext cx="826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“hello”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00" y="5486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</a:rPr>
              <a:t>System.arraycopy</a:t>
            </a:r>
            <a:r>
              <a:rPr lang="en-US" dirty="0" smtClean="0">
                <a:solidFill>
                  <a:srgbClr val="595959"/>
                </a:solidFill>
              </a:rPr>
              <a:t>(</a:t>
            </a:r>
            <a:r>
              <a:rPr lang="en-US" dirty="0" err="1" smtClean="0">
                <a:solidFill>
                  <a:srgbClr val="595959"/>
                </a:solidFill>
              </a:rPr>
              <a:t>sourceArray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err="1" smtClean="0">
                <a:solidFill>
                  <a:srgbClr val="595959"/>
                </a:solidFill>
              </a:rPr>
              <a:t>sourcePos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err="1" smtClean="0">
                <a:solidFill>
                  <a:srgbClr val="595959"/>
                </a:solidFill>
              </a:rPr>
              <a:t>destArray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err="1" smtClean="0">
                <a:solidFill>
                  <a:srgbClr val="595959"/>
                </a:solidFill>
              </a:rPr>
              <a:t>destPos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err="1" smtClean="0">
                <a:solidFill>
                  <a:srgbClr val="595959"/>
                </a:solidFill>
              </a:rPr>
              <a:t>elementCount</a:t>
            </a:r>
            <a:r>
              <a:rPr lang="en-US" dirty="0" smtClean="0">
                <a:solidFill>
                  <a:srgbClr val="595959"/>
                </a:solidFill>
              </a:rPr>
              <a:t>);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9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difference between an ADT and an abstract class?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1702779"/>
            <a:ext cx="6364875" cy="2895600"/>
            <a:chOff x="1712011" y="3733800"/>
            <a:chExt cx="6364875" cy="2895600"/>
          </a:xfrm>
        </p:grpSpPr>
        <p:sp>
          <p:nvSpPr>
            <p:cNvPr id="5" name="TextBox 4"/>
            <p:cNvSpPr txBox="1"/>
            <p:nvPr/>
          </p:nvSpPr>
          <p:spPr>
            <a:xfrm>
              <a:off x="2514600" y="37338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595959"/>
                  </a:solidFill>
                </a:rPr>
                <a:t>ADT</a:t>
              </a:r>
              <a:endParaRPr lang="en-US" b="1" dirty="0">
                <a:solidFill>
                  <a:srgbClr val="595959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57600" y="3733800"/>
              <a:ext cx="3048000" cy="2895600"/>
              <a:chOff x="2971800" y="3733800"/>
              <a:chExt cx="3048000" cy="28956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971800" y="3733800"/>
                <a:ext cx="3048000" cy="2895600"/>
                <a:chOff x="3124200" y="3733800"/>
                <a:chExt cx="3048000" cy="2895600"/>
              </a:xfrm>
            </p:grpSpPr>
            <p:sp>
              <p:nvSpPr>
                <p:cNvPr id="23" name="Donut 22"/>
                <p:cNvSpPr/>
                <p:nvPr/>
              </p:nvSpPr>
              <p:spPr>
                <a:xfrm>
                  <a:off x="3124200" y="3733800"/>
                  <a:ext cx="3048000" cy="2895600"/>
                </a:xfrm>
                <a:prstGeom prst="donu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3" idx="0"/>
                </p:cNvCxnSpPr>
                <p:nvPr/>
              </p:nvCxnSpPr>
              <p:spPr>
                <a:xfrm>
                  <a:off x="4648200" y="3733800"/>
                  <a:ext cx="0" cy="76200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3" idx="7"/>
                </p:cNvCxnSpPr>
                <p:nvPr/>
              </p:nvCxnSpPr>
              <p:spPr>
                <a:xfrm flipH="1">
                  <a:off x="5257800" y="4157851"/>
                  <a:ext cx="4680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23" idx="6"/>
                </p:cNvCxnSpPr>
                <p:nvPr/>
              </p:nvCxnSpPr>
              <p:spPr>
                <a:xfrm flipH="1">
                  <a:off x="5486400" y="5181600"/>
                  <a:ext cx="685800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3" idx="5"/>
                </p:cNvCxnSpPr>
                <p:nvPr/>
              </p:nvCxnSpPr>
              <p:spPr>
                <a:xfrm flipH="1" flipV="1">
                  <a:off x="5181600" y="5715000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3" idx="4"/>
                </p:cNvCxnSpPr>
                <p:nvPr/>
              </p:nvCxnSpPr>
              <p:spPr>
                <a:xfrm flipV="1">
                  <a:off x="4648200" y="5943600"/>
                  <a:ext cx="0" cy="68580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3" idx="1"/>
                </p:cNvCxnSpPr>
                <p:nvPr/>
              </p:nvCxnSpPr>
              <p:spPr>
                <a:xfrm flipH="1" flipV="1">
                  <a:off x="3570569" y="4157851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endCxn id="23" idx="3"/>
                </p:cNvCxnSpPr>
                <p:nvPr/>
              </p:nvCxnSpPr>
              <p:spPr>
                <a:xfrm flipH="1">
                  <a:off x="3570569" y="5715000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3" idx="2"/>
                </p:cNvCxnSpPr>
                <p:nvPr/>
              </p:nvCxnSpPr>
              <p:spPr>
                <a:xfrm>
                  <a:off x="3124200" y="5181600"/>
                  <a:ext cx="685800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Isosceles Triangle 16"/>
              <p:cNvSpPr/>
              <p:nvPr/>
            </p:nvSpPr>
            <p:spPr>
              <a:xfrm>
                <a:off x="3810000" y="4800600"/>
                <a:ext cx="228600" cy="228600"/>
              </a:xfrm>
              <a:prstGeom prst="triangle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gular Pentagon 17"/>
              <p:cNvSpPr/>
              <p:nvPr/>
            </p:nvSpPr>
            <p:spPr>
              <a:xfrm>
                <a:off x="3810000" y="5257800"/>
                <a:ext cx="304800" cy="304800"/>
              </a:xfrm>
              <a:prstGeom prst="pentagon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Snip Diagonal Corner Rectangle 18"/>
              <p:cNvSpPr/>
              <p:nvPr/>
            </p:nvSpPr>
            <p:spPr>
              <a:xfrm>
                <a:off x="4267200" y="4724400"/>
                <a:ext cx="228600" cy="304800"/>
              </a:xfrm>
              <a:prstGeom prst="snip2Diag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ie 19"/>
              <p:cNvSpPr/>
              <p:nvPr/>
            </p:nvSpPr>
            <p:spPr>
              <a:xfrm>
                <a:off x="4800600" y="4953000"/>
                <a:ext cx="228600" cy="304800"/>
              </a:xfrm>
              <a:prstGeom prst="pie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laque 20"/>
              <p:cNvSpPr/>
              <p:nvPr/>
            </p:nvSpPr>
            <p:spPr>
              <a:xfrm>
                <a:off x="4495800" y="5486400"/>
                <a:ext cx="228600" cy="304800"/>
              </a:xfrm>
              <a:prstGeom prst="plaque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5-Point Star 21"/>
              <p:cNvSpPr/>
              <p:nvPr/>
            </p:nvSpPr>
            <p:spPr>
              <a:xfrm>
                <a:off x="4343400" y="5105400"/>
                <a:ext cx="304800" cy="228600"/>
              </a:xfrm>
              <a:prstGeom prst="star5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712011" y="4648200"/>
              <a:ext cx="16341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Methods</a:t>
              </a:r>
            </a:p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(Constructors,</a:t>
              </a:r>
            </a:p>
            <a:p>
              <a:r>
                <a:rPr lang="en-US" dirty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Accessors</a:t>
              </a:r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,</a:t>
              </a:r>
            </a:p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behavior)</a:t>
              </a:r>
              <a:endParaRPr lang="en-US" dirty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200" y="4343400"/>
              <a:ext cx="11426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Variables</a:t>
              </a:r>
            </a:p>
            <a:p>
              <a:r>
                <a:rPr lang="en-US" dirty="0" smtClean="0">
                  <a:solidFill>
                    <a:srgbClr val="595959"/>
                  </a:solidFill>
                </a:rPr>
                <a:t>(state,</a:t>
              </a:r>
            </a:p>
            <a:p>
              <a:r>
                <a:rPr lang="en-US" dirty="0">
                  <a:solidFill>
                    <a:srgbClr val="595959"/>
                  </a:solidFill>
                </a:rPr>
                <a:t> </a:t>
              </a:r>
              <a:r>
                <a:rPr lang="en-US" dirty="0" smtClean="0">
                  <a:solidFill>
                    <a:srgbClr val="595959"/>
                  </a:solidFill>
                </a:rPr>
                <a:t>private)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V="1">
              <a:off x="3346142" y="4800600"/>
              <a:ext cx="728069" cy="44776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 flipV="1">
              <a:off x="3346142" y="4114800"/>
              <a:ext cx="1413869" cy="113356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</p:cNvCxnSpPr>
            <p:nvPr/>
          </p:nvCxnSpPr>
          <p:spPr>
            <a:xfrm>
              <a:off x="3346142" y="5248365"/>
              <a:ext cx="728069" cy="3904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3346142" y="5248365"/>
              <a:ext cx="1337669" cy="10762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1"/>
              <a:endCxn id="19" idx="0"/>
            </p:cNvCxnSpPr>
            <p:nvPr/>
          </p:nvCxnSpPr>
          <p:spPr>
            <a:xfrm flipH="1">
              <a:off x="5181600" y="4805065"/>
              <a:ext cx="1752600" cy="717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1"/>
              <a:endCxn id="21" idx="3"/>
            </p:cNvCxnSpPr>
            <p:nvPr/>
          </p:nvCxnSpPr>
          <p:spPr>
            <a:xfrm flipH="1">
              <a:off x="5410200" y="4805065"/>
              <a:ext cx="1524000" cy="8337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1"/>
              <a:endCxn id="20" idx="0"/>
            </p:cNvCxnSpPr>
            <p:nvPr/>
          </p:nvCxnSpPr>
          <p:spPr>
            <a:xfrm flipH="1">
              <a:off x="5715000" y="4805065"/>
              <a:ext cx="1219200" cy="3003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72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is the interface </a:t>
            </a:r>
            <a:r>
              <a:rPr lang="en-US" dirty="0" err="1" smtClean="0"/>
              <a:t>AbstractList</a:t>
            </a:r>
            <a:r>
              <a:rPr lang="en-US" dirty="0" smtClean="0"/>
              <a:t> or List?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146015"/>
            <a:ext cx="656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1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does extends mean?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146015"/>
            <a:ext cx="656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5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does implements mean?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9541" y="1146015"/>
            <a:ext cx="656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1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19800" y="1143000"/>
            <a:ext cx="2819400" cy="1524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Vehicle</a:t>
            </a:r>
            <a:endParaRPr kumimoji="0" lang="en-US" sz="2400" i="0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u="sng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move(Position);</a:t>
            </a:r>
            <a:endParaRPr kumimoji="0" lang="en-US" sz="2400" i="0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44061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An abstract vehicle.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abstract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Vehicle { 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 /** Move the vehicle to the new position.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p the new Position.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1F497D"/>
                </a:solidFill>
              </a:rPr>
              <a:t> abstract void move(Position p);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}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851" y="3581400"/>
            <a:ext cx="44061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A Cyclops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minisub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Cyclops extends Vehicle { 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 /** Move the vehicle to the new position.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p the new Position.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1F497D"/>
                </a:solidFill>
              </a:rPr>
              <a:t> void move(Position p) {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  …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}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}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3400"/>
            <a:ext cx="2614564" cy="1470692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4" idx="2"/>
            <a:endCxn id="8" idx="0"/>
          </p:cNvCxnSpPr>
          <p:nvPr/>
        </p:nvCxnSpPr>
        <p:spPr bwMode="auto">
          <a:xfrm flipH="1">
            <a:off x="7403282" y="2667000"/>
            <a:ext cx="26218" cy="1676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 bwMode="auto">
          <a:xfrm>
            <a:off x="7150470" y="3352800"/>
            <a:ext cx="533400" cy="533400"/>
          </a:xfrm>
          <a:prstGeom prst="triangl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7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233</TotalTime>
  <Words>1756</Words>
  <Application>Microsoft Macintosh PowerPoint</Application>
  <PresentationFormat>On-screen Show (4:3)</PresentationFormat>
  <Paragraphs>410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csdl-2014</vt:lpstr>
      <vt:lpstr>Review for Midterm 1</vt:lpstr>
      <vt:lpstr>Java Access Levels</vt:lpstr>
      <vt:lpstr>Java Data Types</vt:lpstr>
      <vt:lpstr>Java Arrays</vt:lpstr>
      <vt:lpstr>Abstract Data Types</vt:lpstr>
      <vt:lpstr>Interfaces and Inheritance</vt:lpstr>
      <vt:lpstr>Interfaces and Inheritance</vt:lpstr>
      <vt:lpstr>Interfaces and Inheritance</vt:lpstr>
      <vt:lpstr>Abstract Classes</vt:lpstr>
      <vt:lpstr>Quadratic Sorting Algorithms</vt:lpstr>
      <vt:lpstr>List Interface</vt:lpstr>
      <vt:lpstr>ArrayList&lt;E&gt;</vt:lpstr>
      <vt:lpstr>ArrayList&lt;E&gt;</vt:lpstr>
      <vt:lpstr>ArrayList&lt;E&gt;</vt:lpstr>
      <vt:lpstr>ArrayList&lt;E&gt;</vt:lpstr>
      <vt:lpstr>ArrayList&lt;E&gt;</vt:lpstr>
      <vt:lpstr>LinkedList&lt;E&gt;</vt:lpstr>
      <vt:lpstr>LinkedList&lt;E&gt;</vt:lpstr>
      <vt:lpstr>LinkedList&lt;E&gt;</vt:lpstr>
      <vt:lpstr>LinkedList&lt;E&gt;</vt:lpstr>
      <vt:lpstr>LinkedList&lt;E&gt;</vt:lpstr>
      <vt:lpstr>LinkedList&lt;E&gt;</vt:lpstr>
      <vt:lpstr>Circular Lists</vt:lpstr>
      <vt:lpstr>Circular DLinkedList</vt:lpstr>
      <vt:lpstr>Iterator</vt:lpstr>
      <vt:lpstr>Enhanced for Loop</vt:lpstr>
      <vt:lpstr>Big O Runtime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1 Review</dc:title>
  <dc:creator>Carleton Moore</dc:creator>
  <cp:lastModifiedBy>Carleton Moore</cp:lastModifiedBy>
  <cp:revision>15</cp:revision>
  <dcterms:created xsi:type="dcterms:W3CDTF">2014-09-29T20:02:35Z</dcterms:created>
  <dcterms:modified xsi:type="dcterms:W3CDTF">2016-02-22T19:36:30Z</dcterms:modified>
</cp:coreProperties>
</file>