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66" r:id="rId3"/>
    <p:sldId id="265" r:id="rId4"/>
    <p:sldId id="257" r:id="rId5"/>
    <p:sldId id="267" r:id="rId6"/>
    <p:sldId id="298" r:id="rId7"/>
    <p:sldId id="299" r:id="rId8"/>
    <p:sldId id="300" r:id="rId9"/>
    <p:sldId id="30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302" r:id="rId30"/>
    <p:sldId id="303" r:id="rId31"/>
    <p:sldId id="304" r:id="rId32"/>
    <p:sldId id="305" r:id="rId33"/>
    <p:sldId id="306" r:id="rId34"/>
    <p:sldId id="296" r:id="rId35"/>
    <p:sldId id="297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1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for (Integer x :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3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(Integer x :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34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(Integer x :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96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(Integer x :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return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18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(Integer x :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return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return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20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(briefly) everything wrong with this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674" y="2131505"/>
            <a:ext cx="78146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  <a:latin typeface="+mn-lt"/>
              </a:rPr>
              <a:t>public static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</a:t>
            </a:r>
            <a:r>
              <a:rPr lang="en-US" sz="2400" b="0" dirty="0" err="1" smtClean="0">
                <a:solidFill>
                  <a:schemeClr val="accent6"/>
                </a:solidFill>
                <a:latin typeface="+mn-lt"/>
              </a:rPr>
              <a:t>sumProduct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(Iterator&lt;Integer&gt;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double result = 0.0;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index = 1;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(Integer x :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itter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=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x.doubleValue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() * index;</a:t>
            </a:r>
            <a:endParaRPr lang="en-US" sz="24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 index =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index.next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();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return index;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return result;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771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Big-O of the following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82" y="2033826"/>
            <a:ext cx="39136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result = 0.0;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= 5;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&lt; 2n;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 = result *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for (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j = n – 2; j &gt; 1; j--)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temp = j –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+= temp;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4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33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Big-O of the following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82" y="2033826"/>
            <a:ext cx="5778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result = 0.0;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= 5;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&lt; 2n;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++) {                2n – 6 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 = result *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for (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j = n – 2; j &gt; 1; j--) {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temp = j –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+= temp;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4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55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Big-O of the following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82" y="2033826"/>
            <a:ext cx="5778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result = 0.0;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= 5;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&lt; 2n;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++) {                2n – 6 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 = result *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j = n – 2; j &gt; 1; j--) {            n - 3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temp = j –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+= temp;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sz="2400" b="0" dirty="0">
              <a:solidFill>
                <a:srgbClr val="FF0000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(2n – 6) * (n – 3)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8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Big-O of the following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82" y="2033826"/>
            <a:ext cx="5778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result = 0.0;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= 5;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&lt; 2n;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++) {                2n – 6 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 = result *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j = n – 2; j &gt; 1; j--) {            n - 3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temp = j –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+= temp;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sz="2400" b="0" dirty="0">
              <a:solidFill>
                <a:srgbClr val="FF0000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2n</a:t>
            </a:r>
            <a:r>
              <a:rPr lang="en-US" sz="2400" b="0" baseline="30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– 9n - 18</a:t>
            </a:r>
            <a:endParaRPr lang="en-US" sz="24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3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Does Student inherit all the non-private methods of Person?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Does Student inherit all the non-private methods of </a:t>
            </a:r>
            <a:r>
              <a:rPr lang="en-US" sz="2000" dirty="0" err="1" smtClean="0"/>
              <a:t>GradeLevel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Is Student required to provide all the methods of Person?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Is Student required to provide all the methods of </a:t>
            </a:r>
            <a:r>
              <a:rPr lang="en-US" sz="2000" dirty="0" err="1" smtClean="0"/>
              <a:t>GradeLevel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Is Student a subclass of Person or </a:t>
            </a:r>
            <a:r>
              <a:rPr lang="en-US" sz="2000" dirty="0" err="1" smtClean="0"/>
              <a:t>GradeLevel</a:t>
            </a:r>
            <a:r>
              <a:rPr lang="en-US" sz="2000" dirty="0" smtClean="0"/>
              <a:t> (circle one)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122585"/>
            <a:ext cx="7256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Student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extends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Person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GradeLevel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7807" y="1767750"/>
            <a:ext cx="71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yes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1415" y="2570227"/>
            <a:ext cx="56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no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7472" y="3334144"/>
            <a:ext cx="56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no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8139" y="3977020"/>
            <a:ext cx="790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yes</a:t>
            </a:r>
            <a:r>
              <a:rPr lang="en-US" sz="2400" baseline="30000" dirty="0" smtClean="0">
                <a:solidFill>
                  <a:srgbClr val="FF0000"/>
                </a:solidFill>
                <a:latin typeface="+mn-lt"/>
              </a:rPr>
              <a:t>*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66099" y="4512685"/>
            <a:ext cx="1238536" cy="70559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Big-O of the following code?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582" y="2033826"/>
            <a:ext cx="5778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double result = 0.0;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= 5;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&lt; 2n; 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++) {                2n – 5 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result = result *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for (</a:t>
            </a:r>
            <a:r>
              <a:rPr lang="en-US" sz="2400" b="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 j = n – 2; j &gt; 1; j--) {            n - 3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temp = j – </a:t>
            </a:r>
            <a:r>
              <a:rPr lang="en-US" sz="24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  result += temp;</a:t>
            </a:r>
          </a:p>
          <a:p>
            <a:r>
              <a:rPr lang="en-US" sz="24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2400" b="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endParaRPr lang="en-US" sz="2400" b="0" dirty="0">
              <a:solidFill>
                <a:srgbClr val="FF0000"/>
              </a:solidFill>
              <a:latin typeface="+mn-lt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O(n</a:t>
            </a:r>
            <a:r>
              <a:rPr lang="en-US" sz="2400" b="0" baseline="30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b="0" dirty="0" smtClean="0">
                <a:solidFill>
                  <a:srgbClr val="FF0000"/>
                </a:solidFill>
                <a:latin typeface="+mn-lt"/>
              </a:rPr>
              <a:t>)</a:t>
            </a:r>
            <a:endParaRPr lang="en-US" sz="24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471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class of all Java classes is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__________________________</a:t>
            </a:r>
            <a:r>
              <a:rPr lang="en-US" dirty="0"/>
              <a:t>.</a:t>
            </a:r>
            <a:endParaRPr lang="x-non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3716" y="1998582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Object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68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 class for a single-linked list has references to the data and to the next and previous Nodes? True of False. (circle one)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547603" y="1777626"/>
            <a:ext cx="1238536" cy="70559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8444" y="3231444"/>
            <a:ext cx="2328334" cy="1919112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data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bg2"/>
              </a:solidFill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next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 bwMode="auto">
          <a:xfrm>
            <a:off x="3358444" y="4191000"/>
            <a:ext cx="2328334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649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class variable(s) and implement the </a:t>
            </a:r>
            <a:r>
              <a:rPr lang="en-US" dirty="0" err="1"/>
              <a:t>hasNext</a:t>
            </a:r>
            <a:r>
              <a:rPr lang="en-US" dirty="0"/>
              <a:t>() and next() methods for this Linked List class: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104" y="2278025"/>
            <a:ext cx="772579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MyLinkedList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head;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singly-linked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private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MyIterator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Iterator&lt;E&gt; {</a:t>
            </a:r>
          </a:p>
          <a:p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 next() {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may throw </a:t>
            </a:r>
            <a:r>
              <a:rPr lang="en-US" sz="2000" b="0" dirty="0" err="1" smtClean="0">
                <a:solidFill>
                  <a:srgbClr val="9BBB59"/>
                </a:solidFill>
                <a:latin typeface="+mn-lt"/>
              </a:rPr>
              <a:t>java.util.NoSuchElementException</a:t>
            </a:r>
            <a:endParaRPr lang="en-US" sz="2000" b="0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44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class variable(s) and implement the </a:t>
            </a:r>
            <a:r>
              <a:rPr lang="en-US" dirty="0" err="1"/>
              <a:t>hasNext</a:t>
            </a:r>
            <a:r>
              <a:rPr lang="en-US" dirty="0"/>
              <a:t>() and next() methods for this Linked List class: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104" y="2278025"/>
            <a:ext cx="772579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MyLinkedList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head;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singly-linked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private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MyIterator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Iterator&lt;E&gt;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 next() {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may throw </a:t>
            </a:r>
            <a:r>
              <a:rPr lang="en-US" sz="2000" b="0" dirty="0" err="1" smtClean="0">
                <a:solidFill>
                  <a:srgbClr val="9BBB59"/>
                </a:solidFill>
                <a:latin typeface="+mn-lt"/>
              </a:rPr>
              <a:t>java.util.NoSuchElementException</a:t>
            </a:r>
            <a:endParaRPr lang="en-US" sz="2000" b="0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84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class variable(s) and implement the </a:t>
            </a:r>
            <a:r>
              <a:rPr lang="en-US" dirty="0" err="1"/>
              <a:t>hasNext</a:t>
            </a:r>
            <a:r>
              <a:rPr lang="en-US" dirty="0"/>
              <a:t>() and next() methods for this Linked List class: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104" y="2278025"/>
            <a:ext cx="772579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MyLinkedList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head;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singly-linked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private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MyIterator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Iterator&lt;E&gt;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!= null;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 next() {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may throw </a:t>
            </a:r>
            <a:r>
              <a:rPr lang="en-US" sz="2000" b="0" dirty="0" err="1" smtClean="0">
                <a:solidFill>
                  <a:srgbClr val="9BBB59"/>
                </a:solidFill>
                <a:latin typeface="+mn-lt"/>
              </a:rPr>
              <a:t>java.util.NoSuchElementException</a:t>
            </a:r>
            <a:endParaRPr lang="en-US" sz="2000" b="0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90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class variable(s) and implement the </a:t>
            </a:r>
            <a:r>
              <a:rPr lang="en-US" dirty="0" err="1"/>
              <a:t>hasNext</a:t>
            </a:r>
            <a:r>
              <a:rPr lang="en-US" dirty="0"/>
              <a:t>() and next() methods for this Linked List class: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104" y="2278025"/>
            <a:ext cx="7956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MyLinkedList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head;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singly-linked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private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MyIterator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Iterator&lt;E&gt;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!= null;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 next() {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may throw </a:t>
            </a:r>
            <a:r>
              <a:rPr lang="en-US" sz="2000" b="0" dirty="0" err="1" smtClean="0">
                <a:solidFill>
                  <a:srgbClr val="9BBB59"/>
                </a:solidFill>
                <a:latin typeface="+mn-lt"/>
              </a:rPr>
              <a:t>java.util.NoSuchElementException</a:t>
            </a:r>
            <a:endParaRPr lang="en-US" sz="2000" b="0" dirty="0" smtClean="0">
              <a:solidFill>
                <a:srgbClr val="9BBB59"/>
              </a:solidFill>
              <a:latin typeface="+mn-lt"/>
            </a:endParaRPr>
          </a:p>
          <a:p>
            <a:r>
              <a:rPr lang="en-US" sz="2000" b="0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if (!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()) { throw new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java.util.NoSuchElementException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(); }</a:t>
            </a:r>
          </a:p>
          <a:p>
            <a:endParaRPr lang="en-US" sz="2000" b="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75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class variable(s) and implement the </a:t>
            </a:r>
            <a:r>
              <a:rPr lang="en-US" dirty="0" err="1"/>
              <a:t>hasNext</a:t>
            </a:r>
            <a:r>
              <a:rPr lang="en-US" dirty="0"/>
              <a:t>() and next() methods for this Linked List class:</a:t>
            </a:r>
            <a:r>
              <a:rPr lang="x-none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104" y="2278025"/>
            <a:ext cx="795602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MyLinkedList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head;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singly-linked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private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MyIterator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Iterator&lt;E&gt;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private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next;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next != null;</a:t>
            </a:r>
            <a:endParaRPr lang="en-US" sz="2000" b="0" dirty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 next() {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may throw </a:t>
            </a:r>
            <a:r>
              <a:rPr lang="en-US" sz="2000" b="0" dirty="0" err="1" smtClean="0">
                <a:solidFill>
                  <a:srgbClr val="9BBB59"/>
                </a:solidFill>
                <a:latin typeface="+mn-lt"/>
              </a:rPr>
              <a:t>java.util.NoSuchElementException</a:t>
            </a:r>
            <a:endParaRPr lang="en-US" sz="2000" b="0" dirty="0" smtClean="0">
              <a:solidFill>
                <a:srgbClr val="9BBB59"/>
              </a:solidFill>
              <a:latin typeface="+mn-lt"/>
            </a:endParaRPr>
          </a:p>
          <a:p>
            <a:r>
              <a:rPr lang="en-US" sz="2000" b="0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if (!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hasNext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()) { throw new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java.util.NoSuchElementException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();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E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returnValue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nextNode.data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nextNode.next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return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returnValue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    </a:t>
            </a:r>
            <a:r>
              <a:rPr lang="en-US" sz="2000" b="0" dirty="0" smtClean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79542" y="421615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89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5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0;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13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List&lt;E&gt; interface:</a:t>
            </a:r>
            <a:endParaRPr lang="x-non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917055"/>
            <a:ext cx="75555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/** An ordered collection. The user can access elements by their</a:t>
            </a:r>
          </a:p>
          <a:p>
            <a:r>
              <a:rPr lang="en-US" sz="2000" b="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* integer index, and search for elements in the list. */</a:t>
            </a:r>
          </a:p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List&lt;E&gt;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{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E get(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index);       </a:t>
            </a:r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// returns object at given position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E set(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element); 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sets element, returns old value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E remove(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index);   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removes object at the given position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size();            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returns number of elements in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add(E element);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add element at the end of the list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element);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// add element at given position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>
                <a:solidFill>
                  <a:schemeClr val="bg2"/>
                </a:solidFill>
                <a:latin typeface="+mn-lt"/>
              </a:rPr>
              <a:t>indexOf</a:t>
            </a:r>
            <a:r>
              <a:rPr lang="en-US" sz="2000" b="0" dirty="0">
                <a:solidFill>
                  <a:schemeClr val="bg2"/>
                </a:solidFill>
                <a:latin typeface="+mn-lt"/>
              </a:rPr>
              <a:t>(Object o);  </a:t>
            </a:r>
            <a:r>
              <a:rPr lang="en-US" sz="2000" b="0" dirty="0">
                <a:solidFill>
                  <a:srgbClr val="9BBB59"/>
                </a:solidFill>
                <a:latin typeface="+mn-lt"/>
              </a:rPr>
              <a:t>// returns index of object in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list</a:t>
            </a:r>
          </a:p>
          <a:p>
            <a:r>
              <a:rPr lang="en-US" sz="2000" b="0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9BBB59"/>
                </a:solidFill>
                <a:latin typeface="+mn-lt"/>
              </a:rPr>
              <a:t> 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...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7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0;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68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0;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j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+ 1; j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 j++) {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84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0;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j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+ 1; j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 j++) {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if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c.compare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(data[j],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]) &lt; 0)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j;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39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method using the </a:t>
            </a:r>
            <a:r>
              <a:rPr lang="en-US" dirty="0" smtClean="0"/>
              <a:t>selection sort </a:t>
            </a:r>
            <a:r>
              <a:rPr lang="en-US" dirty="0"/>
              <a:t>algorithm:</a:t>
            </a:r>
            <a:endParaRPr lang="x-none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04" y="2131505"/>
            <a:ext cx="69989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static void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selectionSort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(E[] data, Comparator&lt;E&gt; c)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0;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++) {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j 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+ 1; j &lt;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; j++) {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if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c.compare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(data[j],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]) &lt; 0)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 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j;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E temp =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 =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minPos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 = temp;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}</a:t>
            </a:r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0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interface is a(n) ______________________ between the interface designer and the programmer who codes a class that implements the interface. (circle one</a:t>
            </a:r>
            <a:r>
              <a:rPr lang="en-US" dirty="0" smtClean="0"/>
              <a:t>)</a:t>
            </a:r>
          </a:p>
          <a:p>
            <a:endParaRPr lang="x-none" dirty="0"/>
          </a:p>
          <a:p>
            <a:pPr marL="757238" lvl="1" indent="-514350">
              <a:buAutoNum type="alphaUcParenR"/>
            </a:pPr>
            <a:r>
              <a:rPr lang="en-US" dirty="0" smtClean="0"/>
              <a:t> precondition</a:t>
            </a:r>
          </a:p>
          <a:p>
            <a:pPr marL="757238" lvl="1" indent="-514350">
              <a:buAutoNum type="alphaUcParenR"/>
            </a:pPr>
            <a:endParaRPr lang="en-US" dirty="0" smtClean="0"/>
          </a:p>
          <a:p>
            <a:pPr marL="757238" lvl="1" indent="-514350">
              <a:buAutoNum type="alphaUcParenR"/>
            </a:pPr>
            <a:r>
              <a:rPr lang="en-US" dirty="0"/>
              <a:t> </a:t>
            </a:r>
            <a:r>
              <a:rPr lang="en-US" dirty="0" err="1" smtClean="0"/>
              <a:t>postcondition</a:t>
            </a:r>
            <a:endParaRPr lang="en-US" dirty="0" smtClean="0"/>
          </a:p>
          <a:p>
            <a:pPr marL="757238" lvl="1" indent="-514350">
              <a:buAutoNum type="alphaUcParenR"/>
            </a:pPr>
            <a:endParaRPr lang="en-US" dirty="0" smtClean="0"/>
          </a:p>
          <a:p>
            <a:pPr marL="757238" lvl="1" indent="-514350">
              <a:buAutoNum type="alphaUcParenR"/>
            </a:pPr>
            <a:r>
              <a:rPr lang="en-US" dirty="0"/>
              <a:t> </a:t>
            </a:r>
            <a:r>
              <a:rPr lang="en-US" dirty="0" smtClean="0"/>
              <a:t>message</a:t>
            </a:r>
          </a:p>
          <a:p>
            <a:pPr marL="757238" lvl="1" indent="-514350">
              <a:buAutoNum type="alphaUcParenR"/>
            </a:pPr>
            <a:endParaRPr lang="en-US" dirty="0" smtClean="0"/>
          </a:p>
          <a:p>
            <a:pPr marL="757238" lvl="1" indent="-514350">
              <a:buAutoNum type="alphaUcParenR"/>
            </a:pPr>
            <a:r>
              <a:rPr lang="en-US" dirty="0"/>
              <a:t> </a:t>
            </a:r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42900" y="5653558"/>
            <a:ext cx="2512600" cy="70559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looping over a circularly linked list, how do you know when you have reached the end?</a:t>
            </a:r>
            <a:endParaRPr lang="x-non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246" y="2505215"/>
            <a:ext cx="29896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temp.next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== head;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or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temp == tail;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86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x </a:t>
            </a:r>
            <a:r>
              <a:rPr lang="en-US" dirty="0"/>
              <a:t>= new </a:t>
            </a:r>
            <a:r>
              <a:rPr lang="en-US" dirty="0" smtClean="0"/>
              <a:t>Integer(314)</a:t>
            </a:r>
            <a:r>
              <a:rPr lang="en-US" dirty="0"/>
              <a:t>;</a:t>
            </a:r>
            <a:endParaRPr lang="x-none" dirty="0"/>
          </a:p>
          <a:p>
            <a:r>
              <a:rPr lang="en-US" dirty="0" smtClean="0"/>
              <a:t>Integer y </a:t>
            </a:r>
            <a:r>
              <a:rPr lang="en-US" dirty="0"/>
              <a:t>= new </a:t>
            </a:r>
            <a:r>
              <a:rPr lang="en-US" dirty="0" smtClean="0"/>
              <a:t>Integer(314)</a:t>
            </a:r>
            <a:r>
              <a:rPr lang="en-US" dirty="0"/>
              <a:t>;</a:t>
            </a:r>
            <a:endParaRPr lang="x-none" dirty="0"/>
          </a:p>
          <a:p>
            <a:r>
              <a:rPr lang="en-US" dirty="0" smtClean="0"/>
              <a:t>Integer z </a:t>
            </a:r>
            <a:r>
              <a:rPr lang="en-US" dirty="0"/>
              <a:t>= x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many objects are created? 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many references?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Is x == y true or false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x.equals</a:t>
            </a:r>
            <a:r>
              <a:rPr lang="en-US" dirty="0" smtClean="0"/>
              <a:t>(y) true or false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400408" y="2791021"/>
            <a:ext cx="498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719" y="3650140"/>
            <a:ext cx="498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86374" y="4656933"/>
            <a:ext cx="1238536" cy="70559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19506" y="5514928"/>
            <a:ext cx="1238536" cy="70559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this implementation of the remove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984985"/>
            <a:ext cx="76621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MyArrayList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E[] data;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size;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item)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if (index &lt;0 || index &gt;= size)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throw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new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IndexOutOfBoundsException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(“bad index “ + index);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endParaRPr lang="en-US" sz="2000" b="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62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this implementation of the remove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984985"/>
            <a:ext cx="766217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MyArrayList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E[] data;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size;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item)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if (index &lt;0 || index &gt;= size)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throw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new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IndexOutOfBoundsException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(“bad index “ + index);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if (size ==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reallocate();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407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this implementation of the remove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984985"/>
            <a:ext cx="7662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MyArrayList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E[] data;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size;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item)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if (index &lt;0 || index &gt;= size)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throw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new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IndexOutOfBoundsException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(“bad index “ + index);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if (size ==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reallocate();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size;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&gt; index;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--)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 =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1];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95310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this implementation of the remove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984985"/>
            <a:ext cx="76621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MyArrayList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E[] data;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size;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item)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if (index &lt;0 || index &gt;= size)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throw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new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IndexOutOfBoundsException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(“bad index “ + index);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if (size ==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reallocate();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size;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&gt; index;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--)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 =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1];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data[index] = item;</a:t>
            </a:r>
          </a:p>
        </p:txBody>
      </p:sp>
    </p:spTree>
    <p:extLst>
      <p:ext uri="{BB962C8B-B14F-4D97-AF65-F5344CB8AC3E}">
        <p14:creationId xmlns:p14="http://schemas.microsoft.com/office/powerpoint/2010/main" val="407900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this implementation of the remove method.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3981" y="1984985"/>
            <a:ext cx="76621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MyArrayList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&lt;E&gt;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List&lt;E&gt;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accent4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E[] data;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protected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size;  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…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void add(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index, E item)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if (index &lt;0 || index &gt;= size)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throw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rgbClr val="8064A2"/>
                </a:solidFill>
                <a:latin typeface="+mn-lt"/>
              </a:rPr>
              <a:t>new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IndexOutOfBoundsException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(“bad index “ + index);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if (size ==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data.length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reallocate();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for (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= size;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&gt; index; 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--) {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 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] = data[</a:t>
            </a:r>
            <a:r>
              <a:rPr lang="en-US" sz="2000" b="0" dirty="0" err="1" smtClean="0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– 1];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}</a:t>
            </a:r>
          </a:p>
          <a:p>
            <a:r>
              <a:rPr lang="en-US" sz="2000" b="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b="0" dirty="0" smtClean="0">
                <a:solidFill>
                  <a:schemeClr val="bg2"/>
                </a:solidFill>
                <a:latin typeface="+mn-lt"/>
              </a:rPr>
              <a:t>   data[index] = item; size++;</a:t>
            </a:r>
          </a:p>
        </p:txBody>
      </p:sp>
    </p:spTree>
    <p:extLst>
      <p:ext uri="{BB962C8B-B14F-4D97-AF65-F5344CB8AC3E}">
        <p14:creationId xmlns:p14="http://schemas.microsoft.com/office/powerpoint/2010/main" val="178079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149</TotalTime>
  <Words>2870</Words>
  <Application>Microsoft Macintosh PowerPoint</Application>
  <PresentationFormat>On-screen Show (4:3)</PresentationFormat>
  <Paragraphs>434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csdl-2014</vt:lpstr>
      <vt:lpstr>Midterm 1 Solutions</vt:lpstr>
      <vt:lpstr>Question 1</vt:lpstr>
      <vt:lpstr>Question 2</vt:lpstr>
      <vt:lpstr>Question 3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5</vt:lpstr>
      <vt:lpstr>Question 5</vt:lpstr>
      <vt:lpstr>Question 6</vt:lpstr>
      <vt:lpstr>Question 6</vt:lpstr>
      <vt:lpstr>Question 6</vt:lpstr>
      <vt:lpstr>Question 6</vt:lpstr>
      <vt:lpstr>Question 6</vt:lpstr>
      <vt:lpstr>Question 7</vt:lpstr>
      <vt:lpstr>Question 8</vt:lpstr>
      <vt:lpstr>Question 9</vt:lpstr>
      <vt:lpstr>Question 9</vt:lpstr>
      <vt:lpstr>Question 9</vt:lpstr>
      <vt:lpstr>Question 9</vt:lpstr>
      <vt:lpstr>Question 9</vt:lpstr>
      <vt:lpstr>Question 10</vt:lpstr>
      <vt:lpstr>Question 10</vt:lpstr>
      <vt:lpstr>Question 10</vt:lpstr>
      <vt:lpstr>Question 10</vt:lpstr>
      <vt:lpstr>Question 10</vt:lpstr>
      <vt:lpstr>Question 10</vt:lpstr>
      <vt:lpstr>Question 11</vt:lpstr>
      <vt:lpstr>Question 12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Solutions</dc:title>
  <dc:creator>Carleton Moore</dc:creator>
  <cp:lastModifiedBy>Carleton Moore</cp:lastModifiedBy>
  <cp:revision>19</cp:revision>
  <dcterms:created xsi:type="dcterms:W3CDTF">2015-02-13T21:53:55Z</dcterms:created>
  <dcterms:modified xsi:type="dcterms:W3CDTF">2016-02-29T22:55:20Z</dcterms:modified>
</cp:coreProperties>
</file>