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86" r:id="rId4"/>
    <p:sldId id="287" r:id="rId5"/>
    <p:sldId id="288" r:id="rId6"/>
    <p:sldId id="289" r:id="rId7"/>
    <p:sldId id="290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29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9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751167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e); // Inserts element to end of queue, throws exception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offer(E e); </a:t>
            </a:r>
            <a:r>
              <a:rPr lang="en-US" dirty="0" smtClean="0">
                <a:solidFill>
                  <a:srgbClr val="9BBB59"/>
                </a:solidFill>
              </a:rPr>
              <a:t>// Inserts element to end of queue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E element(); // Retrieves, but doesn’t remove, the head of the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peek(); // Retrieves, but doesn’t remove, the head or null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E poll(); // Retrieves and removes the head or null if queue is empty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E remove();  // Retrieves and removes the head of the queue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size();  // Returns the size of the queue.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840357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751167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e); // Inserts element to end of queue, throws exception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offer(E e); // Inserts element to end of queue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E element(); </a:t>
            </a:r>
            <a:r>
              <a:rPr lang="en-US" dirty="0" smtClean="0">
                <a:solidFill>
                  <a:srgbClr val="9BBB59"/>
                </a:solidFill>
              </a:rPr>
              <a:t>// Retrieves, but doesn’t remove, the head of the queue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E peek(); // Retrieves, but doesn’t remove, the head or null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E poll(); // Retrieves and removes the head or null if queue is empty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E remove();  // Retrieves and removes the head of the queue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size();  // Returns the size of the queue.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97670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751167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e); // Inserts element to end of queue, throws exception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offer(E e); // Inserts element to end of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element(); // Retrieves, but doesn’t remove, the head of the queue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E peek(); </a:t>
            </a:r>
            <a:r>
              <a:rPr lang="en-US" dirty="0" smtClean="0">
                <a:solidFill>
                  <a:srgbClr val="9BBB59"/>
                </a:solidFill>
              </a:rPr>
              <a:t>// Retrieves, but doesn’t remove, the head or null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E poll(); // Retrieves and removes the head or null if queue is empty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E remove();  // Retrieves and removes the head of the queue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size();  // Returns the size of the queue.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51975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751167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e); // Inserts element to end of queue, throws exception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offer(E e); // Inserts element to end of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element(); // Retrieves, but doesn’t remove, the head of the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peek(); // Retrieves, but doesn’t remove, the head or null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E poll(); </a:t>
            </a:r>
            <a:r>
              <a:rPr lang="en-US" dirty="0" smtClean="0">
                <a:solidFill>
                  <a:srgbClr val="9BBB59"/>
                </a:solidFill>
              </a:rPr>
              <a:t>// Retrieves and removes the head or null if queue is empty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E remove();  // Retrieves and removes the head of the queue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size();  // Returns the size of the queue.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45656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751167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e); // Inserts element to end of queue, throws exception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offer(E e); // Inserts element to end of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element(); // Retrieves, but doesn’t remove, the head of the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peek(); // Retrieves, but doesn’t remove, the head or null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E poll(); // Retrieves and removes the head or null if queue is empty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E remove();  </a:t>
            </a:r>
            <a:r>
              <a:rPr lang="en-US" dirty="0" smtClean="0">
                <a:solidFill>
                  <a:srgbClr val="9BBB59"/>
                </a:solidFill>
              </a:rPr>
              <a:t>// Retrieves and removes the head of the queue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size();  // Returns the size of the queue.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44504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751167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add(E e); // Inserts element to end of queue, throws exception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offer(E e); // Inserts element to end of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element(); // Retrieves, but doesn’t remove, the head of the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peek(); // Retrieves, but doesn’t remove, the head or null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E poll(); // Retrieves and removes the head or null if queue is empty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D9D9D9"/>
                </a:solidFill>
              </a:rPr>
              <a:t>E remove();  // Retrieves and removes the head of the queue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size();  </a:t>
            </a:r>
            <a:r>
              <a:rPr lang="en-US" dirty="0" smtClean="0">
                <a:solidFill>
                  <a:schemeClr val="accent3"/>
                </a:solidFill>
              </a:rPr>
              <a:t>// Returns the size of the queue.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18727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68916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 </a:t>
            </a:r>
            <a:r>
              <a:rPr lang="en-US" dirty="0" err="1" smtClean="0">
                <a:solidFill>
                  <a:schemeClr val="accent3"/>
                </a:solidFill>
              </a:rPr>
              <a:t>LinkedList</a:t>
            </a:r>
            <a:r>
              <a:rPr lang="en-US" dirty="0" smtClean="0">
                <a:solidFill>
                  <a:schemeClr val="accent3"/>
                </a:solidFill>
              </a:rPr>
              <a:t>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DLQueue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data in the queue. */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err="1" smtClean="0">
                <a:solidFill>
                  <a:schemeClr val="bg2"/>
                </a:solidFill>
              </a:rPr>
              <a:t>theQueue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endParaRPr lang="en-US" dirty="0" smtClean="0">
              <a:solidFill>
                <a:srgbClr val="8064A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Default constructor, creates an empty queue.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DLQueue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.theQueue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smtClean="0">
                <a:solidFill>
                  <a:srgbClr val="8064A2"/>
                </a:solidFill>
              </a:rPr>
              <a:t>new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97617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6891630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 </a:t>
            </a:r>
            <a:r>
              <a:rPr lang="en-US" dirty="0" err="1" smtClean="0">
                <a:solidFill>
                  <a:schemeClr val="accent3"/>
                </a:solidFill>
              </a:rPr>
              <a:t>LinkedList</a:t>
            </a:r>
            <a:r>
              <a:rPr lang="en-US" dirty="0" smtClean="0">
                <a:solidFill>
                  <a:schemeClr val="accent3"/>
                </a:solidFill>
              </a:rPr>
              <a:t>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DLQueue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data in the queue. */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err="1" smtClean="0">
                <a:solidFill>
                  <a:schemeClr val="bg2"/>
                </a:solidFill>
              </a:rPr>
              <a:t>theQueue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// delegate all the Queue methods to the </a:t>
            </a:r>
            <a:r>
              <a:rPr lang="en-US" dirty="0" err="1" smtClean="0">
                <a:solidFill>
                  <a:schemeClr val="accent3"/>
                </a:solidFill>
              </a:rPr>
              <a:t>LinkedList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Adds element to end of queue.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e the element to add.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@return true.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theQueue.add</a:t>
            </a:r>
            <a:r>
              <a:rPr lang="en-US" dirty="0" smtClean="0">
                <a:solidFill>
                  <a:schemeClr val="bg2"/>
                </a:solidFill>
              </a:rPr>
              <a:t>(e);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4231387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6891630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 </a:t>
            </a:r>
            <a:r>
              <a:rPr lang="en-US" dirty="0" err="1" smtClean="0">
                <a:solidFill>
                  <a:schemeClr val="accent3"/>
                </a:solidFill>
              </a:rPr>
              <a:t>LinkedList</a:t>
            </a:r>
            <a:r>
              <a:rPr lang="en-US" dirty="0" smtClean="0">
                <a:solidFill>
                  <a:schemeClr val="accent3"/>
                </a:solidFill>
              </a:rPr>
              <a:t>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DLQueue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data in the queue. */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err="1" smtClean="0">
                <a:solidFill>
                  <a:schemeClr val="bg2"/>
                </a:solidFill>
              </a:rPr>
              <a:t>theQueue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// delegate all the Queue methods to the </a:t>
            </a:r>
            <a:r>
              <a:rPr lang="en-US" dirty="0" err="1" smtClean="0">
                <a:solidFill>
                  <a:schemeClr val="accent3"/>
                </a:solidFill>
              </a:rPr>
              <a:t>LinkedList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Adds element to end of queue.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e the element to add.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@return true.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offer(E e)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theQueue.offer</a:t>
            </a:r>
            <a:r>
              <a:rPr lang="en-US" dirty="0" smtClean="0">
                <a:solidFill>
                  <a:schemeClr val="bg2"/>
                </a:solidFill>
              </a:rPr>
              <a:t>(e);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32451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6891630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 </a:t>
            </a:r>
            <a:r>
              <a:rPr lang="en-US" dirty="0" err="1" smtClean="0">
                <a:solidFill>
                  <a:schemeClr val="accent3"/>
                </a:solidFill>
              </a:rPr>
              <a:t>LinkedList</a:t>
            </a:r>
            <a:r>
              <a:rPr lang="en-US" dirty="0" smtClean="0">
                <a:solidFill>
                  <a:schemeClr val="accent3"/>
                </a:solidFill>
              </a:rPr>
              <a:t>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DLQueue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data in the queue. */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err="1" smtClean="0">
                <a:solidFill>
                  <a:schemeClr val="bg2"/>
                </a:solidFill>
              </a:rPr>
              <a:t>theQueue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// delegate all the Queue methods to the </a:t>
            </a:r>
            <a:r>
              <a:rPr lang="en-US" dirty="0" err="1" smtClean="0">
                <a:solidFill>
                  <a:schemeClr val="accent3"/>
                </a:solidFill>
              </a:rPr>
              <a:t>LinkedList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Retrieves, but does not remove the head of the queue.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@return the head of the queue.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@throws </a:t>
            </a:r>
            <a:r>
              <a:rPr lang="en-US" dirty="0" err="1" smtClean="0">
                <a:solidFill>
                  <a:srgbClr val="9BBB59"/>
                </a:solidFill>
              </a:rPr>
              <a:t>NoSuchElementException</a:t>
            </a:r>
            <a:r>
              <a:rPr lang="en-US" dirty="0" smtClean="0">
                <a:solidFill>
                  <a:srgbClr val="9BBB59"/>
                </a:solidFill>
              </a:rPr>
              <a:t> if the queue is empty.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element()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theQueue.element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75393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of waiting lines</a:t>
            </a:r>
            <a:endParaRPr lang="en-US" dirty="0"/>
          </a:p>
        </p:txBody>
      </p:sp>
      <p:pic>
        <p:nvPicPr>
          <p:cNvPr id="4" name="Content Placeholder 3" descr="r-long-lines-large5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7" r="15827"/>
          <a:stretch>
            <a:fillRect/>
          </a:stretch>
        </p:blipFill>
        <p:spPr bwMode="auto">
          <a:xfrm>
            <a:off x="4902011" y="1422091"/>
            <a:ext cx="3257036" cy="198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14000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6891630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 </a:t>
            </a:r>
            <a:r>
              <a:rPr lang="en-US" dirty="0" err="1" smtClean="0">
                <a:solidFill>
                  <a:schemeClr val="accent3"/>
                </a:solidFill>
              </a:rPr>
              <a:t>LinkedList</a:t>
            </a:r>
            <a:r>
              <a:rPr lang="en-US" dirty="0" smtClean="0">
                <a:solidFill>
                  <a:schemeClr val="accent3"/>
                </a:solidFill>
              </a:rPr>
              <a:t>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DLQueue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data in the queue. */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err="1" smtClean="0">
                <a:solidFill>
                  <a:schemeClr val="bg2"/>
                </a:solidFill>
              </a:rPr>
              <a:t>theQueue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// delegate all the Queue methods to the </a:t>
            </a:r>
            <a:r>
              <a:rPr lang="en-US" dirty="0" err="1" smtClean="0">
                <a:solidFill>
                  <a:schemeClr val="accent3"/>
                </a:solidFill>
              </a:rPr>
              <a:t>LinkedList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Retrieves, but does not remove the head of the queue.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@return the head of the queue or null if queue is empty.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peek()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theQueue.peek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426007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6891630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 </a:t>
            </a:r>
            <a:r>
              <a:rPr lang="en-US" dirty="0" err="1" smtClean="0">
                <a:solidFill>
                  <a:schemeClr val="accent3"/>
                </a:solidFill>
              </a:rPr>
              <a:t>LinkedList</a:t>
            </a:r>
            <a:r>
              <a:rPr lang="en-US" dirty="0" smtClean="0">
                <a:solidFill>
                  <a:schemeClr val="accent3"/>
                </a:solidFill>
              </a:rPr>
              <a:t>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DLQueue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data in the queue. */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err="1" smtClean="0">
                <a:solidFill>
                  <a:schemeClr val="bg2"/>
                </a:solidFill>
              </a:rPr>
              <a:t>theQueue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// delegate all the Queue methods to the </a:t>
            </a:r>
            <a:r>
              <a:rPr lang="en-US" dirty="0" err="1" smtClean="0">
                <a:solidFill>
                  <a:schemeClr val="accent3"/>
                </a:solidFill>
              </a:rPr>
              <a:t>LinkedList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Retrieves and removes the head of the queue.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@return the head of the queue. or null if queue is empty.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poll()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theQueue.poll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5575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6891630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 </a:t>
            </a:r>
            <a:r>
              <a:rPr lang="en-US" dirty="0" err="1" smtClean="0">
                <a:solidFill>
                  <a:schemeClr val="accent3"/>
                </a:solidFill>
              </a:rPr>
              <a:t>LinkedList</a:t>
            </a:r>
            <a:r>
              <a:rPr lang="en-US" dirty="0" smtClean="0">
                <a:solidFill>
                  <a:schemeClr val="accent3"/>
                </a:solidFill>
              </a:rPr>
              <a:t>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DLQueue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data in the queue. */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LinkedList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err="1" smtClean="0">
                <a:solidFill>
                  <a:schemeClr val="bg2"/>
                </a:solidFill>
              </a:rPr>
              <a:t>theQueue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// delegate all the Queue methods to the </a:t>
            </a:r>
            <a:r>
              <a:rPr lang="en-US" dirty="0" err="1" smtClean="0">
                <a:solidFill>
                  <a:schemeClr val="accent3"/>
                </a:solidFill>
              </a:rPr>
              <a:t>LinkedList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Retrieves and removes the head of the queue.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@return the head of the queue. 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@throws </a:t>
            </a:r>
            <a:r>
              <a:rPr lang="en-US" dirty="0" err="1" smtClean="0">
                <a:solidFill>
                  <a:srgbClr val="9BBB59"/>
                </a:solidFill>
              </a:rPr>
              <a:t>NoSuchElementException</a:t>
            </a:r>
            <a:r>
              <a:rPr lang="en-US" dirty="0" smtClean="0">
                <a:solidFill>
                  <a:srgbClr val="9BBB59"/>
                </a:solidFill>
              </a:rPr>
              <a:t> if the queue is empty.</a:t>
            </a:r>
            <a:endParaRPr lang="en-US" dirty="0">
              <a:solidFill>
                <a:srgbClr val="9BBB59"/>
              </a:solidFill>
            </a:endParaRP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remove()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theQueue.remove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25493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299129"/>
            <a:ext cx="7571303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 Singly linked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>
                <a:solidFill>
                  <a:schemeClr val="bg2"/>
                </a:solidFill>
              </a:rPr>
              <a:t>S</a:t>
            </a:r>
            <a:r>
              <a:rPr lang="en-US" dirty="0" err="1" smtClean="0">
                <a:solidFill>
                  <a:schemeClr val="bg2"/>
                </a:solidFill>
              </a:rPr>
              <a:t>LQueue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front of the queue. */</a:t>
            </a:r>
          </a:p>
          <a:p>
            <a:r>
              <a:rPr lang="en-US" dirty="0" smtClean="0">
                <a:solidFill>
                  <a:srgbClr val="8064A2"/>
                </a:solidFill>
              </a:rPr>
              <a:t>  private</a:t>
            </a:r>
            <a:r>
              <a:rPr lang="en-US" dirty="0" smtClean="0">
                <a:solidFill>
                  <a:schemeClr val="bg2"/>
                </a:solidFill>
              </a:rPr>
              <a:t> Node&lt;E&gt; front;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rear of the queue.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Node&lt;E&gt; rear;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size of the queue.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Default constructor, creates an empty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</a:t>
            </a:r>
            <a:r>
              <a:rPr lang="en-US" dirty="0" err="1" smtClean="0">
                <a:solidFill>
                  <a:schemeClr val="bg2"/>
                </a:solidFill>
              </a:rPr>
              <a:t>LQueue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.head</a:t>
            </a:r>
            <a:r>
              <a:rPr lang="en-US" dirty="0" smtClean="0">
                <a:solidFill>
                  <a:schemeClr val="bg2"/>
                </a:solidFill>
              </a:rPr>
              <a:t> = null;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accent4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.tail</a:t>
            </a:r>
            <a:r>
              <a:rPr lang="en-US" dirty="0" smtClean="0">
                <a:solidFill>
                  <a:schemeClr val="bg2"/>
                </a:solidFill>
              </a:rPr>
              <a:t> = null;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.size</a:t>
            </a:r>
            <a:r>
              <a:rPr lang="en-US" dirty="0" smtClean="0">
                <a:solidFill>
                  <a:schemeClr val="bg2"/>
                </a:solidFill>
              </a:rPr>
              <a:t> = 0;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57037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299129"/>
            <a:ext cx="7571303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 Singly linked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>
                <a:solidFill>
                  <a:schemeClr val="bg2"/>
                </a:solidFill>
              </a:rPr>
              <a:t>S</a:t>
            </a:r>
            <a:r>
              <a:rPr lang="en-US" dirty="0" err="1" smtClean="0">
                <a:solidFill>
                  <a:schemeClr val="bg2"/>
                </a:solidFill>
              </a:rPr>
              <a:t>LQueue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 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Adds element to end of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e the element to add.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true.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accent4"/>
                </a:solidFill>
              </a:rPr>
              <a:t>if </a:t>
            </a:r>
            <a:r>
              <a:rPr lang="en-US" dirty="0" smtClean="0">
                <a:solidFill>
                  <a:schemeClr val="bg2"/>
                </a:solidFill>
              </a:rPr>
              <a:t>(front == null)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rear = </a:t>
            </a:r>
            <a:r>
              <a:rPr lang="en-US" dirty="0" smtClean="0">
                <a:solidFill>
                  <a:srgbClr val="8064A2"/>
                </a:solidFill>
              </a:rPr>
              <a:t>new</a:t>
            </a:r>
            <a:r>
              <a:rPr lang="en-US" dirty="0" smtClean="0">
                <a:solidFill>
                  <a:schemeClr val="bg2"/>
                </a:solidFill>
              </a:rPr>
              <a:t> Node&lt;E&gt;(e);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front = rear;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 </a:t>
            </a:r>
            <a:r>
              <a:rPr lang="en-US" dirty="0" smtClean="0">
                <a:solidFill>
                  <a:srgbClr val="8064A2"/>
                </a:solidFill>
              </a:rPr>
              <a:t>else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rear.next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smtClean="0">
                <a:solidFill>
                  <a:srgbClr val="8064A2"/>
                </a:solidFill>
              </a:rPr>
              <a:t>new</a:t>
            </a:r>
            <a:r>
              <a:rPr lang="en-US" dirty="0" smtClean="0">
                <a:solidFill>
                  <a:schemeClr val="bg2"/>
                </a:solidFill>
              </a:rPr>
              <a:t> Node&lt;E&gt;(e);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rear = </a:t>
            </a:r>
            <a:r>
              <a:rPr lang="en-US" dirty="0" err="1" smtClean="0">
                <a:solidFill>
                  <a:schemeClr val="bg2"/>
                </a:solidFill>
              </a:rPr>
              <a:t>rear.next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size++;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true;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11993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299129"/>
            <a:ext cx="7571303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 Singly linked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>
                <a:solidFill>
                  <a:schemeClr val="bg2"/>
                </a:solidFill>
              </a:rPr>
              <a:t>S</a:t>
            </a:r>
            <a:r>
              <a:rPr lang="en-US" dirty="0" err="1" smtClean="0">
                <a:solidFill>
                  <a:schemeClr val="bg2"/>
                </a:solidFill>
              </a:rPr>
              <a:t>LQueue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 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Adds element to end of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e the element to add.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true.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offer(E 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accent4"/>
                </a:solidFill>
              </a:rPr>
              <a:t>if </a:t>
            </a:r>
            <a:r>
              <a:rPr lang="en-US" dirty="0" smtClean="0">
                <a:solidFill>
                  <a:schemeClr val="bg2"/>
                </a:solidFill>
              </a:rPr>
              <a:t>(front == null)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rear = </a:t>
            </a:r>
            <a:r>
              <a:rPr lang="en-US" dirty="0" smtClean="0">
                <a:solidFill>
                  <a:srgbClr val="8064A2"/>
                </a:solidFill>
              </a:rPr>
              <a:t>new</a:t>
            </a:r>
            <a:r>
              <a:rPr lang="en-US" dirty="0" smtClean="0">
                <a:solidFill>
                  <a:schemeClr val="bg2"/>
                </a:solidFill>
              </a:rPr>
              <a:t> Node&lt;E&gt;(e);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front = rear;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 </a:t>
            </a:r>
            <a:r>
              <a:rPr lang="en-US" dirty="0" smtClean="0">
                <a:solidFill>
                  <a:srgbClr val="8064A2"/>
                </a:solidFill>
              </a:rPr>
              <a:t>else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rear.next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smtClean="0">
                <a:solidFill>
                  <a:srgbClr val="8064A2"/>
                </a:solidFill>
              </a:rPr>
              <a:t>new</a:t>
            </a:r>
            <a:r>
              <a:rPr lang="en-US" dirty="0" smtClean="0">
                <a:solidFill>
                  <a:schemeClr val="bg2"/>
                </a:solidFill>
              </a:rPr>
              <a:t> Node&lt;E&gt;(e);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rear = </a:t>
            </a:r>
            <a:r>
              <a:rPr lang="en-US" dirty="0" err="1" smtClean="0">
                <a:solidFill>
                  <a:schemeClr val="bg2"/>
                </a:solidFill>
              </a:rPr>
              <a:t>rear.next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size++;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true;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54496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299129"/>
            <a:ext cx="7571303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 Singly linked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>
                <a:solidFill>
                  <a:schemeClr val="bg2"/>
                </a:solidFill>
              </a:rPr>
              <a:t>S</a:t>
            </a:r>
            <a:r>
              <a:rPr lang="en-US" dirty="0" err="1" smtClean="0">
                <a:solidFill>
                  <a:schemeClr val="bg2"/>
                </a:solidFill>
              </a:rPr>
              <a:t>LQueue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 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Retrieves, but does not remove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@throws </a:t>
            </a:r>
            <a:r>
              <a:rPr lang="en-US" dirty="0" err="1" smtClean="0">
                <a:solidFill>
                  <a:srgbClr val="9BBB59"/>
                </a:solidFill>
              </a:rPr>
              <a:t>NoSuchElementException</a:t>
            </a:r>
            <a:r>
              <a:rPr lang="en-US" dirty="0" smtClean="0">
                <a:solidFill>
                  <a:srgbClr val="9BBB59"/>
                </a:solidFill>
              </a:rPr>
              <a:t> if the queue is empty.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element()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 if </a:t>
            </a:r>
            <a:r>
              <a:rPr lang="en-US" dirty="0" smtClean="0">
                <a:solidFill>
                  <a:schemeClr val="bg2"/>
                </a:solidFill>
              </a:rPr>
              <a:t>(front == null)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throw new </a:t>
            </a:r>
            <a:r>
              <a:rPr lang="en-US" dirty="0" err="1" smtClean="0">
                <a:solidFill>
                  <a:schemeClr val="bg2"/>
                </a:solidFill>
              </a:rPr>
              <a:t>NoSuchElementException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 </a:t>
            </a:r>
            <a:r>
              <a:rPr lang="en-US" dirty="0" smtClean="0">
                <a:solidFill>
                  <a:srgbClr val="8064A2"/>
                </a:solidFill>
              </a:rPr>
              <a:t>else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front.data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50354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299129"/>
            <a:ext cx="757130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 Singly linked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>
                <a:solidFill>
                  <a:schemeClr val="bg2"/>
                </a:solidFill>
              </a:rPr>
              <a:t>S</a:t>
            </a:r>
            <a:r>
              <a:rPr lang="en-US" dirty="0" err="1" smtClean="0">
                <a:solidFill>
                  <a:schemeClr val="bg2"/>
                </a:solidFill>
              </a:rPr>
              <a:t>LQueue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 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Retrieves, but does not remove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the head of the queue or null if queue is empty.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peek()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 if </a:t>
            </a:r>
            <a:r>
              <a:rPr lang="en-US" dirty="0" smtClean="0">
                <a:solidFill>
                  <a:schemeClr val="bg2"/>
                </a:solidFill>
              </a:rPr>
              <a:t>(front == null)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null;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 </a:t>
            </a:r>
            <a:r>
              <a:rPr lang="en-US" dirty="0" smtClean="0">
                <a:solidFill>
                  <a:srgbClr val="8064A2"/>
                </a:solidFill>
              </a:rPr>
              <a:t>else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front.data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40152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299129"/>
            <a:ext cx="7571303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 Singly linked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>
                <a:solidFill>
                  <a:schemeClr val="bg2"/>
                </a:solidFill>
              </a:rPr>
              <a:t>S</a:t>
            </a:r>
            <a:r>
              <a:rPr lang="en-US" dirty="0" err="1" smtClean="0">
                <a:solidFill>
                  <a:schemeClr val="bg2"/>
                </a:solidFill>
              </a:rPr>
              <a:t>LQueue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 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9BBB59"/>
                </a:solidFill>
              </a:rPr>
              <a:t>/** Retrieves and removes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the head of the queue. or null if queue is empty.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poll()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if</a:t>
            </a:r>
            <a:r>
              <a:rPr lang="en-US" dirty="0" smtClean="0">
                <a:solidFill>
                  <a:schemeClr val="bg2"/>
                </a:solidFill>
              </a:rPr>
              <a:t> (front == null)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null;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 </a:t>
            </a:r>
            <a:r>
              <a:rPr lang="en-US" dirty="0" smtClean="0">
                <a:solidFill>
                  <a:srgbClr val="8064A2"/>
                </a:solidFill>
              </a:rPr>
              <a:t>else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 item = </a:t>
            </a:r>
            <a:r>
              <a:rPr lang="en-US" dirty="0" err="1" smtClean="0">
                <a:solidFill>
                  <a:schemeClr val="bg2"/>
                </a:solidFill>
              </a:rPr>
              <a:t>front.data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front = </a:t>
            </a:r>
            <a:r>
              <a:rPr lang="en-US" dirty="0" err="1" smtClean="0">
                <a:solidFill>
                  <a:schemeClr val="bg2"/>
                </a:solidFill>
              </a:rPr>
              <a:t>front.next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size--;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item;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7732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299129"/>
            <a:ext cx="7571303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/**An implementation of the Queue interface using a Singly linked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>
                <a:solidFill>
                  <a:schemeClr val="bg2"/>
                </a:solidFill>
              </a:rPr>
              <a:t>S</a:t>
            </a:r>
            <a:r>
              <a:rPr lang="en-US" dirty="0" err="1" smtClean="0">
                <a:solidFill>
                  <a:schemeClr val="bg2"/>
                </a:solidFill>
              </a:rPr>
              <a:t>LQueue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Queue&lt;E&gt; { 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Retrieves and removes the head of the queue.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@return the head of the queue. 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 @throws </a:t>
            </a:r>
            <a:r>
              <a:rPr lang="en-US" dirty="0" err="1" smtClean="0">
                <a:solidFill>
                  <a:srgbClr val="9BBB59"/>
                </a:solidFill>
              </a:rPr>
              <a:t>NoSuchElementException</a:t>
            </a:r>
            <a:r>
              <a:rPr lang="en-US" dirty="0" smtClean="0">
                <a:solidFill>
                  <a:srgbClr val="9BBB59"/>
                </a:solidFill>
              </a:rPr>
              <a:t> if the queue is empty.</a:t>
            </a:r>
          </a:p>
          <a:p>
            <a:r>
              <a:rPr lang="en-US" dirty="0" smtClean="0">
                <a:solidFill>
                  <a:srgbClr val="9BBB59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remove()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8064A2"/>
                </a:solidFill>
              </a:rPr>
              <a:t>if</a:t>
            </a:r>
            <a:r>
              <a:rPr lang="en-US" dirty="0" smtClean="0">
                <a:solidFill>
                  <a:schemeClr val="bg2"/>
                </a:solidFill>
              </a:rPr>
              <a:t> (front == null)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smtClean="0">
                <a:solidFill>
                  <a:srgbClr val="8064A2"/>
                </a:solidFill>
              </a:rPr>
              <a:t>throw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new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NoSuchElementException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 </a:t>
            </a:r>
            <a:r>
              <a:rPr lang="en-US" dirty="0" smtClean="0">
                <a:solidFill>
                  <a:srgbClr val="8064A2"/>
                </a:solidFill>
              </a:rPr>
              <a:t>else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 item = </a:t>
            </a:r>
            <a:r>
              <a:rPr lang="en-US" dirty="0" err="1" smtClean="0">
                <a:solidFill>
                  <a:schemeClr val="bg2"/>
                </a:solidFill>
              </a:rPr>
              <a:t>front.data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front = </a:t>
            </a:r>
            <a:r>
              <a:rPr lang="en-US" dirty="0" err="1" smtClean="0">
                <a:solidFill>
                  <a:schemeClr val="bg2"/>
                </a:solidFill>
              </a:rPr>
              <a:t>front.next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size--;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item;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63721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of waiting lines</a:t>
            </a:r>
          </a:p>
          <a:p>
            <a:endParaRPr lang="en-US" dirty="0"/>
          </a:p>
          <a:p>
            <a:r>
              <a:rPr lang="en-US" dirty="0" smtClean="0"/>
              <a:t>or Queues</a:t>
            </a:r>
            <a:endParaRPr lang="en-US" dirty="0"/>
          </a:p>
        </p:txBody>
      </p:sp>
      <p:pic>
        <p:nvPicPr>
          <p:cNvPr id="4" name="Content Placeholder 3" descr="r-long-lines-large5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7" r="15827"/>
          <a:stretch>
            <a:fillRect/>
          </a:stretch>
        </p:blipFill>
        <p:spPr bwMode="auto">
          <a:xfrm>
            <a:off x="4902011" y="1422091"/>
            <a:ext cx="3257036" cy="198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70026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of waiting lines</a:t>
            </a:r>
          </a:p>
          <a:p>
            <a:endParaRPr lang="en-US" dirty="0"/>
          </a:p>
          <a:p>
            <a:r>
              <a:rPr lang="en-US" dirty="0" smtClean="0"/>
              <a:t>or Queues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upports ‘fair’ processing</a:t>
            </a:r>
            <a:endParaRPr lang="en-US" dirty="0"/>
          </a:p>
        </p:txBody>
      </p:sp>
      <p:pic>
        <p:nvPicPr>
          <p:cNvPr id="4" name="Content Placeholder 3" descr="r-long-lines-large5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7" r="15827"/>
          <a:stretch>
            <a:fillRect/>
          </a:stretch>
        </p:blipFill>
        <p:spPr bwMode="auto">
          <a:xfrm>
            <a:off x="4902011" y="1422091"/>
            <a:ext cx="3257036" cy="198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57368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of waiting lines</a:t>
            </a:r>
          </a:p>
          <a:p>
            <a:endParaRPr lang="en-US" dirty="0"/>
          </a:p>
          <a:p>
            <a:r>
              <a:rPr lang="en-US" dirty="0" smtClean="0"/>
              <a:t>or Queues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upports ‘fair’ processing</a:t>
            </a:r>
          </a:p>
          <a:p>
            <a:pPr lvl="1"/>
            <a:r>
              <a:rPr lang="en-US" dirty="0" smtClean="0"/>
              <a:t>First served is the one waiting the longest</a:t>
            </a:r>
            <a:endParaRPr lang="en-US" dirty="0"/>
          </a:p>
        </p:txBody>
      </p:sp>
      <p:pic>
        <p:nvPicPr>
          <p:cNvPr id="4" name="Content Placeholder 3" descr="r-long-lines-large5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7" r="15827"/>
          <a:stretch>
            <a:fillRect/>
          </a:stretch>
        </p:blipFill>
        <p:spPr bwMode="auto">
          <a:xfrm>
            <a:off x="4902011" y="1422091"/>
            <a:ext cx="3257036" cy="198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30124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of waiting lines</a:t>
            </a:r>
          </a:p>
          <a:p>
            <a:endParaRPr lang="en-US" dirty="0"/>
          </a:p>
          <a:p>
            <a:r>
              <a:rPr lang="en-US" dirty="0" smtClean="0"/>
              <a:t>or Queues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upports ‘fair’ processing</a:t>
            </a:r>
          </a:p>
          <a:p>
            <a:pPr lvl="1"/>
            <a:r>
              <a:rPr lang="en-US" dirty="0" smtClean="0"/>
              <a:t>First served is the one waiting the longest</a:t>
            </a:r>
          </a:p>
          <a:p>
            <a:pPr lvl="1"/>
            <a:r>
              <a:rPr lang="en-US" dirty="0" smtClean="0"/>
              <a:t>First in, first out</a:t>
            </a:r>
            <a:endParaRPr lang="en-US" dirty="0"/>
          </a:p>
        </p:txBody>
      </p:sp>
      <p:pic>
        <p:nvPicPr>
          <p:cNvPr id="4" name="Content Placeholder 3" descr="r-long-lines-large5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7" r="15827"/>
          <a:stretch>
            <a:fillRect/>
          </a:stretch>
        </p:blipFill>
        <p:spPr bwMode="auto">
          <a:xfrm>
            <a:off x="4902011" y="1422091"/>
            <a:ext cx="3257036" cy="198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06190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of waiting lines</a:t>
            </a:r>
          </a:p>
          <a:p>
            <a:endParaRPr lang="en-US" dirty="0"/>
          </a:p>
          <a:p>
            <a:r>
              <a:rPr lang="en-US" dirty="0" smtClean="0"/>
              <a:t>or Queues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upports ‘fair’ processing</a:t>
            </a:r>
          </a:p>
          <a:p>
            <a:pPr lvl="1"/>
            <a:r>
              <a:rPr lang="en-US" dirty="0" smtClean="0"/>
              <a:t>First served is the one waiting the longest</a:t>
            </a:r>
          </a:p>
          <a:p>
            <a:pPr lvl="1"/>
            <a:r>
              <a:rPr lang="en-US" dirty="0" smtClean="0"/>
              <a:t>First in, first out</a:t>
            </a:r>
          </a:p>
          <a:p>
            <a:pPr lvl="1"/>
            <a:r>
              <a:rPr lang="en-US" dirty="0" smtClean="0"/>
              <a:t>No cutting in line</a:t>
            </a:r>
            <a:endParaRPr lang="en-US" dirty="0"/>
          </a:p>
        </p:txBody>
      </p:sp>
      <p:pic>
        <p:nvPicPr>
          <p:cNvPr id="4" name="Content Placeholder 3" descr="r-long-lines-large57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7" r="15827"/>
          <a:stretch>
            <a:fillRect/>
          </a:stretch>
        </p:blipFill>
        <p:spPr bwMode="auto">
          <a:xfrm>
            <a:off x="4902011" y="1422091"/>
            <a:ext cx="3257036" cy="198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6031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751167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add(E e); // Inserts element to end of queue, throws exception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offer(E e); // Inserts element to end of queue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E element(); // Retrieves, but doesn’t remove, the head of the queue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E peek(); // Retrieves, but doesn’t remove, the head or null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E poll(); // Retrieves and removes the head or null if queue is empty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E remove();  // Retrieves and removes the head of the queue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size();  // Returns the size of the queue.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77617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751167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e); </a:t>
            </a:r>
            <a:r>
              <a:rPr lang="en-US" dirty="0" smtClean="0">
                <a:solidFill>
                  <a:schemeClr val="accent3"/>
                </a:solidFill>
              </a:rPr>
              <a:t>// Inserts element to end of queue, throws exception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offer(E e); // Inserts element to end of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element(); // Retrieves, but doesn’t remove, the head of the queue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E peek(); // Retrieves, but doesn’t remove, the head or null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E poll(); // Retrieves and removes the head or null if queue is empty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E remove();  // Retrieves and removes the head of the queue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size();  // Returns the size of the queue.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53540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1585</TotalTime>
  <Words>2994</Words>
  <Application>Microsoft Macintosh PowerPoint</Application>
  <PresentationFormat>On-screen Show (4:3)</PresentationFormat>
  <Paragraphs>390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csdl-2014</vt:lpstr>
      <vt:lpstr>Queues</vt:lpstr>
      <vt:lpstr>Queues</vt:lpstr>
      <vt:lpstr>Queues</vt:lpstr>
      <vt:lpstr>Queues</vt:lpstr>
      <vt:lpstr>Queues</vt:lpstr>
      <vt:lpstr>Queues</vt:lpstr>
      <vt:lpstr>Queues</vt:lpstr>
      <vt:lpstr>Queue Interface</vt:lpstr>
      <vt:lpstr>Queue Interface</vt:lpstr>
      <vt:lpstr>Queue Interface</vt:lpstr>
      <vt:lpstr>Queue Interface</vt:lpstr>
      <vt:lpstr>Queue Interface</vt:lpstr>
      <vt:lpstr>Queue Interface</vt:lpstr>
      <vt:lpstr>Queue Interface</vt:lpstr>
      <vt:lpstr>Queue Interface</vt:lpstr>
      <vt:lpstr>Double Linked Queue</vt:lpstr>
      <vt:lpstr>Double Linked Queue</vt:lpstr>
      <vt:lpstr>Double Linked Queue</vt:lpstr>
      <vt:lpstr>Double Linked Queue</vt:lpstr>
      <vt:lpstr>Double Linked Queue</vt:lpstr>
      <vt:lpstr>Double Linked Queue</vt:lpstr>
      <vt:lpstr>Double Linked Queue</vt:lpstr>
      <vt:lpstr>Single Linked Queue</vt:lpstr>
      <vt:lpstr>Single Linked Queue</vt:lpstr>
      <vt:lpstr>Single Linked Queue</vt:lpstr>
      <vt:lpstr>Single Linked Queue</vt:lpstr>
      <vt:lpstr>Single Linked Queue</vt:lpstr>
      <vt:lpstr>Single Linked Queue</vt:lpstr>
      <vt:lpstr>Single Linked Queue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</dc:title>
  <dc:creator>Carleton Moore</dc:creator>
  <cp:lastModifiedBy>Carleton Moore</cp:lastModifiedBy>
  <cp:revision>18</cp:revision>
  <dcterms:created xsi:type="dcterms:W3CDTF">2014-10-10T20:57:03Z</dcterms:created>
  <dcterms:modified xsi:type="dcterms:W3CDTF">2016-08-10T20:46:47Z</dcterms:modified>
</cp:coreProperties>
</file>