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8" r:id="rId4"/>
    <p:sldId id="257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2" r:id="rId43"/>
    <p:sldId id="303" r:id="rId44"/>
    <p:sldId id="304" r:id="rId45"/>
    <p:sldId id="30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Queues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7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Adds element to end of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</a:t>
            </a:r>
            <a:r>
              <a:rPr lang="en-US" dirty="0" err="1" smtClean="0">
                <a:solidFill>
                  <a:srgbClr val="9BBB59"/>
                </a:solidFill>
              </a:rPr>
              <a:t>param</a:t>
            </a:r>
            <a:r>
              <a:rPr lang="en-US" dirty="0" smtClean="0">
                <a:solidFill>
                  <a:srgbClr val="9BBB59"/>
                </a:solidFill>
              </a:rPr>
              <a:t> e the element to add.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true.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add(E e)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rgbClr val="BFBFBF"/>
                </a:solidFill>
              </a:rPr>
              <a:t>if (size == capacity)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reallocate();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size++;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rear = (rear + 1) % capacity;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data[rear] = e;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accent4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true;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1737" y="1385299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65454" y="139152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1</a:t>
            </a:r>
          </a:p>
        </p:txBody>
      </p:sp>
    </p:spTree>
    <p:extLst>
      <p:ext uri="{BB962C8B-B14F-4D97-AF65-F5344CB8AC3E}">
        <p14:creationId xmlns:p14="http://schemas.microsoft.com/office/powerpoint/2010/main" val="150995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Adds element to end of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</a:t>
            </a:r>
            <a:r>
              <a:rPr lang="en-US" dirty="0" err="1" smtClean="0">
                <a:solidFill>
                  <a:srgbClr val="9BBB59"/>
                </a:solidFill>
              </a:rPr>
              <a:t>param</a:t>
            </a:r>
            <a:r>
              <a:rPr lang="en-US" dirty="0" smtClean="0">
                <a:solidFill>
                  <a:srgbClr val="9BBB59"/>
                </a:solidFill>
              </a:rPr>
              <a:t> e the element to add.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true.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offer(E e)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accent4"/>
                </a:solidFill>
              </a:rPr>
              <a:t>if</a:t>
            </a:r>
            <a:r>
              <a:rPr lang="en-US" dirty="0" smtClean="0">
                <a:solidFill>
                  <a:schemeClr val="bg2"/>
                </a:solidFill>
              </a:rPr>
              <a:t> (size == capacity)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reallocate();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size++;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rear = (rear + 1) % capacity;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 data[rear] = e;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 return true;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1737" y="1385299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65454" y="139152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1</a:t>
            </a:r>
          </a:p>
        </p:txBody>
      </p:sp>
    </p:spTree>
    <p:extLst>
      <p:ext uri="{BB962C8B-B14F-4D97-AF65-F5344CB8AC3E}">
        <p14:creationId xmlns:p14="http://schemas.microsoft.com/office/powerpoint/2010/main" val="52640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Adds element to end of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</a:t>
            </a:r>
            <a:r>
              <a:rPr lang="en-US" dirty="0" err="1" smtClean="0">
                <a:solidFill>
                  <a:srgbClr val="9BBB59"/>
                </a:solidFill>
              </a:rPr>
              <a:t>param</a:t>
            </a:r>
            <a:r>
              <a:rPr lang="en-US" dirty="0" smtClean="0">
                <a:solidFill>
                  <a:srgbClr val="9BBB59"/>
                </a:solidFill>
              </a:rPr>
              <a:t> e the element to add.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true.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offer(E e)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rgbClr val="BFBFBF"/>
                </a:solidFill>
              </a:rPr>
              <a:t>if (size == capacity)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reallocate();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size++;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BFBFBF"/>
                </a:solidFill>
              </a:rPr>
              <a:t>rear = (rear + 1) % capacity;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  data[rear] = e;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  return true;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1737" y="1385299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65454" y="139152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2</a:t>
            </a:r>
          </a:p>
        </p:txBody>
      </p:sp>
    </p:spTree>
    <p:extLst>
      <p:ext uri="{BB962C8B-B14F-4D97-AF65-F5344CB8AC3E}">
        <p14:creationId xmlns:p14="http://schemas.microsoft.com/office/powerpoint/2010/main" val="169464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Adds element to end of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</a:t>
            </a:r>
            <a:r>
              <a:rPr lang="en-US" dirty="0" err="1" smtClean="0">
                <a:solidFill>
                  <a:srgbClr val="9BBB59"/>
                </a:solidFill>
              </a:rPr>
              <a:t>param</a:t>
            </a:r>
            <a:r>
              <a:rPr lang="en-US" dirty="0" smtClean="0">
                <a:solidFill>
                  <a:srgbClr val="9BBB59"/>
                </a:solidFill>
              </a:rPr>
              <a:t> e the element to add.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true.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offer(E e)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rgbClr val="BFBFBF"/>
                </a:solidFill>
              </a:rPr>
              <a:t>if (size == capacity)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reallocate();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size++;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rear = (rear + 1) % capacity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rgbClr val="BFBFBF"/>
                </a:solidFill>
              </a:rPr>
              <a:t>data[rear] = e;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  return true;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1737" y="1385299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71879" y="198975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2</a:t>
            </a:r>
          </a:p>
        </p:txBody>
      </p:sp>
    </p:spTree>
    <p:extLst>
      <p:ext uri="{BB962C8B-B14F-4D97-AF65-F5344CB8AC3E}">
        <p14:creationId xmlns:p14="http://schemas.microsoft.com/office/powerpoint/2010/main" val="4126824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e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Adds element to end of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</a:t>
            </a:r>
            <a:r>
              <a:rPr lang="en-US" dirty="0" err="1" smtClean="0">
                <a:solidFill>
                  <a:srgbClr val="9BBB59"/>
                </a:solidFill>
              </a:rPr>
              <a:t>param</a:t>
            </a:r>
            <a:r>
              <a:rPr lang="en-US" dirty="0" smtClean="0">
                <a:solidFill>
                  <a:srgbClr val="9BBB59"/>
                </a:solidFill>
              </a:rPr>
              <a:t> e the element to add.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true.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offer(E e)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rgbClr val="BFBFBF"/>
                </a:solidFill>
              </a:rPr>
              <a:t>if (size == capacity)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reallocate();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size++;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BFBFBF"/>
                </a:solidFill>
              </a:rPr>
              <a:t>rear = (rear + 1) % capacity;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data[rear] = e;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accent4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true;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1737" y="1385299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71879" y="198975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2</a:t>
            </a:r>
          </a:p>
        </p:txBody>
      </p:sp>
    </p:spTree>
    <p:extLst>
      <p:ext uri="{BB962C8B-B14F-4D97-AF65-F5344CB8AC3E}">
        <p14:creationId xmlns:p14="http://schemas.microsoft.com/office/powerpoint/2010/main" val="1105625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e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Retrieves, but does not remove the head of the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the head of the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@throws </a:t>
            </a:r>
            <a:r>
              <a:rPr lang="en-US" dirty="0" err="1" smtClean="0">
                <a:solidFill>
                  <a:srgbClr val="9BBB59"/>
                </a:solidFill>
              </a:rPr>
              <a:t>NoSuchElementException</a:t>
            </a:r>
            <a:r>
              <a:rPr lang="en-US" dirty="0" smtClean="0">
                <a:solidFill>
                  <a:srgbClr val="9BBB59"/>
                </a:solidFill>
              </a:rPr>
              <a:t> if the queue is empty.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element()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accent4"/>
                </a:solidFill>
              </a:rPr>
              <a:t>if</a:t>
            </a:r>
            <a:r>
              <a:rPr lang="en-US" dirty="0" smtClean="0">
                <a:solidFill>
                  <a:srgbClr val="000000"/>
                </a:solidFill>
              </a:rPr>
              <a:t> (size == 0) {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r>
              <a:rPr lang="en-US" dirty="0" smtClean="0">
                <a:solidFill>
                  <a:srgbClr val="8064A2"/>
                </a:solidFill>
              </a:rPr>
              <a:t>throw new </a:t>
            </a:r>
            <a:r>
              <a:rPr lang="en-US" dirty="0" err="1" smtClean="0">
                <a:solidFill>
                  <a:srgbClr val="000000"/>
                </a:solidFill>
              </a:rPr>
              <a:t>NoSuchElementException</a:t>
            </a:r>
            <a:r>
              <a:rPr lang="en-US" dirty="0" smtClean="0">
                <a:solidFill>
                  <a:srgbClr val="000000"/>
                </a:solidFill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} 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else {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   return data[front];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1737" y="1385299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71879" y="198975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2</a:t>
            </a:r>
          </a:p>
        </p:txBody>
      </p:sp>
    </p:spTree>
    <p:extLst>
      <p:ext uri="{BB962C8B-B14F-4D97-AF65-F5344CB8AC3E}">
        <p14:creationId xmlns:p14="http://schemas.microsoft.com/office/powerpoint/2010/main" val="59554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e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Retrieves, but does not remove the head of the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the head of the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@throws </a:t>
            </a:r>
            <a:r>
              <a:rPr lang="en-US" dirty="0" err="1" smtClean="0">
                <a:solidFill>
                  <a:srgbClr val="9BBB59"/>
                </a:solidFill>
              </a:rPr>
              <a:t>NoSuchElementException</a:t>
            </a:r>
            <a:r>
              <a:rPr lang="en-US" dirty="0" smtClean="0">
                <a:solidFill>
                  <a:srgbClr val="9BBB59"/>
                </a:solidFill>
              </a:rPr>
              <a:t> if the queue is empty.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element()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BFBFBF"/>
                </a:solidFill>
              </a:rPr>
              <a:t> if (size == 0)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throw new </a:t>
            </a:r>
            <a:r>
              <a:rPr lang="en-US" dirty="0" err="1" smtClean="0">
                <a:solidFill>
                  <a:srgbClr val="BFBFBF"/>
                </a:solidFill>
              </a:rPr>
              <a:t>NoSuchElementException</a:t>
            </a:r>
            <a:r>
              <a:rPr lang="en-US" dirty="0" smtClean="0">
                <a:solidFill>
                  <a:srgbClr val="BFBFBF"/>
                </a:solidFill>
              </a:rPr>
              <a:t>();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 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else</a:t>
            </a:r>
            <a:r>
              <a:rPr lang="en-US" dirty="0" smtClean="0">
                <a:solidFill>
                  <a:srgbClr val="000000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    return</a:t>
            </a:r>
            <a:r>
              <a:rPr lang="en-US" dirty="0" smtClean="0">
                <a:solidFill>
                  <a:schemeClr val="bg2"/>
                </a:solidFill>
              </a:rPr>
              <a:t> data[front];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1737" y="1385299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71879" y="198975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2</a:t>
            </a:r>
          </a:p>
        </p:txBody>
      </p:sp>
    </p:spTree>
    <p:extLst>
      <p:ext uri="{BB962C8B-B14F-4D97-AF65-F5344CB8AC3E}">
        <p14:creationId xmlns:p14="http://schemas.microsoft.com/office/powerpoint/2010/main" val="4061505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e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Retrieves, but does not remove the head of the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the head of the queue or null if empty.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peek()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accent4"/>
                </a:solidFill>
              </a:rPr>
              <a:t>if</a:t>
            </a:r>
            <a:r>
              <a:rPr lang="en-US" dirty="0" smtClean="0">
                <a:solidFill>
                  <a:srgbClr val="000000"/>
                </a:solidFill>
              </a:rPr>
              <a:t> (size == 0) {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r>
              <a:rPr lang="en-US" dirty="0" smtClean="0">
                <a:solidFill>
                  <a:srgbClr val="8064A2"/>
                </a:solidFill>
              </a:rPr>
              <a:t>return </a:t>
            </a:r>
            <a:r>
              <a:rPr lang="en-US" dirty="0" smtClean="0">
                <a:solidFill>
                  <a:srgbClr val="000000"/>
                </a:solidFill>
              </a:rPr>
              <a:t>null;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} 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rgbClr val="BFBFBF"/>
                </a:solidFill>
              </a:rPr>
              <a:t>else {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    return data[front];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1737" y="1385299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71879" y="198975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2</a:t>
            </a:r>
          </a:p>
        </p:txBody>
      </p:sp>
    </p:spTree>
    <p:extLst>
      <p:ext uri="{BB962C8B-B14F-4D97-AF65-F5344CB8AC3E}">
        <p14:creationId xmlns:p14="http://schemas.microsoft.com/office/powerpoint/2010/main" val="85512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e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Retrieves, but does not remove the head of the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the head of the queue or null if empty.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peek()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rgbClr val="BFBFBF"/>
                </a:solidFill>
              </a:rPr>
              <a:t>if (size == 0)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return null;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 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else</a:t>
            </a:r>
            <a:r>
              <a:rPr lang="en-US" dirty="0" smtClean="0">
                <a:solidFill>
                  <a:srgbClr val="000000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    return</a:t>
            </a:r>
            <a:r>
              <a:rPr lang="en-US" dirty="0" smtClean="0">
                <a:solidFill>
                  <a:schemeClr val="bg2"/>
                </a:solidFill>
              </a:rPr>
              <a:t> data[front];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1737" y="1385299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71879" y="198975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2</a:t>
            </a:r>
          </a:p>
        </p:txBody>
      </p:sp>
    </p:spTree>
    <p:extLst>
      <p:ext uri="{BB962C8B-B14F-4D97-AF65-F5344CB8AC3E}">
        <p14:creationId xmlns:p14="http://schemas.microsoft.com/office/powerpoint/2010/main" val="3774431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e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Retrieves, and removes the head of the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the head of the queue or null if empty.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poll()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accent4"/>
                </a:solidFill>
              </a:rPr>
              <a:t>if</a:t>
            </a:r>
            <a:r>
              <a:rPr lang="en-US" dirty="0" smtClean="0">
                <a:solidFill>
                  <a:schemeClr val="bg2"/>
                </a:solidFill>
              </a:rPr>
              <a:t> (size == 0)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return null;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 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else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  E result = data[front];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  front = (front + 1) % capacity;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  size--;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   return result;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1737" y="1385299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71879" y="198975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2</a:t>
            </a:r>
          </a:p>
        </p:txBody>
      </p:sp>
    </p:spTree>
    <p:extLst>
      <p:ext uri="{BB962C8B-B14F-4D97-AF65-F5344CB8AC3E}">
        <p14:creationId xmlns:p14="http://schemas.microsoft.com/office/powerpoint/2010/main" val="22818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751167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 collection designed for holding elements prior to processing.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Queue&lt;E&gt; </a:t>
            </a:r>
            <a:r>
              <a:rPr lang="en-US" dirty="0" smtClean="0">
                <a:solidFill>
                  <a:srgbClr val="8064A2"/>
                </a:solidFill>
              </a:rPr>
              <a:t>extends </a:t>
            </a:r>
            <a:r>
              <a:rPr lang="en-US" dirty="0" smtClean="0">
                <a:solidFill>
                  <a:schemeClr val="bg2"/>
                </a:solidFill>
              </a:rPr>
              <a:t>Collection&lt;E&gt; {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add(E e); </a:t>
            </a:r>
            <a:r>
              <a:rPr lang="en-US" dirty="0" smtClean="0">
                <a:solidFill>
                  <a:schemeClr val="accent3"/>
                </a:solidFill>
              </a:rPr>
              <a:t>// Inserts element to end of queue, throws excep</a:t>
            </a:r>
            <a:r>
              <a:rPr lang="en-US" dirty="0" smtClean="0">
                <a:solidFill>
                  <a:srgbClr val="BFBFBF"/>
                </a:solidFill>
              </a:rPr>
              <a:t>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offer(E e); </a:t>
            </a:r>
            <a:r>
              <a:rPr lang="en-US" dirty="0" smtClean="0">
                <a:solidFill>
                  <a:srgbClr val="9BBB59"/>
                </a:solidFill>
              </a:rPr>
              <a:t>// Inserts element to end of queue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E element();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// Retrieves, but doesn’t remove, the head of the queue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E peek(); </a:t>
            </a:r>
            <a:r>
              <a:rPr lang="en-US" dirty="0" smtClean="0">
                <a:solidFill>
                  <a:srgbClr val="9BBB59"/>
                </a:solidFill>
              </a:rPr>
              <a:t>// Retrieves, but doesn’t remove, the head or null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 poll(); </a:t>
            </a:r>
            <a:r>
              <a:rPr lang="en-US" dirty="0" smtClean="0">
                <a:solidFill>
                  <a:srgbClr val="9BBB59"/>
                </a:solidFill>
              </a:rPr>
              <a:t>// Retrieves and removes the head or null if queue is empty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E remove();  </a:t>
            </a:r>
            <a:r>
              <a:rPr lang="en-US" dirty="0" smtClean="0">
                <a:solidFill>
                  <a:srgbClr val="9BBB59"/>
                </a:solidFill>
              </a:rPr>
              <a:t>// Retrieves and removes the head of the queue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size();  </a:t>
            </a:r>
            <a:r>
              <a:rPr lang="en-US" dirty="0" smtClean="0">
                <a:solidFill>
                  <a:schemeClr val="accent3"/>
                </a:solidFill>
              </a:rPr>
              <a:t>// Returns the size of the queue.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08872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e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Retrieves, and removes the head of the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the head of the queue or null if empty.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poll()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rgbClr val="BFBFBF"/>
                </a:solidFill>
              </a:rPr>
              <a:t>if (size == 0)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return null;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 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else</a:t>
            </a:r>
            <a:r>
              <a:rPr lang="en-US" dirty="0" smtClean="0">
                <a:solidFill>
                  <a:srgbClr val="000000"/>
                </a:solidFill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E result = data[front];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BFBFBF"/>
                </a:solidFill>
              </a:rPr>
              <a:t> front = (front + 1) % capacity;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size--;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    return result;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1737" y="1385299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71879" y="198975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2</a:t>
            </a:r>
          </a:p>
        </p:txBody>
      </p:sp>
    </p:spTree>
    <p:extLst>
      <p:ext uri="{BB962C8B-B14F-4D97-AF65-F5344CB8AC3E}">
        <p14:creationId xmlns:p14="http://schemas.microsoft.com/office/powerpoint/2010/main" val="460258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e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Retrieves, and removes the head of the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the head of the queue or null if empty.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poll()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rgbClr val="BFBFBF"/>
                </a:solidFill>
              </a:rPr>
              <a:t>if (size == 0)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return null;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 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else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E result = data[front];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front = (front + 1) % capacity;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r>
              <a:rPr lang="en-US" dirty="0" smtClean="0">
                <a:solidFill>
                  <a:srgbClr val="BFBFBF"/>
                </a:solidFill>
              </a:rPr>
              <a:t>size--;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    return result;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71833" y="1989757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71879" y="198975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2</a:t>
            </a:r>
          </a:p>
        </p:txBody>
      </p:sp>
    </p:spTree>
    <p:extLst>
      <p:ext uri="{BB962C8B-B14F-4D97-AF65-F5344CB8AC3E}">
        <p14:creationId xmlns:p14="http://schemas.microsoft.com/office/powerpoint/2010/main" val="97107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e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Retrieves, and removes the head of the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the head of the queue or null if empty.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poll()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rgbClr val="BFBFBF"/>
                </a:solidFill>
              </a:rPr>
              <a:t>if (size == 0)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return null;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 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else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E result = data[front];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front = (front + 1) % capacity;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r>
              <a:rPr lang="en-US" dirty="0" smtClean="0">
                <a:solidFill>
                  <a:schemeClr val="bg2"/>
                </a:solidFill>
              </a:rPr>
              <a:t>size--;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</a:t>
            </a:r>
            <a:r>
              <a:rPr lang="en-US" dirty="0" smtClean="0">
                <a:solidFill>
                  <a:schemeClr val="accent4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result;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71833" y="1989757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71879" y="198975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1</a:t>
            </a:r>
          </a:p>
        </p:txBody>
      </p:sp>
    </p:spTree>
    <p:extLst>
      <p:ext uri="{BB962C8B-B14F-4D97-AF65-F5344CB8AC3E}">
        <p14:creationId xmlns:p14="http://schemas.microsoft.com/office/powerpoint/2010/main" val="289512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e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Retrieves, and removes the head of the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the head of the queue.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@throws </a:t>
            </a:r>
            <a:r>
              <a:rPr lang="en-US" dirty="0" err="1" smtClean="0">
                <a:solidFill>
                  <a:srgbClr val="9BBB59"/>
                </a:solidFill>
              </a:rPr>
              <a:t>NoSuchElementException</a:t>
            </a:r>
            <a:r>
              <a:rPr lang="en-US" dirty="0" smtClean="0">
                <a:solidFill>
                  <a:srgbClr val="9BBB59"/>
                </a:solidFill>
              </a:rPr>
              <a:t> if queue is empty.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remove()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accent4"/>
                </a:solidFill>
              </a:rPr>
              <a:t>if</a:t>
            </a:r>
            <a:r>
              <a:rPr lang="en-US" dirty="0" smtClean="0">
                <a:solidFill>
                  <a:schemeClr val="bg2"/>
                </a:solidFill>
              </a:rPr>
              <a:t> (size == 0)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throw new </a:t>
            </a:r>
            <a:r>
              <a:rPr lang="en-US" dirty="0" err="1" smtClean="0">
                <a:solidFill>
                  <a:schemeClr val="bg2"/>
                </a:solidFill>
              </a:rPr>
              <a:t>NoSuchElementException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 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else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E result = data[front];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front = (front + 1) % capacity;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size--;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    return result;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71833" y="1989757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71879" y="198975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1</a:t>
            </a:r>
          </a:p>
        </p:txBody>
      </p:sp>
    </p:spTree>
    <p:extLst>
      <p:ext uri="{BB962C8B-B14F-4D97-AF65-F5344CB8AC3E}">
        <p14:creationId xmlns:p14="http://schemas.microsoft.com/office/powerpoint/2010/main" val="1946042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e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Retrieves, and removes the head of the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the head of the queue.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@throws </a:t>
            </a:r>
            <a:r>
              <a:rPr lang="en-US" dirty="0" err="1" smtClean="0">
                <a:solidFill>
                  <a:srgbClr val="9BBB59"/>
                </a:solidFill>
              </a:rPr>
              <a:t>NoSuchElementException</a:t>
            </a:r>
            <a:r>
              <a:rPr lang="en-US" dirty="0" smtClean="0">
                <a:solidFill>
                  <a:srgbClr val="9BBB59"/>
                </a:solidFill>
              </a:rPr>
              <a:t> if queue is empty.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remove()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BFBFBF"/>
                </a:solidFill>
              </a:rPr>
              <a:t> if (size == 0)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throw new </a:t>
            </a:r>
            <a:r>
              <a:rPr lang="en-US" dirty="0" err="1" smtClean="0">
                <a:solidFill>
                  <a:srgbClr val="BFBFBF"/>
                </a:solidFill>
              </a:rPr>
              <a:t>NoSuchElementException</a:t>
            </a:r>
            <a:r>
              <a:rPr lang="en-US" dirty="0" smtClean="0">
                <a:solidFill>
                  <a:srgbClr val="BFBFBF"/>
                </a:solidFill>
              </a:rPr>
              <a:t>();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else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E result = data[front];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BFBFBF"/>
                </a:solidFill>
              </a:rPr>
              <a:t>  front = (front + 1) % capacity;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size--;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    return result;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71833" y="1989757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71879" y="198975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1</a:t>
            </a:r>
          </a:p>
        </p:txBody>
      </p:sp>
    </p:spTree>
    <p:extLst>
      <p:ext uri="{BB962C8B-B14F-4D97-AF65-F5344CB8AC3E}">
        <p14:creationId xmlns:p14="http://schemas.microsoft.com/office/powerpoint/2010/main" val="342729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e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Retrieves, and removes the head of the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the head of the queue.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@throws </a:t>
            </a:r>
            <a:r>
              <a:rPr lang="en-US" dirty="0" err="1" smtClean="0">
                <a:solidFill>
                  <a:srgbClr val="9BBB59"/>
                </a:solidFill>
              </a:rPr>
              <a:t>NoSuchElementException</a:t>
            </a:r>
            <a:r>
              <a:rPr lang="en-US" dirty="0" smtClean="0">
                <a:solidFill>
                  <a:srgbClr val="9BBB59"/>
                </a:solidFill>
              </a:rPr>
              <a:t> if queue is empty.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remove()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BFBFBF"/>
                </a:solidFill>
              </a:rPr>
              <a:t> if (size == 0)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throw new </a:t>
            </a:r>
            <a:r>
              <a:rPr lang="en-US" dirty="0" err="1" smtClean="0">
                <a:solidFill>
                  <a:srgbClr val="BFBFBF"/>
                </a:solidFill>
              </a:rPr>
              <a:t>NoSuchElementException</a:t>
            </a:r>
            <a:r>
              <a:rPr lang="en-US" dirty="0" smtClean="0">
                <a:solidFill>
                  <a:srgbClr val="BFBFBF"/>
                </a:solidFill>
              </a:rPr>
              <a:t>();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 else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E result = data[front];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front = (front + 1) % capacity;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size--;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    return result;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9136" y="2584197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71879" y="198975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1</a:t>
            </a:r>
          </a:p>
        </p:txBody>
      </p:sp>
    </p:spTree>
    <p:extLst>
      <p:ext uri="{BB962C8B-B14F-4D97-AF65-F5344CB8AC3E}">
        <p14:creationId xmlns:p14="http://schemas.microsoft.com/office/powerpoint/2010/main" val="3261152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e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Retrieves, and removes the head of the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the head of the queue.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@throws </a:t>
            </a:r>
            <a:r>
              <a:rPr lang="en-US" dirty="0" err="1" smtClean="0">
                <a:solidFill>
                  <a:srgbClr val="9BBB59"/>
                </a:solidFill>
              </a:rPr>
              <a:t>NoSuchElementException</a:t>
            </a:r>
            <a:r>
              <a:rPr lang="en-US" dirty="0" smtClean="0">
                <a:solidFill>
                  <a:srgbClr val="9BBB59"/>
                </a:solidFill>
              </a:rPr>
              <a:t> if queue is empty.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remove()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BFBFBF"/>
                </a:solidFill>
              </a:rPr>
              <a:t> if (size == 0)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throw new </a:t>
            </a:r>
            <a:r>
              <a:rPr lang="en-US" dirty="0" err="1" smtClean="0">
                <a:solidFill>
                  <a:srgbClr val="BFBFBF"/>
                </a:solidFill>
              </a:rPr>
              <a:t>NoSuchElementException</a:t>
            </a:r>
            <a:r>
              <a:rPr lang="en-US" dirty="0" smtClean="0">
                <a:solidFill>
                  <a:srgbClr val="BFBFBF"/>
                </a:solidFill>
              </a:rPr>
              <a:t>();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 else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E result = data[front];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front = (front + 1) % capacity;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</a:t>
            </a:r>
            <a:r>
              <a:rPr lang="en-US" dirty="0" smtClean="0">
                <a:solidFill>
                  <a:schemeClr val="bg2"/>
                </a:solidFill>
              </a:rPr>
              <a:t> size--;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</a:t>
            </a:r>
            <a:r>
              <a:rPr lang="en-US" dirty="0" smtClean="0">
                <a:solidFill>
                  <a:schemeClr val="accent4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result;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9136" y="2584197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71879" y="198975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0</a:t>
            </a:r>
          </a:p>
        </p:txBody>
      </p:sp>
    </p:spTree>
    <p:extLst>
      <p:ext uri="{BB962C8B-B14F-4D97-AF65-F5344CB8AC3E}">
        <p14:creationId xmlns:p14="http://schemas.microsoft.com/office/powerpoint/2010/main" val="219105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18546" y="1101865"/>
            <a:ext cx="6506909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Doubles the capacity of the array and reallocates the data.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private </a:t>
            </a:r>
            <a:r>
              <a:rPr lang="en-US" dirty="0" smtClean="0">
                <a:solidFill>
                  <a:schemeClr val="bg2"/>
                </a:solidFill>
              </a:rPr>
              <a:t>void reallocate 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newCapacity</a:t>
            </a:r>
            <a:r>
              <a:rPr lang="en-US" dirty="0" smtClean="0">
                <a:solidFill>
                  <a:schemeClr val="bg2"/>
                </a:solidFill>
              </a:rPr>
              <a:t> = 2 * capacity;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E[] </a:t>
            </a:r>
            <a:r>
              <a:rPr lang="en-US" dirty="0" err="1" smtClean="0">
                <a:solidFill>
                  <a:schemeClr val="bg2"/>
                </a:solidFill>
              </a:rPr>
              <a:t>newData</a:t>
            </a:r>
            <a:r>
              <a:rPr lang="en-US" dirty="0" smtClean="0">
                <a:solidFill>
                  <a:schemeClr val="bg2"/>
                </a:solidFill>
              </a:rPr>
              <a:t> = (E[]) new Object[</a:t>
            </a:r>
            <a:r>
              <a:rPr lang="en-US" dirty="0" err="1" smtClean="0">
                <a:solidFill>
                  <a:schemeClr val="bg2"/>
                </a:solidFill>
              </a:rPr>
              <a:t>newCapacity</a:t>
            </a:r>
            <a:r>
              <a:rPr lang="en-US" dirty="0" smtClean="0">
                <a:solidFill>
                  <a:schemeClr val="bg2"/>
                </a:solidFill>
              </a:rPr>
              <a:t>];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j = front;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for 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i</a:t>
            </a:r>
            <a:r>
              <a:rPr lang="en-US" dirty="0" smtClean="0">
                <a:solidFill>
                  <a:srgbClr val="BFBFBF"/>
                </a:solidFill>
              </a:rPr>
              <a:t> = 0; </a:t>
            </a:r>
            <a:r>
              <a:rPr lang="en-US" dirty="0" err="1" smtClean="0">
                <a:solidFill>
                  <a:srgbClr val="BFBFBF"/>
                </a:solidFill>
              </a:rPr>
              <a:t>i</a:t>
            </a:r>
            <a:r>
              <a:rPr lang="en-US" dirty="0" smtClean="0">
                <a:solidFill>
                  <a:srgbClr val="BFBFBF"/>
                </a:solidFill>
              </a:rPr>
              <a:t> &lt; size; </a:t>
            </a:r>
            <a:r>
              <a:rPr lang="en-US" dirty="0" err="1" smtClean="0">
                <a:solidFill>
                  <a:srgbClr val="BFBFBF"/>
                </a:solidFill>
              </a:rPr>
              <a:t>i</a:t>
            </a:r>
            <a:r>
              <a:rPr lang="en-US" dirty="0" smtClean="0">
                <a:solidFill>
                  <a:srgbClr val="BFBFBF"/>
                </a:solidFill>
              </a:rPr>
              <a:t>++)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</a:t>
            </a:r>
            <a:r>
              <a:rPr lang="en-US" dirty="0" err="1" smtClean="0">
                <a:solidFill>
                  <a:srgbClr val="BFBFBF"/>
                </a:solidFill>
              </a:rPr>
              <a:t>newData</a:t>
            </a:r>
            <a:r>
              <a:rPr lang="en-US" dirty="0" smtClean="0">
                <a:solidFill>
                  <a:srgbClr val="BFBFBF"/>
                </a:solidFill>
              </a:rPr>
              <a:t>[</a:t>
            </a:r>
            <a:r>
              <a:rPr lang="en-US" dirty="0" err="1" smtClean="0">
                <a:solidFill>
                  <a:srgbClr val="BFBFBF"/>
                </a:solidFill>
              </a:rPr>
              <a:t>i</a:t>
            </a:r>
            <a:r>
              <a:rPr lang="en-US" dirty="0" smtClean="0">
                <a:solidFill>
                  <a:srgbClr val="BFBFBF"/>
                </a:solidFill>
              </a:rPr>
              <a:t>] = data[j];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j = (j + 1) % capacity;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front = 0;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rear = size – 1;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capacity = </a:t>
            </a:r>
            <a:r>
              <a:rPr lang="en-US" dirty="0" err="1" smtClean="0">
                <a:solidFill>
                  <a:srgbClr val="BFBFBF"/>
                </a:solidFill>
              </a:rPr>
              <a:t>newCapacity</a:t>
            </a:r>
            <a:r>
              <a:rPr lang="en-US" dirty="0" smtClean="0">
                <a:solidFill>
                  <a:srgbClr val="BFBFBF"/>
                </a:solidFill>
              </a:rPr>
              <a:t>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data = </a:t>
            </a:r>
            <a:r>
              <a:rPr lang="en-US" dirty="0" err="1" smtClean="0">
                <a:solidFill>
                  <a:srgbClr val="BFBFBF"/>
                </a:solidFill>
              </a:rPr>
              <a:t>newData</a:t>
            </a:r>
            <a:r>
              <a:rPr lang="en-US" dirty="0" smtClean="0">
                <a:solidFill>
                  <a:srgbClr val="BFBFBF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268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18546" y="1101865"/>
            <a:ext cx="6506909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Doubles the capacity of the array and reallocates the data.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private </a:t>
            </a:r>
            <a:r>
              <a:rPr lang="en-US" dirty="0" smtClean="0">
                <a:solidFill>
                  <a:schemeClr val="bg2"/>
                </a:solidFill>
              </a:rPr>
              <a:t>void reallocate 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newCapacity</a:t>
            </a:r>
            <a:r>
              <a:rPr lang="en-US" dirty="0" smtClean="0">
                <a:solidFill>
                  <a:srgbClr val="BFBFBF"/>
                </a:solidFill>
              </a:rPr>
              <a:t> = 2 * capacity;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  E[] </a:t>
            </a:r>
            <a:r>
              <a:rPr lang="en-US" dirty="0" err="1" smtClean="0">
                <a:solidFill>
                  <a:srgbClr val="BFBFBF"/>
                </a:solidFill>
              </a:rPr>
              <a:t>newData</a:t>
            </a:r>
            <a:r>
              <a:rPr lang="en-US" dirty="0" smtClean="0">
                <a:solidFill>
                  <a:srgbClr val="BFBFBF"/>
                </a:solidFill>
              </a:rPr>
              <a:t> = (E[]) new Object[</a:t>
            </a:r>
            <a:r>
              <a:rPr lang="en-US" dirty="0" err="1" smtClean="0">
                <a:solidFill>
                  <a:srgbClr val="BFBFBF"/>
                </a:solidFill>
              </a:rPr>
              <a:t>newCapacity</a:t>
            </a:r>
            <a:r>
              <a:rPr lang="en-US" dirty="0" smtClean="0">
                <a:solidFill>
                  <a:srgbClr val="BFBFBF"/>
                </a:solidFill>
              </a:rPr>
              <a:t>]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j = front;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for 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 = 0; 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 &lt; size; 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err="1" smtClean="0">
                <a:solidFill>
                  <a:schemeClr val="bg2"/>
                </a:solidFill>
              </a:rPr>
              <a:t>newData</a:t>
            </a:r>
            <a:r>
              <a:rPr lang="en-US" dirty="0" smtClean="0">
                <a:solidFill>
                  <a:schemeClr val="bg2"/>
                </a:solidFill>
              </a:rPr>
              <a:t>[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] = data[j];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j = (j + 1) % capacity;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BFBFBF"/>
                </a:solidFill>
              </a:rPr>
              <a:t>front = 0;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rear = size – 1;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capacity = </a:t>
            </a:r>
            <a:r>
              <a:rPr lang="en-US" dirty="0" err="1" smtClean="0">
                <a:solidFill>
                  <a:srgbClr val="BFBFBF"/>
                </a:solidFill>
              </a:rPr>
              <a:t>newCapacity</a:t>
            </a:r>
            <a:r>
              <a:rPr lang="en-US" dirty="0" smtClean="0">
                <a:solidFill>
                  <a:srgbClr val="BFBFBF"/>
                </a:solidFill>
              </a:rPr>
              <a:t>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data = </a:t>
            </a:r>
            <a:r>
              <a:rPr lang="en-US" dirty="0" err="1" smtClean="0">
                <a:solidFill>
                  <a:srgbClr val="BFBFBF"/>
                </a:solidFill>
              </a:rPr>
              <a:t>newData</a:t>
            </a:r>
            <a:r>
              <a:rPr lang="en-US" dirty="0" smtClean="0">
                <a:solidFill>
                  <a:srgbClr val="BFBFBF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982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18546" y="1101865"/>
            <a:ext cx="6506909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Doubles the capacity of the array and reallocates the data.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private </a:t>
            </a:r>
            <a:r>
              <a:rPr lang="en-US" dirty="0" smtClean="0">
                <a:solidFill>
                  <a:schemeClr val="bg2"/>
                </a:solidFill>
              </a:rPr>
              <a:t>void reallocate 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newCapacity</a:t>
            </a:r>
            <a:r>
              <a:rPr lang="en-US" dirty="0" smtClean="0">
                <a:solidFill>
                  <a:srgbClr val="BFBFBF"/>
                </a:solidFill>
              </a:rPr>
              <a:t> = 2 * capacity;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  E[] </a:t>
            </a:r>
            <a:r>
              <a:rPr lang="en-US" dirty="0" err="1" smtClean="0">
                <a:solidFill>
                  <a:srgbClr val="BFBFBF"/>
                </a:solidFill>
              </a:rPr>
              <a:t>newData</a:t>
            </a:r>
            <a:r>
              <a:rPr lang="en-US" dirty="0" smtClean="0">
                <a:solidFill>
                  <a:srgbClr val="BFBFBF"/>
                </a:solidFill>
              </a:rPr>
              <a:t> = (E[]) new Object[</a:t>
            </a:r>
            <a:r>
              <a:rPr lang="en-US" dirty="0" err="1" smtClean="0">
                <a:solidFill>
                  <a:srgbClr val="BFBFBF"/>
                </a:solidFill>
              </a:rPr>
              <a:t>newCapacity</a:t>
            </a:r>
            <a:r>
              <a:rPr lang="en-US" dirty="0" smtClean="0">
                <a:solidFill>
                  <a:srgbClr val="BFBFBF"/>
                </a:solidFill>
              </a:rPr>
              <a:t>];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j = front;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for 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i</a:t>
            </a:r>
            <a:r>
              <a:rPr lang="en-US" dirty="0" smtClean="0">
                <a:solidFill>
                  <a:srgbClr val="BFBFBF"/>
                </a:solidFill>
              </a:rPr>
              <a:t> = 0; </a:t>
            </a:r>
            <a:r>
              <a:rPr lang="en-US" dirty="0" err="1" smtClean="0">
                <a:solidFill>
                  <a:srgbClr val="BFBFBF"/>
                </a:solidFill>
              </a:rPr>
              <a:t>i</a:t>
            </a:r>
            <a:r>
              <a:rPr lang="en-US" dirty="0" smtClean="0">
                <a:solidFill>
                  <a:srgbClr val="BFBFBF"/>
                </a:solidFill>
              </a:rPr>
              <a:t> &lt; size; </a:t>
            </a:r>
            <a:r>
              <a:rPr lang="en-US" dirty="0" err="1" smtClean="0">
                <a:solidFill>
                  <a:srgbClr val="BFBFBF"/>
                </a:solidFill>
              </a:rPr>
              <a:t>i</a:t>
            </a:r>
            <a:r>
              <a:rPr lang="en-US" dirty="0" smtClean="0">
                <a:solidFill>
                  <a:srgbClr val="BFBFBF"/>
                </a:solidFill>
              </a:rPr>
              <a:t>++)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</a:t>
            </a:r>
            <a:r>
              <a:rPr lang="en-US" dirty="0" err="1" smtClean="0">
                <a:solidFill>
                  <a:srgbClr val="BFBFBF"/>
                </a:solidFill>
              </a:rPr>
              <a:t>newData</a:t>
            </a:r>
            <a:r>
              <a:rPr lang="en-US" dirty="0" smtClean="0">
                <a:solidFill>
                  <a:srgbClr val="BFBFBF"/>
                </a:solidFill>
              </a:rPr>
              <a:t>[</a:t>
            </a:r>
            <a:r>
              <a:rPr lang="en-US" dirty="0" err="1" smtClean="0">
                <a:solidFill>
                  <a:srgbClr val="BFBFBF"/>
                </a:solidFill>
              </a:rPr>
              <a:t>i</a:t>
            </a:r>
            <a:r>
              <a:rPr lang="en-US" dirty="0" smtClean="0">
                <a:solidFill>
                  <a:srgbClr val="BFBFBF"/>
                </a:solidFill>
              </a:rPr>
              <a:t>] = data[j];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j = (j + 1) % capacity;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front = 0;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rear = size – 1;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capacity = </a:t>
            </a:r>
            <a:r>
              <a:rPr lang="en-US" dirty="0" err="1" smtClean="0">
                <a:solidFill>
                  <a:schemeClr val="bg2"/>
                </a:solidFill>
              </a:rPr>
              <a:t>newCapacity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data = </a:t>
            </a:r>
            <a:r>
              <a:rPr lang="en-US" dirty="0" err="1" smtClean="0">
                <a:solidFill>
                  <a:schemeClr val="bg2"/>
                </a:solidFill>
              </a:rPr>
              <a:t>newData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055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ArrayQueue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101865"/>
            <a:ext cx="6506909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Index of the front of the queue. */</a:t>
            </a:r>
          </a:p>
          <a:p>
            <a:r>
              <a:rPr lang="en-US" dirty="0" smtClean="0">
                <a:solidFill>
                  <a:srgbClr val="8064A2"/>
                </a:solidFill>
              </a:rPr>
              <a:t>  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front;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Index of the rear of the queue.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rear;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Holds the size of the queue.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Current capacity of the queue.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capacity;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Holds the data.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E[] data;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/** Default constructor, creates an empty queue. */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public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ArrayQueue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this.capacity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8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this.data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 (E[]) new Object[capacity];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this.front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 0;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this.rear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 capacity - 1;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this.size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 0;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64860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ArrayQueue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91807" y="1286800"/>
            <a:ext cx="516038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inner class to implement the Iterator&lt;E&gt;.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 class </a:t>
            </a:r>
            <a:r>
              <a:rPr lang="en-US" dirty="0" err="1" smtClean="0">
                <a:solidFill>
                  <a:schemeClr val="bg2"/>
                </a:solidFill>
              </a:rPr>
              <a:t>Iter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Iterator&lt;E&gt;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Index of next element.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private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Count of the elements accessed so far.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private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count = 0;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Initialize the iterator to the front.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Iter</a:t>
            </a:r>
            <a:r>
              <a:rPr lang="en-US" dirty="0" smtClean="0">
                <a:solidFill>
                  <a:schemeClr val="bg2"/>
                </a:solidFill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.index</a:t>
            </a:r>
            <a:r>
              <a:rPr lang="en-US" dirty="0" smtClean="0">
                <a:solidFill>
                  <a:schemeClr val="bg2"/>
                </a:solidFill>
              </a:rPr>
              <a:t> = front;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61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ArrayQueue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91807" y="1286800"/>
            <a:ext cx="5160387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inner class to implement the Iterator&lt;E&gt;.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 class </a:t>
            </a:r>
            <a:r>
              <a:rPr lang="en-US" dirty="0" err="1" smtClean="0">
                <a:solidFill>
                  <a:schemeClr val="bg2"/>
                </a:solidFill>
              </a:rPr>
              <a:t>Iter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Iterator&lt;E&gt;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Index of next element.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private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Count of the elements accessed so far.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private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count = 0;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Returns true if there are more elements.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@return true if there are more elements.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@Override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hasNext</a:t>
            </a:r>
            <a:r>
              <a:rPr lang="en-US" dirty="0" smtClean="0">
                <a:solidFill>
                  <a:schemeClr val="bg2"/>
                </a:solidFill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return </a:t>
            </a:r>
            <a:r>
              <a:rPr lang="en-US" dirty="0" smtClean="0">
                <a:solidFill>
                  <a:schemeClr val="bg2"/>
                </a:solidFill>
              </a:rPr>
              <a:t>count &lt; size;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292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ArrayQueue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91807" y="1286800"/>
            <a:ext cx="5160387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inner class to implement the Iterator&lt;E&gt;.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 class </a:t>
            </a:r>
            <a:r>
              <a:rPr lang="en-US" dirty="0" err="1" smtClean="0">
                <a:solidFill>
                  <a:schemeClr val="bg2"/>
                </a:solidFill>
              </a:rPr>
              <a:t>Iter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Iterator&lt;E&gt;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Returns the next element.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@return the next element.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@Override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</a:t>
            </a:r>
            <a:r>
              <a:rPr lang="en-US" dirty="0">
                <a:solidFill>
                  <a:schemeClr val="bg2"/>
                </a:solidFill>
              </a:rPr>
              <a:t>n</a:t>
            </a:r>
            <a:r>
              <a:rPr lang="en-US" dirty="0" smtClean="0">
                <a:solidFill>
                  <a:schemeClr val="bg2"/>
                </a:solidFill>
              </a:rPr>
              <a:t>ext()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if (!</a:t>
            </a:r>
            <a:r>
              <a:rPr lang="en-US" dirty="0" err="1" smtClean="0">
                <a:solidFill>
                  <a:schemeClr val="bg2"/>
                </a:solidFill>
              </a:rPr>
              <a:t>hasNext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smtClean="0">
                <a:solidFill>
                  <a:schemeClr val="bg2"/>
                </a:solidFill>
              </a:rPr>
              <a:t>))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throw new </a:t>
            </a:r>
            <a:r>
              <a:rPr lang="en-US" dirty="0" err="1" smtClean="0">
                <a:solidFill>
                  <a:schemeClr val="bg2"/>
                </a:solidFill>
              </a:rPr>
              <a:t>NoSuchElementException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E result = data[index];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index = (index + 1) % capacity;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count++;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return result;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852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ArrayQueue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91807" y="1286800"/>
            <a:ext cx="5160387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inner class to implement the Iterator&lt;E&gt;.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 class </a:t>
            </a:r>
            <a:r>
              <a:rPr lang="en-US" dirty="0" err="1" smtClean="0">
                <a:solidFill>
                  <a:schemeClr val="bg2"/>
                </a:solidFill>
              </a:rPr>
              <a:t>Iter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Iterator&lt;E&gt;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Returns the next element.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@return the next element.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@Override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</a:t>
            </a:r>
            <a:r>
              <a:rPr lang="en-US" dirty="0">
                <a:solidFill>
                  <a:schemeClr val="bg2"/>
                </a:solidFill>
              </a:rPr>
              <a:t>n</a:t>
            </a:r>
            <a:r>
              <a:rPr lang="en-US" dirty="0" smtClean="0">
                <a:solidFill>
                  <a:schemeClr val="bg2"/>
                </a:solidFill>
              </a:rPr>
              <a:t>ext()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BFBFBF"/>
                </a:solidFill>
              </a:rPr>
              <a:t>if (!</a:t>
            </a:r>
            <a:r>
              <a:rPr lang="en-US" dirty="0" err="1" smtClean="0">
                <a:solidFill>
                  <a:srgbClr val="BFBFBF"/>
                </a:solidFill>
              </a:rPr>
              <a:t>hasNext</a:t>
            </a:r>
            <a:r>
              <a:rPr lang="en-US" dirty="0" smtClean="0">
                <a:solidFill>
                  <a:srgbClr val="BFBFBF"/>
                </a:solidFill>
              </a:rPr>
              <a:t>(</a:t>
            </a:r>
            <a:r>
              <a:rPr lang="en-US" dirty="0" smtClean="0">
                <a:solidFill>
                  <a:srgbClr val="BFBFBF"/>
                </a:solidFill>
              </a:rPr>
              <a:t>)) </a:t>
            </a:r>
            <a:r>
              <a:rPr lang="en-US" dirty="0" smtClean="0">
                <a:solidFill>
                  <a:srgbClr val="BFBFBF"/>
                </a:solidFill>
              </a:rPr>
              <a:t>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throw new </a:t>
            </a:r>
            <a:r>
              <a:rPr lang="en-US" dirty="0" err="1" smtClean="0">
                <a:solidFill>
                  <a:srgbClr val="BFBFBF"/>
                </a:solidFill>
              </a:rPr>
              <a:t>NoSuchElementException</a:t>
            </a:r>
            <a:r>
              <a:rPr lang="en-US" dirty="0" smtClean="0">
                <a:solidFill>
                  <a:srgbClr val="BFBFBF"/>
                </a:solidFill>
              </a:rPr>
              <a:t>();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E result = data[index];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 index = (index + 1) % capacity;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count++;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return result;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22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ArrayQueue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91807" y="1286800"/>
            <a:ext cx="5160387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inner class to implement the Iterator&lt;E&gt;.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 class </a:t>
            </a:r>
            <a:r>
              <a:rPr lang="en-US" dirty="0" err="1" smtClean="0">
                <a:solidFill>
                  <a:schemeClr val="bg2"/>
                </a:solidFill>
              </a:rPr>
              <a:t>Iter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Iterator&lt;E&gt;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Returns the next element.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@return the next element.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@Override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</a:t>
            </a:r>
            <a:r>
              <a:rPr lang="en-US" dirty="0">
                <a:solidFill>
                  <a:schemeClr val="bg2"/>
                </a:solidFill>
              </a:rPr>
              <a:t>n</a:t>
            </a:r>
            <a:r>
              <a:rPr lang="en-US" dirty="0" smtClean="0">
                <a:solidFill>
                  <a:schemeClr val="bg2"/>
                </a:solidFill>
              </a:rPr>
              <a:t>ext()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BFBFBF"/>
                </a:solidFill>
              </a:rPr>
              <a:t>if (!</a:t>
            </a:r>
            <a:r>
              <a:rPr lang="en-US" dirty="0" err="1" smtClean="0">
                <a:solidFill>
                  <a:srgbClr val="BFBFBF"/>
                </a:solidFill>
              </a:rPr>
              <a:t>hasNext</a:t>
            </a:r>
            <a:r>
              <a:rPr lang="en-US" dirty="0" smtClean="0">
                <a:solidFill>
                  <a:srgbClr val="BFBFBF"/>
                </a:solidFill>
              </a:rPr>
              <a:t>(</a:t>
            </a:r>
            <a:r>
              <a:rPr lang="en-US" dirty="0" smtClean="0">
                <a:solidFill>
                  <a:srgbClr val="BFBFBF"/>
                </a:solidFill>
              </a:rPr>
              <a:t>)) </a:t>
            </a:r>
            <a:r>
              <a:rPr lang="en-US" dirty="0" smtClean="0">
                <a:solidFill>
                  <a:srgbClr val="BFBFBF"/>
                </a:solidFill>
              </a:rPr>
              <a:t>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throw new </a:t>
            </a:r>
            <a:r>
              <a:rPr lang="en-US" dirty="0" err="1" smtClean="0">
                <a:solidFill>
                  <a:srgbClr val="BFBFBF"/>
                </a:solidFill>
              </a:rPr>
              <a:t>NoSuchElementException</a:t>
            </a:r>
            <a:r>
              <a:rPr lang="en-US" dirty="0" smtClean="0">
                <a:solidFill>
                  <a:srgbClr val="BFBFBF"/>
                </a:solidFill>
              </a:rPr>
              <a:t>();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BFBFBF"/>
                </a:solidFill>
              </a:rPr>
              <a:t>E result = data[index];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index = (index + 1) % capacity;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BFBFBF"/>
                </a:solidFill>
              </a:rPr>
              <a:t>count++;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return result;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120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ArrayQueue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91807" y="1286800"/>
            <a:ext cx="5160387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inner class to implement the Iterator&lt;E&gt;.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 class </a:t>
            </a:r>
            <a:r>
              <a:rPr lang="en-US" dirty="0" err="1" smtClean="0">
                <a:solidFill>
                  <a:schemeClr val="bg2"/>
                </a:solidFill>
              </a:rPr>
              <a:t>Iter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Iterator&lt;E&gt;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Returns the next element.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@return the next element.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@Override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</a:t>
            </a:r>
            <a:r>
              <a:rPr lang="en-US" dirty="0">
                <a:solidFill>
                  <a:schemeClr val="bg2"/>
                </a:solidFill>
              </a:rPr>
              <a:t>n</a:t>
            </a:r>
            <a:r>
              <a:rPr lang="en-US" dirty="0" smtClean="0">
                <a:solidFill>
                  <a:schemeClr val="bg2"/>
                </a:solidFill>
              </a:rPr>
              <a:t>ext()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BFBFBF"/>
                </a:solidFill>
              </a:rPr>
              <a:t>if (!</a:t>
            </a:r>
            <a:r>
              <a:rPr lang="en-US" dirty="0" err="1" smtClean="0">
                <a:solidFill>
                  <a:srgbClr val="BFBFBF"/>
                </a:solidFill>
              </a:rPr>
              <a:t>hasNext</a:t>
            </a:r>
            <a:r>
              <a:rPr lang="en-US" dirty="0" smtClean="0">
                <a:solidFill>
                  <a:srgbClr val="BFBFBF"/>
                </a:solidFill>
              </a:rPr>
              <a:t>(</a:t>
            </a:r>
            <a:r>
              <a:rPr lang="en-US" dirty="0" smtClean="0">
                <a:solidFill>
                  <a:srgbClr val="BFBFBF"/>
                </a:solidFill>
              </a:rPr>
              <a:t>)) </a:t>
            </a:r>
            <a:r>
              <a:rPr lang="en-US" dirty="0" smtClean="0">
                <a:solidFill>
                  <a:srgbClr val="BFBFBF"/>
                </a:solidFill>
              </a:rPr>
              <a:t>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throw new </a:t>
            </a:r>
            <a:r>
              <a:rPr lang="en-US" dirty="0" err="1" smtClean="0">
                <a:solidFill>
                  <a:srgbClr val="BFBFBF"/>
                </a:solidFill>
              </a:rPr>
              <a:t>NoSuchElementException</a:t>
            </a:r>
            <a:r>
              <a:rPr lang="en-US" dirty="0" smtClean="0">
                <a:solidFill>
                  <a:srgbClr val="BFBFBF"/>
                </a:solidFill>
              </a:rPr>
              <a:t>();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BFBFBF"/>
                </a:solidFill>
              </a:rPr>
              <a:t>E result = data[index];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BFBFBF"/>
                </a:solidFill>
              </a:rPr>
              <a:t>index = (index + 1) % capacity;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count++;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BFBFBF"/>
                </a:solidFill>
              </a:rPr>
              <a:t>return result;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250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ArrayQueue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91807" y="1286800"/>
            <a:ext cx="5160387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inner class to implement the Iterator&lt;E&gt;.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 class </a:t>
            </a:r>
            <a:r>
              <a:rPr lang="en-US" dirty="0" err="1" smtClean="0">
                <a:solidFill>
                  <a:schemeClr val="bg2"/>
                </a:solidFill>
              </a:rPr>
              <a:t>Iter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Iterator&lt;E&gt;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Returns the next element.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@return the next element.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@Override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</a:t>
            </a:r>
            <a:r>
              <a:rPr lang="en-US" dirty="0">
                <a:solidFill>
                  <a:schemeClr val="bg2"/>
                </a:solidFill>
              </a:rPr>
              <a:t>n</a:t>
            </a:r>
            <a:r>
              <a:rPr lang="en-US" dirty="0" smtClean="0">
                <a:solidFill>
                  <a:schemeClr val="bg2"/>
                </a:solidFill>
              </a:rPr>
              <a:t>ext()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BFBFBF"/>
                </a:solidFill>
              </a:rPr>
              <a:t>if (!</a:t>
            </a:r>
            <a:r>
              <a:rPr lang="en-US" dirty="0" err="1" smtClean="0">
                <a:solidFill>
                  <a:srgbClr val="BFBFBF"/>
                </a:solidFill>
              </a:rPr>
              <a:t>hasNext</a:t>
            </a:r>
            <a:r>
              <a:rPr lang="en-US" dirty="0" smtClean="0">
                <a:solidFill>
                  <a:srgbClr val="BFBFBF"/>
                </a:solidFill>
              </a:rPr>
              <a:t>(</a:t>
            </a:r>
            <a:r>
              <a:rPr lang="en-US" dirty="0" smtClean="0">
                <a:solidFill>
                  <a:srgbClr val="BFBFBF"/>
                </a:solidFill>
              </a:rPr>
              <a:t>)) </a:t>
            </a:r>
            <a:r>
              <a:rPr lang="en-US" dirty="0" smtClean="0">
                <a:solidFill>
                  <a:srgbClr val="BFBFBF"/>
                </a:solidFill>
              </a:rPr>
              <a:t>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throw new </a:t>
            </a:r>
            <a:r>
              <a:rPr lang="en-US" dirty="0" err="1" smtClean="0">
                <a:solidFill>
                  <a:srgbClr val="BFBFBF"/>
                </a:solidFill>
              </a:rPr>
              <a:t>NoSuchElementException</a:t>
            </a:r>
            <a:r>
              <a:rPr lang="en-US" dirty="0" smtClean="0">
                <a:solidFill>
                  <a:srgbClr val="BFBFBF"/>
                </a:solidFill>
              </a:rPr>
              <a:t>();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BFBFBF"/>
                </a:solidFill>
              </a:rPr>
              <a:t>E result = data[index];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BFBFBF"/>
                </a:solidFill>
              </a:rPr>
              <a:t>index = (index + 1) % capacity;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count++;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return </a:t>
            </a:r>
            <a:r>
              <a:rPr lang="en-US" dirty="0" smtClean="0">
                <a:solidFill>
                  <a:schemeClr val="bg2"/>
                </a:solidFill>
              </a:rPr>
              <a:t>result;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5168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Double-ended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4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Double-ended Queue</a:t>
            </a:r>
          </a:p>
          <a:p>
            <a:endParaRPr lang="en-US" dirty="0"/>
          </a:p>
          <a:p>
            <a:pPr lvl="1"/>
            <a:r>
              <a:rPr lang="en-US" dirty="0" smtClean="0"/>
              <a:t>Can insert and remove from both ends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0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Double-ended Queue</a:t>
            </a:r>
          </a:p>
          <a:p>
            <a:endParaRPr lang="en-US" dirty="0"/>
          </a:p>
          <a:p>
            <a:pPr lvl="1"/>
            <a:r>
              <a:rPr lang="en-US" dirty="0" smtClean="0"/>
              <a:t>Can insert and remove from both ends</a:t>
            </a:r>
          </a:p>
          <a:p>
            <a:pPr lvl="2"/>
            <a:r>
              <a:rPr lang="en-US" dirty="0" err="1" smtClean="0"/>
              <a:t>offerFirst</a:t>
            </a:r>
            <a:r>
              <a:rPr lang="en-US" dirty="0" smtClean="0"/>
              <a:t>, </a:t>
            </a:r>
            <a:r>
              <a:rPr lang="en-US" dirty="0" err="1" smtClean="0"/>
              <a:t>offerLast</a:t>
            </a:r>
            <a:endParaRPr lang="en-US" dirty="0" smtClean="0"/>
          </a:p>
          <a:p>
            <a:pPr lvl="2"/>
            <a:r>
              <a:rPr lang="en-US" dirty="0" err="1" smtClean="0"/>
              <a:t>addFirst</a:t>
            </a:r>
            <a:r>
              <a:rPr lang="en-US" dirty="0" smtClean="0"/>
              <a:t>, </a:t>
            </a:r>
            <a:r>
              <a:rPr lang="en-US" dirty="0" err="1" smtClean="0"/>
              <a:t>addLast</a:t>
            </a:r>
            <a:endParaRPr lang="en-US" dirty="0" smtClean="0"/>
          </a:p>
          <a:p>
            <a:pPr lvl="2"/>
            <a:r>
              <a:rPr lang="en-US" dirty="0" err="1" smtClean="0"/>
              <a:t>pollFirst</a:t>
            </a:r>
            <a:r>
              <a:rPr lang="en-US" dirty="0" smtClean="0"/>
              <a:t>, </a:t>
            </a:r>
            <a:r>
              <a:rPr lang="en-US" dirty="0" err="1" smtClean="0"/>
              <a:t>pollLast</a:t>
            </a:r>
            <a:endParaRPr lang="en-US" dirty="0" smtClean="0"/>
          </a:p>
          <a:p>
            <a:pPr lvl="2"/>
            <a:r>
              <a:rPr lang="en-US" dirty="0" err="1" smtClean="0"/>
              <a:t>peekFirst</a:t>
            </a:r>
            <a:r>
              <a:rPr lang="en-US" dirty="0" smtClean="0"/>
              <a:t>, </a:t>
            </a:r>
            <a:r>
              <a:rPr lang="en-US" dirty="0" err="1" smtClean="0"/>
              <a:t>peekLast</a:t>
            </a:r>
            <a:endParaRPr lang="en-US" dirty="0" smtClean="0"/>
          </a:p>
          <a:p>
            <a:pPr lvl="2"/>
            <a:r>
              <a:rPr lang="en-US" dirty="0" err="1" smtClean="0"/>
              <a:t>removeFirst</a:t>
            </a:r>
            <a:r>
              <a:rPr lang="en-US" dirty="0" smtClean="0"/>
              <a:t>, </a:t>
            </a:r>
            <a:r>
              <a:rPr lang="en-US" dirty="0" err="1" smtClean="0"/>
              <a:t>removeLast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1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Index of the front of the queue. */</a:t>
            </a:r>
          </a:p>
          <a:p>
            <a:r>
              <a:rPr lang="en-US" dirty="0" smtClean="0">
                <a:solidFill>
                  <a:srgbClr val="8064A2"/>
                </a:solidFill>
              </a:rPr>
              <a:t>  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front;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Index of the rear of the queue.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rear;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Holds the size of the queue.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Current capacity of the queue.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capacity;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Holds the data.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E[] data;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Default constructor, creates an empty queue.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.capacity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  <a:r>
              <a:rPr lang="en-US" dirty="0">
                <a:solidFill>
                  <a:schemeClr val="bg2"/>
                </a:solidFill>
              </a:rPr>
              <a:t>8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accent4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.data</a:t>
            </a:r>
            <a:r>
              <a:rPr lang="en-US" dirty="0" smtClean="0">
                <a:solidFill>
                  <a:schemeClr val="bg2"/>
                </a:solidFill>
              </a:rPr>
              <a:t> = (E[]) new Object[capacity];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this.front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 0;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this.rear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 capacity - 1;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this.size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 0;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22006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Double-ended Queue</a:t>
            </a:r>
          </a:p>
          <a:p>
            <a:endParaRPr lang="en-US" dirty="0"/>
          </a:p>
          <a:p>
            <a:pPr lvl="1"/>
            <a:r>
              <a:rPr lang="en-US" dirty="0" smtClean="0"/>
              <a:t>Can insert and remove from both ends</a:t>
            </a:r>
          </a:p>
          <a:p>
            <a:pPr lvl="2"/>
            <a:r>
              <a:rPr lang="en-US" dirty="0" err="1" smtClean="0"/>
              <a:t>offerFirst</a:t>
            </a:r>
            <a:r>
              <a:rPr lang="en-US" dirty="0" smtClean="0"/>
              <a:t>, </a:t>
            </a:r>
            <a:r>
              <a:rPr lang="en-US" dirty="0" err="1" smtClean="0"/>
              <a:t>offerLast</a:t>
            </a:r>
            <a:endParaRPr lang="en-US" dirty="0" smtClean="0"/>
          </a:p>
          <a:p>
            <a:pPr lvl="2"/>
            <a:r>
              <a:rPr lang="en-US" dirty="0" err="1" smtClean="0"/>
              <a:t>addFirst</a:t>
            </a:r>
            <a:r>
              <a:rPr lang="en-US" dirty="0" smtClean="0"/>
              <a:t>, </a:t>
            </a:r>
            <a:r>
              <a:rPr lang="en-US" dirty="0" err="1" smtClean="0"/>
              <a:t>addLast</a:t>
            </a:r>
            <a:endParaRPr lang="en-US" dirty="0" smtClean="0"/>
          </a:p>
          <a:p>
            <a:pPr lvl="2"/>
            <a:r>
              <a:rPr lang="en-US" dirty="0" err="1" smtClean="0"/>
              <a:t>pollFirst</a:t>
            </a:r>
            <a:r>
              <a:rPr lang="en-US" dirty="0" smtClean="0"/>
              <a:t>, </a:t>
            </a:r>
            <a:r>
              <a:rPr lang="en-US" dirty="0" err="1" smtClean="0"/>
              <a:t>pollLast</a:t>
            </a:r>
            <a:endParaRPr lang="en-US" dirty="0" smtClean="0"/>
          </a:p>
          <a:p>
            <a:pPr lvl="2"/>
            <a:r>
              <a:rPr lang="en-US" dirty="0" err="1" smtClean="0"/>
              <a:t>peekFirst</a:t>
            </a:r>
            <a:r>
              <a:rPr lang="en-US" dirty="0" smtClean="0"/>
              <a:t>, </a:t>
            </a:r>
            <a:r>
              <a:rPr lang="en-US" dirty="0" err="1" smtClean="0"/>
              <a:t>peekLast</a:t>
            </a:r>
            <a:endParaRPr lang="en-US" dirty="0" smtClean="0"/>
          </a:p>
          <a:p>
            <a:pPr lvl="2"/>
            <a:r>
              <a:rPr lang="en-US" dirty="0" err="1" smtClean="0"/>
              <a:t>removeFirst</a:t>
            </a:r>
            <a:r>
              <a:rPr lang="en-US" dirty="0" smtClean="0"/>
              <a:t>, </a:t>
            </a:r>
            <a:r>
              <a:rPr lang="en-US" dirty="0" err="1" smtClean="0"/>
              <a:t>removeLast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Two iterators</a:t>
            </a:r>
          </a:p>
          <a:p>
            <a:pPr lvl="2"/>
            <a:r>
              <a:rPr lang="en-US" dirty="0" smtClean="0"/>
              <a:t>regular and descending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95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</a:t>
            </a:r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Queue</a:t>
            </a:r>
          </a:p>
          <a:p>
            <a:pPr lvl="1"/>
            <a:r>
              <a:rPr lang="en-US" dirty="0" err="1" smtClean="0"/>
              <a:t>Deque</a:t>
            </a:r>
            <a:r>
              <a:rPr lang="en-US" dirty="0" smtClean="0"/>
              <a:t> extends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</a:t>
            </a:r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Queue</a:t>
            </a:r>
          </a:p>
          <a:p>
            <a:pPr lvl="1"/>
            <a:r>
              <a:rPr lang="en-US" dirty="0" err="1" smtClean="0"/>
              <a:t>Deque</a:t>
            </a:r>
            <a:r>
              <a:rPr lang="en-US" dirty="0" smtClean="0"/>
              <a:t> extends Queue</a:t>
            </a:r>
          </a:p>
          <a:p>
            <a:pPr lvl="1"/>
            <a:endParaRPr lang="en-US" dirty="0"/>
          </a:p>
          <a:p>
            <a:r>
              <a:rPr lang="en-US" dirty="0" smtClean="0"/>
              <a:t>As a Stack</a:t>
            </a:r>
          </a:p>
          <a:p>
            <a:pPr lvl="1"/>
            <a:r>
              <a:rPr lang="en-US" dirty="0" smtClean="0"/>
              <a:t>Push elements on the front</a:t>
            </a:r>
          </a:p>
          <a:p>
            <a:pPr lvl="2"/>
            <a:r>
              <a:rPr lang="en-US" dirty="0" smtClean="0"/>
              <a:t>push(E e) = </a:t>
            </a:r>
            <a:r>
              <a:rPr lang="en-US" dirty="0" err="1" smtClean="0"/>
              <a:t>addFirst</a:t>
            </a:r>
            <a:r>
              <a:rPr lang="en-US" dirty="0" smtClean="0"/>
              <a:t>(E 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</a:t>
            </a:r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Queue</a:t>
            </a:r>
          </a:p>
          <a:p>
            <a:pPr lvl="1"/>
            <a:r>
              <a:rPr lang="en-US" dirty="0" err="1" smtClean="0"/>
              <a:t>Deque</a:t>
            </a:r>
            <a:r>
              <a:rPr lang="en-US" dirty="0" smtClean="0"/>
              <a:t> extends Queue</a:t>
            </a:r>
          </a:p>
          <a:p>
            <a:pPr lvl="1"/>
            <a:endParaRPr lang="en-US" dirty="0"/>
          </a:p>
          <a:p>
            <a:r>
              <a:rPr lang="en-US" dirty="0" smtClean="0"/>
              <a:t>As a Stack</a:t>
            </a:r>
          </a:p>
          <a:p>
            <a:pPr lvl="1"/>
            <a:r>
              <a:rPr lang="en-US" dirty="0" smtClean="0"/>
              <a:t>Push elements on the front</a:t>
            </a:r>
          </a:p>
          <a:p>
            <a:pPr lvl="2"/>
            <a:r>
              <a:rPr lang="en-US" dirty="0" smtClean="0"/>
              <a:t>push(E e) = </a:t>
            </a:r>
            <a:r>
              <a:rPr lang="en-US" dirty="0" err="1" smtClean="0"/>
              <a:t>addFirst</a:t>
            </a:r>
            <a:r>
              <a:rPr lang="en-US" dirty="0" smtClean="0"/>
              <a:t>(E e)</a:t>
            </a:r>
          </a:p>
          <a:p>
            <a:pPr lvl="1"/>
            <a:r>
              <a:rPr lang="en-US" dirty="0" smtClean="0"/>
              <a:t>Pop elements from the front</a:t>
            </a:r>
          </a:p>
          <a:p>
            <a:pPr lvl="2"/>
            <a:r>
              <a:rPr lang="en-US" dirty="0" smtClean="0"/>
              <a:t>E pop() = E </a:t>
            </a:r>
            <a:r>
              <a:rPr lang="en-US" dirty="0" err="1" smtClean="0"/>
              <a:t>removeFirst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7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</a:t>
            </a:r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Queue</a:t>
            </a:r>
          </a:p>
          <a:p>
            <a:pPr lvl="1"/>
            <a:r>
              <a:rPr lang="en-US" dirty="0" err="1" smtClean="0"/>
              <a:t>Deque</a:t>
            </a:r>
            <a:r>
              <a:rPr lang="en-US" dirty="0" smtClean="0"/>
              <a:t> extends Queue</a:t>
            </a:r>
          </a:p>
          <a:p>
            <a:pPr lvl="1"/>
            <a:endParaRPr lang="en-US" dirty="0"/>
          </a:p>
          <a:p>
            <a:r>
              <a:rPr lang="en-US" dirty="0" smtClean="0"/>
              <a:t>As a Stack</a:t>
            </a:r>
          </a:p>
          <a:p>
            <a:pPr lvl="1"/>
            <a:r>
              <a:rPr lang="en-US" dirty="0" smtClean="0"/>
              <a:t>Push elements on the front</a:t>
            </a:r>
          </a:p>
          <a:p>
            <a:pPr lvl="2"/>
            <a:r>
              <a:rPr lang="en-US" dirty="0" smtClean="0"/>
              <a:t>push(E e) = </a:t>
            </a:r>
            <a:r>
              <a:rPr lang="en-US" dirty="0" err="1" smtClean="0"/>
              <a:t>addFirst</a:t>
            </a:r>
            <a:r>
              <a:rPr lang="en-US" dirty="0" smtClean="0"/>
              <a:t>(E e)</a:t>
            </a:r>
          </a:p>
          <a:p>
            <a:pPr lvl="1"/>
            <a:r>
              <a:rPr lang="en-US" dirty="0" smtClean="0"/>
              <a:t>Pop elements from the front</a:t>
            </a:r>
          </a:p>
          <a:p>
            <a:pPr lvl="2"/>
            <a:r>
              <a:rPr lang="en-US" dirty="0" smtClean="0"/>
              <a:t>E pop() = E </a:t>
            </a:r>
            <a:r>
              <a:rPr lang="en-US" dirty="0" err="1" smtClean="0"/>
              <a:t>removeFirst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Peek from the front</a:t>
            </a:r>
          </a:p>
          <a:p>
            <a:pPr lvl="2"/>
            <a:r>
              <a:rPr lang="en-US" dirty="0" smtClean="0"/>
              <a:t>E peek() = E </a:t>
            </a:r>
            <a:r>
              <a:rPr lang="en-US" dirty="0" err="1" smtClean="0"/>
              <a:t>peekFirst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26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</a:t>
            </a:r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Queue</a:t>
            </a:r>
          </a:p>
          <a:p>
            <a:pPr lvl="1"/>
            <a:r>
              <a:rPr lang="en-US" dirty="0" err="1" smtClean="0"/>
              <a:t>Deque</a:t>
            </a:r>
            <a:r>
              <a:rPr lang="en-US" dirty="0" smtClean="0"/>
              <a:t> extends Queue</a:t>
            </a:r>
          </a:p>
          <a:p>
            <a:pPr lvl="1"/>
            <a:endParaRPr lang="en-US" dirty="0"/>
          </a:p>
          <a:p>
            <a:r>
              <a:rPr lang="en-US" dirty="0" smtClean="0"/>
              <a:t>As a Stack</a:t>
            </a:r>
          </a:p>
          <a:p>
            <a:pPr lvl="1"/>
            <a:r>
              <a:rPr lang="en-US" dirty="0" smtClean="0"/>
              <a:t>Push elements on the front</a:t>
            </a:r>
          </a:p>
          <a:p>
            <a:pPr lvl="2"/>
            <a:r>
              <a:rPr lang="en-US" dirty="0" smtClean="0"/>
              <a:t>push(E e) = </a:t>
            </a:r>
            <a:r>
              <a:rPr lang="en-US" dirty="0" err="1" smtClean="0"/>
              <a:t>addFirst</a:t>
            </a:r>
            <a:r>
              <a:rPr lang="en-US" dirty="0" smtClean="0"/>
              <a:t>(E e)</a:t>
            </a:r>
          </a:p>
          <a:p>
            <a:pPr lvl="1"/>
            <a:r>
              <a:rPr lang="en-US" dirty="0" smtClean="0"/>
              <a:t>Pop elements from the front</a:t>
            </a:r>
          </a:p>
          <a:p>
            <a:pPr lvl="2"/>
            <a:r>
              <a:rPr lang="en-US" dirty="0" smtClean="0"/>
              <a:t>E pop() = E </a:t>
            </a:r>
            <a:r>
              <a:rPr lang="en-US" dirty="0" err="1" smtClean="0"/>
              <a:t>removeFirst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Peek from the front</a:t>
            </a:r>
          </a:p>
          <a:p>
            <a:pPr lvl="2"/>
            <a:r>
              <a:rPr lang="en-US" dirty="0" smtClean="0"/>
              <a:t>E peek() = E </a:t>
            </a:r>
            <a:r>
              <a:rPr lang="en-US" dirty="0" err="1" smtClean="0"/>
              <a:t>peekFirst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empty() = 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5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Index of the front of the queue. */</a:t>
            </a:r>
          </a:p>
          <a:p>
            <a:r>
              <a:rPr lang="en-US" dirty="0" smtClean="0">
                <a:solidFill>
                  <a:srgbClr val="8064A2"/>
                </a:solidFill>
              </a:rPr>
              <a:t>  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front;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Index of the rear of the queue.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rear;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Holds the size of the queue.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Current capacity of the queue.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capacity;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Holds the data.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E[] data;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Default constructor, creates an empty queue.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.capacity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  <a:r>
              <a:rPr lang="en-US" dirty="0">
                <a:solidFill>
                  <a:schemeClr val="bg2"/>
                </a:solidFill>
              </a:rPr>
              <a:t>8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accent4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.data</a:t>
            </a:r>
            <a:r>
              <a:rPr lang="en-US" dirty="0" smtClean="0">
                <a:solidFill>
                  <a:schemeClr val="bg2"/>
                </a:solidFill>
              </a:rPr>
              <a:t> = (E[]) new Object[capacity];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accent4"/>
                </a:solidFill>
              </a:rPr>
              <a:t>this</a:t>
            </a:r>
            <a:r>
              <a:rPr lang="en-US" dirty="0" err="1" smtClean="0">
                <a:solidFill>
                  <a:srgbClr val="000000"/>
                </a:solidFill>
              </a:rPr>
              <a:t>.front</a:t>
            </a:r>
            <a:r>
              <a:rPr lang="en-US" dirty="0" smtClean="0">
                <a:solidFill>
                  <a:srgbClr val="000000"/>
                </a:solidFill>
              </a:rPr>
              <a:t> = 0;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this.rear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 capacity - 1;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this.size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 0;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1737" y="1385299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</p:spTree>
    <p:extLst>
      <p:ext uri="{BB962C8B-B14F-4D97-AF65-F5344CB8AC3E}">
        <p14:creationId xmlns:p14="http://schemas.microsoft.com/office/powerpoint/2010/main" val="4123744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Index of the front of the queue. */</a:t>
            </a:r>
          </a:p>
          <a:p>
            <a:r>
              <a:rPr lang="en-US" dirty="0" smtClean="0">
                <a:solidFill>
                  <a:srgbClr val="8064A2"/>
                </a:solidFill>
              </a:rPr>
              <a:t>  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front;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Index of the rear of the queue.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rear;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Holds the size of the queue.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Current capacity of the queue.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capacity;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Holds the data.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E[] data;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Default constructor, creates an empty queue.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.capacity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  <a:r>
              <a:rPr lang="en-US" dirty="0">
                <a:solidFill>
                  <a:schemeClr val="bg2"/>
                </a:solidFill>
              </a:rPr>
              <a:t>8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accent4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.data</a:t>
            </a:r>
            <a:r>
              <a:rPr lang="en-US" dirty="0" smtClean="0">
                <a:solidFill>
                  <a:schemeClr val="bg2"/>
                </a:solidFill>
              </a:rPr>
              <a:t> = (E[]) new Object[capacity];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accent4"/>
                </a:solidFill>
              </a:rPr>
              <a:t>this</a:t>
            </a:r>
            <a:r>
              <a:rPr lang="en-US" dirty="0" err="1" smtClean="0">
                <a:solidFill>
                  <a:srgbClr val="000000"/>
                </a:solidFill>
              </a:rPr>
              <a:t>.front</a:t>
            </a:r>
            <a:r>
              <a:rPr lang="en-US" dirty="0" smtClean="0">
                <a:solidFill>
                  <a:srgbClr val="000000"/>
                </a:solidFill>
              </a:rPr>
              <a:t> = 0;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accent4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.rear</a:t>
            </a:r>
            <a:r>
              <a:rPr lang="en-US" dirty="0" smtClean="0">
                <a:solidFill>
                  <a:schemeClr val="bg2"/>
                </a:solidFill>
              </a:rPr>
              <a:t> = capacity - 1;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this.size</a:t>
            </a:r>
            <a:r>
              <a:rPr lang="en-US" dirty="0" smtClean="0">
                <a:solidFill>
                  <a:schemeClr val="bg2"/>
                </a:solidFill>
              </a:rPr>
              <a:t> = 0;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1737" y="1385299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48579" y="564503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0</a:t>
            </a:r>
          </a:p>
        </p:txBody>
      </p:sp>
    </p:spTree>
    <p:extLst>
      <p:ext uri="{BB962C8B-B14F-4D97-AF65-F5344CB8AC3E}">
        <p14:creationId xmlns:p14="http://schemas.microsoft.com/office/powerpoint/2010/main" val="28195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Adds element to end of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</a:t>
            </a:r>
            <a:r>
              <a:rPr lang="en-US" dirty="0" err="1" smtClean="0">
                <a:solidFill>
                  <a:srgbClr val="9BBB59"/>
                </a:solidFill>
              </a:rPr>
              <a:t>param</a:t>
            </a:r>
            <a:r>
              <a:rPr lang="en-US" dirty="0" smtClean="0">
                <a:solidFill>
                  <a:srgbClr val="9BBB59"/>
                </a:solidFill>
              </a:rPr>
              <a:t> e the element to add.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true.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add(E e)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accent4"/>
                </a:solidFill>
              </a:rPr>
              <a:t>if</a:t>
            </a:r>
            <a:r>
              <a:rPr lang="en-US" dirty="0" smtClean="0">
                <a:solidFill>
                  <a:schemeClr val="bg2"/>
                </a:solidFill>
              </a:rPr>
              <a:t> (size == capacity)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reallocate();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size++;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rear = (rear + 1) % capacity;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 data[rear] = e;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 return true;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1737" y="1385299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48579" y="564503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0</a:t>
            </a:r>
          </a:p>
        </p:txBody>
      </p:sp>
    </p:spTree>
    <p:extLst>
      <p:ext uri="{BB962C8B-B14F-4D97-AF65-F5344CB8AC3E}">
        <p14:creationId xmlns:p14="http://schemas.microsoft.com/office/powerpoint/2010/main" val="1618178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Adds element to end of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</a:t>
            </a:r>
            <a:r>
              <a:rPr lang="en-US" dirty="0" err="1" smtClean="0">
                <a:solidFill>
                  <a:srgbClr val="9BBB59"/>
                </a:solidFill>
              </a:rPr>
              <a:t>param</a:t>
            </a:r>
            <a:r>
              <a:rPr lang="en-US" dirty="0" smtClean="0">
                <a:solidFill>
                  <a:srgbClr val="9BBB59"/>
                </a:solidFill>
              </a:rPr>
              <a:t> e the element to add.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true.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add(E e)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if (size == capacity)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  reallocate();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size++;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BFBFBF"/>
                </a:solidFill>
              </a:rPr>
              <a:t>rear = (rear + 1) % capacity;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  data[rear] = e;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  return true;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1737" y="1385299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48579" y="564503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1</a:t>
            </a:r>
          </a:p>
        </p:txBody>
      </p:sp>
    </p:spTree>
    <p:extLst>
      <p:ext uri="{BB962C8B-B14F-4D97-AF65-F5344CB8AC3E}">
        <p14:creationId xmlns:p14="http://schemas.microsoft.com/office/powerpoint/2010/main" val="12559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Adds element to end of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</a:t>
            </a:r>
            <a:r>
              <a:rPr lang="en-US" dirty="0" err="1" smtClean="0">
                <a:solidFill>
                  <a:srgbClr val="9BBB59"/>
                </a:solidFill>
              </a:rPr>
              <a:t>param</a:t>
            </a:r>
            <a:r>
              <a:rPr lang="en-US" dirty="0" smtClean="0">
                <a:solidFill>
                  <a:srgbClr val="9BBB59"/>
                </a:solidFill>
              </a:rPr>
              <a:t> e the element to add.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true.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add(E e)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rgbClr val="BFBFBF"/>
                </a:solidFill>
              </a:rPr>
              <a:t>if (size == capacity)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reallocate();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size++;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rear = (rear + 1) % capacity;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rgbClr val="BFBFBF"/>
                </a:solidFill>
              </a:rPr>
              <a:t>data[rear] = e;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  return true;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1737" y="1385299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65454" y="139152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1</a:t>
            </a:r>
          </a:p>
        </p:txBody>
      </p:sp>
    </p:spTree>
    <p:extLst>
      <p:ext uri="{BB962C8B-B14F-4D97-AF65-F5344CB8AC3E}">
        <p14:creationId xmlns:p14="http://schemas.microsoft.com/office/powerpoint/2010/main" val="311497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260</TotalTime>
  <Words>5126</Words>
  <Application>Microsoft Macintosh PowerPoint</Application>
  <PresentationFormat>On-screen Show (4:3)</PresentationFormat>
  <Paragraphs>1025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csdl-2014</vt:lpstr>
      <vt:lpstr>Queues Part 2</vt:lpstr>
      <vt:lpstr>Queue Interface</vt:lpstr>
      <vt:lpstr>ArrayQueue Implementation</vt:lpstr>
      <vt:lpstr>ArrayQueue Implementation</vt:lpstr>
      <vt:lpstr>ArrayQueue Implementation</vt:lpstr>
      <vt:lpstr>ArrayQueue Implementation</vt:lpstr>
      <vt:lpstr>ArrayQueue Implementation</vt:lpstr>
      <vt:lpstr>ArrayQueue Implementation</vt:lpstr>
      <vt:lpstr>ArrayQueue Implementation</vt:lpstr>
      <vt:lpstr>ArrayQueue Implementation</vt:lpstr>
      <vt:lpstr>ArrayQueue Implementation</vt:lpstr>
      <vt:lpstr>ArrayQueue Implementation</vt:lpstr>
      <vt:lpstr>ArrayQueue Implementation</vt:lpstr>
      <vt:lpstr>ArrayQueue Implementation</vt:lpstr>
      <vt:lpstr>ArrayQueue Implementation</vt:lpstr>
      <vt:lpstr>ArrayQueue Implementation</vt:lpstr>
      <vt:lpstr>ArrayQueue Implementation</vt:lpstr>
      <vt:lpstr>ArrayQueue Implementation</vt:lpstr>
      <vt:lpstr>ArrayQueue Implementation</vt:lpstr>
      <vt:lpstr>ArrayQueue Implementation</vt:lpstr>
      <vt:lpstr>ArrayQueue Implementation</vt:lpstr>
      <vt:lpstr>ArrayQueue Implementation</vt:lpstr>
      <vt:lpstr>ArrayQueue Implementation</vt:lpstr>
      <vt:lpstr>ArrayQueue Implementation</vt:lpstr>
      <vt:lpstr>ArrayQueue Implementation</vt:lpstr>
      <vt:lpstr>ArrayQueue Implementation</vt:lpstr>
      <vt:lpstr>ArrayQueue Implementation</vt:lpstr>
      <vt:lpstr>ArrayQueue Implementation</vt:lpstr>
      <vt:lpstr>ArrayQueue Implementation</vt:lpstr>
      <vt:lpstr>ArrayQueue Iterator</vt:lpstr>
      <vt:lpstr>ArrayQueue Iterator</vt:lpstr>
      <vt:lpstr>ArrayQueue Iterator</vt:lpstr>
      <vt:lpstr>ArrayQueue Iterator</vt:lpstr>
      <vt:lpstr>ArrayQueue Iterator</vt:lpstr>
      <vt:lpstr>ArrayQueue Iterator</vt:lpstr>
      <vt:lpstr>ArrayQueue Iterator</vt:lpstr>
      <vt:lpstr>Deque Interface</vt:lpstr>
      <vt:lpstr>Deque Interface</vt:lpstr>
      <vt:lpstr>Deque Interface</vt:lpstr>
      <vt:lpstr>Deque Interface</vt:lpstr>
      <vt:lpstr>Uses of Deque</vt:lpstr>
      <vt:lpstr>Uses of Deque</vt:lpstr>
      <vt:lpstr>Uses of Deque</vt:lpstr>
      <vt:lpstr>Uses of Deque</vt:lpstr>
      <vt:lpstr>Uses of Deque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Queues Part 2</dc:title>
  <dc:creator>Carleton Moore</dc:creator>
  <cp:lastModifiedBy>Carleton Moore</cp:lastModifiedBy>
  <cp:revision>20</cp:revision>
  <dcterms:created xsi:type="dcterms:W3CDTF">2014-10-11T19:00:07Z</dcterms:created>
  <dcterms:modified xsi:type="dcterms:W3CDTF">2016-08-10T22:34:28Z</dcterms:modified>
</cp:coreProperties>
</file>