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8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4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1. if can solve problem for value </a:t>
            </a:r>
            <a:r>
              <a:rPr lang="en-US" i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n</a:t>
            </a:r>
          </a:p>
          <a:p>
            <a:r>
              <a:rPr lang="en-US" dirty="0" smtClean="0"/>
              <a:t>2.	Solve it</a:t>
            </a:r>
          </a:p>
        </p:txBody>
      </p:sp>
    </p:spTree>
    <p:extLst>
      <p:ext uri="{BB962C8B-B14F-4D97-AF65-F5344CB8AC3E}">
        <p14:creationId xmlns:p14="http://schemas.microsoft.com/office/powerpoint/2010/main" val="227726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B4E3"/>
                </a:solidFill>
              </a:rPr>
              <a:t>1. if can solve problem for value </a:t>
            </a:r>
            <a:r>
              <a:rPr lang="en-US" i="1" dirty="0" smtClean="0">
                <a:solidFill>
                  <a:srgbClr val="8EB4E3"/>
                </a:solidFill>
              </a:rPr>
              <a:t>n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2.	Solve it</a:t>
            </a:r>
          </a:p>
          <a:p>
            <a:r>
              <a:rPr lang="en-US" dirty="0" smtClean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75258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B4E3"/>
                </a:solidFill>
              </a:rPr>
              <a:t>1. if can solve problem for value </a:t>
            </a:r>
            <a:r>
              <a:rPr lang="en-US" i="1" dirty="0" smtClean="0">
                <a:solidFill>
                  <a:srgbClr val="8EB4E3"/>
                </a:solidFill>
              </a:rPr>
              <a:t>n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2.	Solve it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else</a:t>
            </a:r>
          </a:p>
          <a:p>
            <a:r>
              <a:rPr lang="en-US" dirty="0" smtClean="0"/>
              <a:t>3.	Recursively apply algorithm to smaller </a:t>
            </a:r>
            <a:r>
              <a:rPr lang="en-US" i="1" dirty="0" smtClean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25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B4E3"/>
                </a:solidFill>
              </a:rPr>
              <a:t>1. if can solve problem for value </a:t>
            </a:r>
            <a:r>
              <a:rPr lang="en-US" i="1" dirty="0" smtClean="0">
                <a:solidFill>
                  <a:srgbClr val="8EB4E3"/>
                </a:solidFill>
              </a:rPr>
              <a:t>n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2.	Solve it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else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3.	Recursively apply algorithm to smaller </a:t>
            </a:r>
            <a:r>
              <a:rPr lang="en-US" i="1" dirty="0" smtClean="0">
                <a:solidFill>
                  <a:srgbClr val="8EB4E3"/>
                </a:solidFill>
              </a:rPr>
              <a:t>n</a:t>
            </a:r>
            <a:endParaRPr lang="en-US" dirty="0" smtClean="0">
              <a:solidFill>
                <a:srgbClr val="8EB4E3"/>
              </a:solidFill>
            </a:endParaRPr>
          </a:p>
          <a:p>
            <a:r>
              <a:rPr lang="en-US" dirty="0" smtClean="0"/>
              <a:t>4.	Combine solutions to original</a:t>
            </a:r>
          </a:p>
        </p:txBody>
      </p:sp>
    </p:spTree>
    <p:extLst>
      <p:ext uri="{BB962C8B-B14F-4D97-AF65-F5344CB8AC3E}">
        <p14:creationId xmlns:p14="http://schemas.microsoft.com/office/powerpoint/2010/main" val="120826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the string is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B4E3"/>
                </a:solidFill>
              </a:rPr>
              <a:t>1. if the string is empty</a:t>
            </a:r>
          </a:p>
          <a:p>
            <a:r>
              <a:rPr lang="en-US" dirty="0" smtClean="0"/>
              <a:t>2. 	The length is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9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B4E3"/>
                </a:solidFill>
              </a:rPr>
              <a:t>1. if the string is empty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2. 	The length is 0</a:t>
            </a:r>
          </a:p>
          <a:p>
            <a:r>
              <a:rPr lang="en-US" dirty="0" smtClean="0"/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2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B4E3"/>
                </a:solidFill>
              </a:rPr>
              <a:t>1. if the string is empty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2. 	The length is 0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else</a:t>
            </a:r>
          </a:p>
          <a:p>
            <a:r>
              <a:rPr lang="en-US" dirty="0" smtClean="0"/>
              <a:t>3.	The length is 1 + length(substring(1))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9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1. if the string is empty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2. 	The length is 0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else</a:t>
            </a:r>
          </a:p>
          <a:p>
            <a:r>
              <a:rPr lang="en-US" dirty="0" smtClean="0"/>
              <a:t>3.	The length is 1 + length(substring(1))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5431" y="3190693"/>
            <a:ext cx="38731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Recursive method length.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str</a:t>
            </a:r>
            <a:r>
              <a:rPr lang="en-US" dirty="0" smtClean="0">
                <a:solidFill>
                  <a:schemeClr val="accent3"/>
                </a:solidFill>
              </a:rPr>
              <a:t> The String.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length of the String.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length(String </a:t>
            </a:r>
            <a:r>
              <a:rPr lang="en-US" dirty="0" err="1" smtClean="0">
                <a:solidFill>
                  <a:schemeClr val="bg2"/>
                </a:solidFill>
              </a:rPr>
              <a:t>str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</a:t>
            </a:r>
            <a:r>
              <a:rPr lang="en-US" dirty="0" err="1" smtClean="0">
                <a:solidFill>
                  <a:schemeClr val="bg2"/>
                </a:solidFill>
              </a:rPr>
              <a:t>str</a:t>
            </a:r>
            <a:r>
              <a:rPr lang="en-US" dirty="0" smtClean="0">
                <a:solidFill>
                  <a:schemeClr val="bg2"/>
                </a:solidFill>
              </a:rPr>
              <a:t> == null || </a:t>
            </a:r>
            <a:r>
              <a:rPr lang="en-US" dirty="0" err="1" smtClean="0">
                <a:solidFill>
                  <a:schemeClr val="bg2"/>
                </a:solidFill>
              </a:rPr>
              <a:t>str.equals</a:t>
            </a:r>
            <a:r>
              <a:rPr lang="en-US" dirty="0" smtClean="0">
                <a:solidFill>
                  <a:schemeClr val="bg2"/>
                </a:solidFill>
              </a:rPr>
              <a:t>(“”))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1 + length(</a:t>
            </a:r>
            <a:r>
              <a:rPr lang="en-US" dirty="0" err="1" smtClean="0">
                <a:solidFill>
                  <a:schemeClr val="bg2"/>
                </a:solidFill>
              </a:rPr>
              <a:t>str.substring</a:t>
            </a:r>
            <a:r>
              <a:rPr lang="en-US" dirty="0" smtClean="0">
                <a:solidFill>
                  <a:schemeClr val="bg2"/>
                </a:solidFill>
              </a:rPr>
              <a:t>(1));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87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maintains a run-time stack of </a:t>
            </a:r>
            <a:r>
              <a:rPr lang="en-US" i="1" dirty="0" smtClean="0"/>
              <a:t>activation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6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36720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maintains a run-time stack of </a:t>
            </a:r>
            <a:r>
              <a:rPr lang="en-US" i="1" dirty="0" smtClean="0"/>
              <a:t>activation frames</a:t>
            </a:r>
          </a:p>
          <a:p>
            <a:endParaRPr lang="en-US" dirty="0"/>
          </a:p>
          <a:p>
            <a:r>
              <a:rPr lang="en-US" dirty="0" smtClean="0"/>
              <a:t>Activation Frame:</a:t>
            </a:r>
          </a:p>
          <a:p>
            <a:pPr marL="2428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5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maintains a run-time stack of </a:t>
            </a:r>
            <a:r>
              <a:rPr lang="en-US" i="1" dirty="0" smtClean="0"/>
              <a:t>activation frames</a:t>
            </a:r>
          </a:p>
          <a:p>
            <a:endParaRPr lang="en-US" dirty="0"/>
          </a:p>
          <a:p>
            <a:r>
              <a:rPr lang="en-US" dirty="0" smtClean="0"/>
              <a:t>Activation Frame:</a:t>
            </a:r>
            <a:endParaRPr lang="en-US" dirty="0"/>
          </a:p>
          <a:p>
            <a:pPr lvl="1"/>
            <a:r>
              <a:rPr lang="en-US" dirty="0" smtClean="0"/>
              <a:t>Method Arguments</a:t>
            </a:r>
          </a:p>
        </p:txBody>
      </p:sp>
    </p:spTree>
    <p:extLst>
      <p:ext uri="{BB962C8B-B14F-4D97-AF65-F5344CB8AC3E}">
        <p14:creationId xmlns:p14="http://schemas.microsoft.com/office/powerpoint/2010/main" val="4445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maintains a run-time stack of </a:t>
            </a:r>
            <a:r>
              <a:rPr lang="en-US" i="1" dirty="0" smtClean="0"/>
              <a:t>activation frames</a:t>
            </a:r>
          </a:p>
          <a:p>
            <a:endParaRPr lang="en-US" dirty="0"/>
          </a:p>
          <a:p>
            <a:r>
              <a:rPr lang="en-US" dirty="0" smtClean="0"/>
              <a:t>Activation Frame:</a:t>
            </a:r>
            <a:endParaRPr lang="en-US" dirty="0"/>
          </a:p>
          <a:p>
            <a:pPr lvl="1"/>
            <a:r>
              <a:rPr lang="en-US" dirty="0" smtClean="0"/>
              <a:t>Method Arguments</a:t>
            </a:r>
          </a:p>
          <a:p>
            <a:pPr lvl="1"/>
            <a:r>
              <a:rPr lang="en-US" dirty="0" smtClean="0"/>
              <a:t>Any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04856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maintains a run-time stack of </a:t>
            </a:r>
            <a:r>
              <a:rPr lang="en-US" i="1" dirty="0" smtClean="0"/>
              <a:t>activation frames</a:t>
            </a:r>
          </a:p>
          <a:p>
            <a:endParaRPr lang="en-US" dirty="0"/>
          </a:p>
          <a:p>
            <a:r>
              <a:rPr lang="en-US" dirty="0" smtClean="0"/>
              <a:t>Activation Frame:</a:t>
            </a:r>
            <a:endParaRPr lang="en-US" dirty="0"/>
          </a:p>
          <a:p>
            <a:pPr lvl="1"/>
            <a:r>
              <a:rPr lang="en-US" dirty="0" smtClean="0"/>
              <a:t>Method Arguments</a:t>
            </a:r>
          </a:p>
          <a:p>
            <a:pPr lvl="1"/>
            <a:r>
              <a:rPr lang="en-US" dirty="0" smtClean="0"/>
              <a:t>Any local variables</a:t>
            </a:r>
          </a:p>
          <a:p>
            <a:pPr lvl="1"/>
            <a:r>
              <a:rPr lang="en-US" dirty="0" smtClean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31828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Frame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1704" y="1031031"/>
            <a:ext cx="149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length(“ace”)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11705" y="1483056"/>
            <a:ext cx="2300673" cy="922946"/>
          </a:xfrm>
          <a:prstGeom prst="rect">
            <a:avLst/>
          </a:prstGeom>
          <a:noFill/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 = “ace”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2"/>
                </a:solidFill>
              </a:rPr>
              <a:t>base case = false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return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 1 + length(“</a:t>
            </a:r>
            <a:r>
              <a:rPr kumimoji="0" lang="en-US" sz="160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/>
              </a:rPr>
              <a:t>ce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”);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49465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length(“ace”)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“ace”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422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Frame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49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length(“ace”)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“ace”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</a:t>
              </a:r>
              <a:r>
                <a:rPr kumimoji="0" lang="en-US" sz="1600" i="0" u="none" strike="noStrike" cap="none" normalizeH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36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</a:t>
              </a:r>
              <a:r>
                <a:rPr lang="en-US" dirty="0" err="1" smtClean="0">
                  <a:solidFill>
                    <a:schemeClr val="bg2"/>
                  </a:solidFill>
                </a:rPr>
                <a:t>ce</a:t>
              </a:r>
              <a:r>
                <a:rPr lang="en-US" dirty="0" smtClean="0">
                  <a:solidFill>
                    <a:schemeClr val="bg2"/>
                  </a:solidFill>
                </a:rPr>
                <a:t>”)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</a:t>
              </a: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length(“e”);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</a:t>
            </a:r>
            <a:r>
              <a:rPr lang="en-US" sz="1600" dirty="0" err="1" smtClean="0">
                <a:solidFill>
                  <a:srgbClr val="000000"/>
                </a:solidFill>
              </a:rPr>
              <a:t>ce</a:t>
            </a:r>
            <a:r>
              <a:rPr lang="en-US" sz="1600" dirty="0" smtClean="0">
                <a:solidFill>
                  <a:srgbClr val="000000"/>
                </a:solidFill>
              </a:rPr>
              <a:t>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length(“ace”)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“ace”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514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Frame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49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length(“ace”)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“ace”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</a:t>
              </a:r>
              <a:r>
                <a:rPr kumimoji="0" lang="en-US" sz="1600" i="0" u="none" strike="noStrike" cap="none" normalizeH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36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</a:t>
              </a:r>
              <a:r>
                <a:rPr lang="en-US" dirty="0" err="1" smtClean="0">
                  <a:solidFill>
                    <a:schemeClr val="bg2"/>
                  </a:solidFill>
                </a:rPr>
                <a:t>ce</a:t>
              </a:r>
              <a:r>
                <a:rPr lang="en-US" dirty="0" smtClean="0">
                  <a:solidFill>
                    <a:schemeClr val="bg2"/>
                  </a:solidFill>
                </a:rPr>
                <a:t>”)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</a:t>
              </a: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length(“e”);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4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length(“e”)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“e”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</a:t>
            </a:r>
            <a:r>
              <a:rPr lang="en-US" sz="1600" dirty="0" err="1" smtClean="0">
                <a:solidFill>
                  <a:srgbClr val="000000"/>
                </a:solidFill>
              </a:rPr>
              <a:t>ce</a:t>
            </a:r>
            <a:r>
              <a:rPr lang="en-US" sz="1600" dirty="0" smtClean="0">
                <a:solidFill>
                  <a:srgbClr val="000000"/>
                </a:solidFill>
              </a:rPr>
              <a:t>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57353" y="3381286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length(“ace”)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“ace”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2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Frame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49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length(“ace”)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“ace”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</a:t>
              </a:r>
              <a:r>
                <a:rPr kumimoji="0" lang="en-US" sz="1600" i="0" u="none" strike="noStrike" cap="none" normalizeH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36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</a:t>
              </a:r>
              <a:r>
                <a:rPr lang="en-US" dirty="0" err="1" smtClean="0">
                  <a:solidFill>
                    <a:schemeClr val="bg2"/>
                  </a:solidFill>
                </a:rPr>
                <a:t>ce</a:t>
              </a:r>
              <a:r>
                <a:rPr lang="en-US" dirty="0" smtClean="0">
                  <a:solidFill>
                    <a:schemeClr val="bg2"/>
                  </a:solidFill>
                </a:rPr>
                <a:t>”)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</a:t>
              </a: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length(“e”);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4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length(“e”)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12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length(“”)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0;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“e”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57353" y="3381286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</a:t>
            </a:r>
            <a:r>
              <a:rPr lang="en-US" sz="1600" dirty="0" err="1" smtClean="0">
                <a:solidFill>
                  <a:srgbClr val="000000"/>
                </a:solidFill>
              </a:rPr>
              <a:t>ce</a:t>
            </a:r>
            <a:r>
              <a:rPr lang="en-US" sz="1600" dirty="0" smtClean="0">
                <a:solidFill>
                  <a:srgbClr val="000000"/>
                </a:solidFill>
              </a:rPr>
              <a:t>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7353" y="427519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length(“ace”)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“ace”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775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Frame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49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length(“ace”)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“ace”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</a:t>
              </a:r>
              <a:r>
                <a:rPr kumimoji="0" lang="en-US" sz="1600" i="0" u="none" strike="noStrike" cap="none" normalizeH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36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</a:t>
              </a:r>
              <a:r>
                <a:rPr lang="en-US" dirty="0" err="1" smtClean="0">
                  <a:solidFill>
                    <a:schemeClr val="bg2"/>
                  </a:solidFill>
                </a:rPr>
                <a:t>ce</a:t>
              </a:r>
              <a:r>
                <a:rPr lang="en-US" dirty="0" smtClean="0">
                  <a:solidFill>
                    <a:schemeClr val="bg2"/>
                  </a:solidFill>
                </a:rPr>
                <a:t>”)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</a:t>
              </a: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length(“e”);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4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length(“e”)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12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length(“”)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0;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8" idx="1"/>
          </p:cNvCxnSpPr>
          <p:nvPr/>
        </p:nvCxnSpPr>
        <p:spPr bwMode="auto">
          <a:xfrm rot="10800000">
            <a:off x="3886009" y="5376913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10097" y="58374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“e”     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</a:t>
            </a:r>
            <a:r>
              <a:rPr lang="en-US" sz="1600" dirty="0" err="1" smtClean="0">
                <a:solidFill>
                  <a:srgbClr val="000000"/>
                </a:solidFill>
              </a:rPr>
              <a:t>ce</a:t>
            </a:r>
            <a:r>
              <a:rPr lang="en-US" sz="1600" dirty="0" smtClean="0">
                <a:solidFill>
                  <a:srgbClr val="000000"/>
                </a:solidFill>
              </a:rPr>
              <a:t>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57353" y="3381286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length(“ace”)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“ace”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296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Frame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49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length(“ace”)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“ace”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</a:t>
              </a:r>
              <a:r>
                <a:rPr kumimoji="0" lang="en-US" sz="1600" i="0" u="none" strike="noStrike" cap="none" normalizeH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36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</a:t>
              </a:r>
              <a:r>
                <a:rPr lang="en-US" dirty="0" err="1" smtClean="0">
                  <a:solidFill>
                    <a:schemeClr val="bg2"/>
                  </a:solidFill>
                </a:rPr>
                <a:t>ce</a:t>
              </a:r>
              <a:r>
                <a:rPr lang="en-US" dirty="0" smtClean="0">
                  <a:solidFill>
                    <a:schemeClr val="bg2"/>
                  </a:solidFill>
                </a:rPr>
                <a:t>”)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</a:t>
              </a: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length(“e”);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4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length(“e”)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12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length(“”)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0;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8" idx="1"/>
          </p:cNvCxnSpPr>
          <p:nvPr/>
        </p:nvCxnSpPr>
        <p:spPr bwMode="auto">
          <a:xfrm rot="10800000">
            <a:off x="3886009" y="5376913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10097" y="58374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</a:t>
            </a:r>
          </a:p>
        </p:txBody>
      </p:sp>
      <p:cxnSp>
        <p:nvCxnSpPr>
          <p:cNvPr id="22" name="Elbow Connector 21"/>
          <p:cNvCxnSpPr/>
          <p:nvPr/>
        </p:nvCxnSpPr>
        <p:spPr bwMode="auto">
          <a:xfrm rot="10800000">
            <a:off x="2976376" y="3921826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600464" y="43823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</a:t>
            </a:r>
            <a:r>
              <a:rPr lang="en-US" sz="1600" dirty="0" err="1" smtClean="0">
                <a:solidFill>
                  <a:srgbClr val="000000"/>
                </a:solidFill>
              </a:rPr>
              <a:t>ce</a:t>
            </a:r>
            <a:r>
              <a:rPr lang="en-US" sz="1600" dirty="0" smtClean="0">
                <a:solidFill>
                  <a:srgbClr val="000000"/>
                </a:solidFill>
              </a:rPr>
              <a:t>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”     </a:t>
            </a:r>
            <a:r>
              <a:rPr lang="en-US" sz="1600" dirty="0">
                <a:solidFill>
                  <a:schemeClr val="accent2"/>
                </a:solidFill>
              </a:rPr>
              <a:t>1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length(“ace”)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“ace”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600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Frame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49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length(“ace”)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“ace”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</a:t>
              </a:r>
              <a:r>
                <a:rPr kumimoji="0" lang="en-US" sz="1600" i="0" u="none" strike="noStrike" cap="none" normalizeH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36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</a:t>
              </a:r>
              <a:r>
                <a:rPr lang="en-US" dirty="0" err="1" smtClean="0">
                  <a:solidFill>
                    <a:schemeClr val="bg2"/>
                  </a:solidFill>
                </a:rPr>
                <a:t>ce</a:t>
              </a:r>
              <a:r>
                <a:rPr lang="en-US" dirty="0" smtClean="0">
                  <a:solidFill>
                    <a:schemeClr val="bg2"/>
                  </a:solidFill>
                </a:rPr>
                <a:t>”)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</a:t>
              </a: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length(“e”);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4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length(“e”)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12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length(“”)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0;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8" idx="1"/>
          </p:cNvCxnSpPr>
          <p:nvPr/>
        </p:nvCxnSpPr>
        <p:spPr bwMode="auto">
          <a:xfrm rot="10800000">
            <a:off x="3886009" y="5376913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10097" y="58374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</a:t>
            </a:r>
          </a:p>
        </p:txBody>
      </p:sp>
      <p:cxnSp>
        <p:nvCxnSpPr>
          <p:cNvPr id="22" name="Elbow Connector 21"/>
          <p:cNvCxnSpPr/>
          <p:nvPr/>
        </p:nvCxnSpPr>
        <p:spPr bwMode="auto">
          <a:xfrm rot="10800000">
            <a:off x="2976376" y="3921826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600464" y="43823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+mn-lt"/>
              </a:rPr>
              <a:t>1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4" name="Elbow Connector 23"/>
          <p:cNvCxnSpPr/>
          <p:nvPr/>
        </p:nvCxnSpPr>
        <p:spPr bwMode="auto">
          <a:xfrm rot="10800000">
            <a:off x="2082514" y="2406002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06602" y="28665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length(“ace”)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str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= “ace”   </a:t>
            </a:r>
            <a:r>
              <a:rPr lang="en-US" sz="1600" dirty="0" smtClean="0">
                <a:solidFill>
                  <a:schemeClr val="accent2"/>
                </a:solidFill>
              </a:rPr>
              <a:t>2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516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Frame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49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length(“ace”)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“ace”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</a:t>
              </a:r>
              <a:r>
                <a:rPr kumimoji="0" lang="en-US" sz="1600" i="0" u="none" strike="noStrike" cap="none" normalizeH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36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</a:t>
              </a:r>
              <a:r>
                <a:rPr lang="en-US" dirty="0" err="1" smtClean="0">
                  <a:solidFill>
                    <a:schemeClr val="bg2"/>
                  </a:solidFill>
                </a:rPr>
                <a:t>ce</a:t>
              </a:r>
              <a:r>
                <a:rPr lang="en-US" dirty="0" smtClean="0">
                  <a:solidFill>
                    <a:schemeClr val="bg2"/>
                  </a:solidFill>
                </a:rPr>
                <a:t>”)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</a:t>
              </a: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length(“e”);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4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length(“e”)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“e”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+ length(“”);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12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length(“”)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str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= “”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0;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8" idx="1"/>
          </p:cNvCxnSpPr>
          <p:nvPr/>
        </p:nvCxnSpPr>
        <p:spPr bwMode="auto">
          <a:xfrm rot="10800000">
            <a:off x="3886009" y="5376913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10097" y="58374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</a:t>
            </a:r>
          </a:p>
        </p:txBody>
      </p:sp>
      <p:cxnSp>
        <p:nvCxnSpPr>
          <p:cNvPr id="22" name="Elbow Connector 21"/>
          <p:cNvCxnSpPr/>
          <p:nvPr/>
        </p:nvCxnSpPr>
        <p:spPr bwMode="auto">
          <a:xfrm rot="10800000">
            <a:off x="2976376" y="3921826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600464" y="43823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+mn-lt"/>
              </a:rPr>
              <a:t>1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4" name="Elbow Connector 23"/>
          <p:cNvCxnSpPr/>
          <p:nvPr/>
        </p:nvCxnSpPr>
        <p:spPr bwMode="auto">
          <a:xfrm rot="10800000">
            <a:off x="2082514" y="2406002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06602" y="28665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+mn-lt"/>
              </a:rPr>
              <a:t>2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0800000">
            <a:off x="1183493" y="1143000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807581" y="160352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</p:spTree>
    <p:extLst>
      <p:ext uri="{BB962C8B-B14F-4D97-AF65-F5344CB8AC3E}">
        <p14:creationId xmlns:p14="http://schemas.microsoft.com/office/powerpoint/2010/main" val="326485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n equals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6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if n equals 0</a:t>
            </a:r>
          </a:p>
          <a:p>
            <a:r>
              <a:rPr lang="en-US" dirty="0" smtClean="0"/>
              <a:t>2. 	n!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6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B3D7"/>
                </a:solidFill>
              </a:rPr>
              <a:t>1. if n equals 0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2. 	n! = 1</a:t>
            </a:r>
          </a:p>
          <a:p>
            <a:r>
              <a:rPr lang="en-US" dirty="0" smtClean="0"/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1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B3D7"/>
                </a:solidFill>
              </a:rPr>
              <a:t>1. if n equals 0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2. 	n! = 1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else</a:t>
            </a:r>
          </a:p>
          <a:p>
            <a:r>
              <a:rPr lang="en-US" dirty="0" smtClean="0"/>
              <a:t>3. 	n! = n x (n – 1)!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5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if n equals 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	n! =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else</a:t>
            </a:r>
          </a:p>
          <a:p>
            <a:r>
              <a:rPr lang="en-US" dirty="0" smtClean="0"/>
              <a:t>3. 	n! = n x (n – 1)!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5431" y="3190693"/>
            <a:ext cx="33022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Recursive method factorial.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n</a:t>
            </a:r>
            <a:r>
              <a:rPr lang="en-US" dirty="0" smtClean="0">
                <a:solidFill>
                  <a:schemeClr val="accent3"/>
                </a:solidFill>
              </a:rPr>
              <a:t> The int.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factorial of n.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factorial(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(n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1;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n </a:t>
            </a:r>
            <a:r>
              <a:rPr lang="en-US" dirty="0">
                <a:solidFill>
                  <a:schemeClr val="bg2"/>
                </a:solidFill>
              </a:rPr>
              <a:t>*</a:t>
            </a:r>
            <a:r>
              <a:rPr lang="en-US" dirty="0" smtClean="0">
                <a:solidFill>
                  <a:schemeClr val="bg2"/>
                </a:solidFill>
              </a:rPr>
              <a:t> factorial(n - 1);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413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1704" y="1031031"/>
            <a:ext cx="127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factorial(3)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11705" y="1483056"/>
            <a:ext cx="2300673" cy="922946"/>
          </a:xfrm>
          <a:prstGeom prst="rect">
            <a:avLst/>
          </a:prstGeom>
          <a:noFill/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n = 3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2"/>
                </a:solidFill>
              </a:rPr>
              <a:t>base case = false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return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 3 * factorial(2);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649465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factorial(3)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n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3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26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factorial(3)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3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3 * factorial(2);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factorial(2)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2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2 * factorial(1);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factorial(2)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2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factorial(3)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3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61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factorial(3)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3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3 * factorial(2);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factorial(2)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2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2 * factorial(1);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factorial(1)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1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* factorial(0);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factorial(1)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 1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factorial(2)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 2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57353" y="3381286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factorial(3)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 3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029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  <p:pic>
        <p:nvPicPr>
          <p:cNvPr id="6" name="Picture 5" descr="thi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4" y="3429000"/>
            <a:ext cx="762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factorial(3)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3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3 * factorial(2);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factorial(2)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2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2 * factorial(1);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factorial(1)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1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* factorial(0);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factorial(0)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0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factorial(0)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 0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factorial(1)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1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57353" y="3381286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factorial(2)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 2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7353" y="427519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factorial(3)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 3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709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factorial(3)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3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3 * factorial(2);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factorial(2)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2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2 * factorial(1);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factorial(1)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1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* factorial(0);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factorial(0)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0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factorial(1)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 1         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factorial(2)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2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7353" y="339174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factorial(3)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</a:rPr>
              <a:t>n = 3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5" name="Elbow Connector 24"/>
          <p:cNvCxnSpPr/>
          <p:nvPr/>
        </p:nvCxnSpPr>
        <p:spPr bwMode="auto">
          <a:xfrm rot="10800000">
            <a:off x="3886009" y="5376913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510097" y="58374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132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factorial(3)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3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3 * factorial(2);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factorial(2)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2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2 * factorial(1);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factorial(1)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1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* factorial(0);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factorial(0)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0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factorial(2)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 2         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657353" y="249526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factorial(3)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3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5" name="Elbow Connector 24"/>
          <p:cNvCxnSpPr/>
          <p:nvPr/>
        </p:nvCxnSpPr>
        <p:spPr bwMode="auto">
          <a:xfrm rot="10800000">
            <a:off x="3886009" y="5376913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510097" y="58374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1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rot="10800000">
            <a:off x="2976376" y="3921826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600464" y="43823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69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factorial(3)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3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3 * factorial(2);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factorial(2)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2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2 * factorial(1);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factorial(1)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1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* factorial(0);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factorial(0)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0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57353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factorial(3)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 = 3         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2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5" name="Elbow Connector 24"/>
          <p:cNvCxnSpPr/>
          <p:nvPr/>
        </p:nvCxnSpPr>
        <p:spPr bwMode="auto">
          <a:xfrm rot="10800000">
            <a:off x="3886009" y="5376913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510097" y="58374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1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rot="10800000">
            <a:off x="2976376" y="3921826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600464" y="43823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1</a:t>
            </a:r>
          </a:p>
        </p:txBody>
      </p:sp>
      <p:cxnSp>
        <p:nvCxnSpPr>
          <p:cNvPr id="29" name="Elbow Connector 28"/>
          <p:cNvCxnSpPr/>
          <p:nvPr/>
        </p:nvCxnSpPr>
        <p:spPr bwMode="auto">
          <a:xfrm rot="10800000">
            <a:off x="2082338" y="2406002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706426" y="28665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831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1704" y="1031031"/>
            <a:ext cx="2300674" cy="1374971"/>
            <a:chOff x="1611704" y="1630519"/>
            <a:chExt cx="2300674" cy="1374971"/>
          </a:xfrm>
        </p:grpSpPr>
        <p:sp>
          <p:nvSpPr>
            <p:cNvPr id="4" name="TextBox 3"/>
            <p:cNvSpPr txBox="1"/>
            <p:nvPr/>
          </p:nvSpPr>
          <p:spPr>
            <a:xfrm>
              <a:off x="1611704" y="1630519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factorial(3)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1705" y="2082544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3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3 * factorial(2);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0725" y="2619140"/>
            <a:ext cx="2300673" cy="1302686"/>
            <a:chOff x="2510725" y="3297508"/>
            <a:chExt cx="2300673" cy="1302686"/>
          </a:xfrm>
        </p:grpSpPr>
        <p:sp>
          <p:nvSpPr>
            <p:cNvPr id="6" name="TextBox 5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factorial(2)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2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2 * factorial(1);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>
            <a:off x="3028938" y="224034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404587" y="4074226"/>
            <a:ext cx="2300673" cy="1302686"/>
            <a:chOff x="2510725" y="3297508"/>
            <a:chExt cx="2300673" cy="1302686"/>
          </a:xfrm>
        </p:grpSpPr>
        <p:sp>
          <p:nvSpPr>
            <p:cNvPr id="13" name="TextBox 12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factorial(1)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1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false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 * factorial(0);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3886008" y="3727135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4314219" y="5529312"/>
            <a:ext cx="2300673" cy="1302686"/>
            <a:chOff x="2510725" y="3297508"/>
            <a:chExt cx="2300673" cy="1302686"/>
          </a:xfrm>
        </p:grpSpPr>
        <p:sp>
          <p:nvSpPr>
            <p:cNvPr id="17" name="TextBox 16"/>
            <p:cNvSpPr txBox="1"/>
            <p:nvPr/>
          </p:nvSpPr>
          <p:spPr>
            <a:xfrm>
              <a:off x="2510725" y="3297508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factorial(0)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510725" y="3677248"/>
              <a:ext cx="2300673" cy="922946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n = 0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2"/>
                  </a:solidFill>
                </a:rPr>
                <a:t>base case = true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return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1;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4787755" y="5186019"/>
            <a:ext cx="0" cy="44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465267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cxnSp>
        <p:nvCxnSpPr>
          <p:cNvPr id="25" name="Elbow Connector 24"/>
          <p:cNvCxnSpPr/>
          <p:nvPr/>
        </p:nvCxnSpPr>
        <p:spPr bwMode="auto">
          <a:xfrm rot="10800000">
            <a:off x="3886009" y="5376913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510097" y="58374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1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rot="10800000">
            <a:off x="2976376" y="3921826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600464" y="43823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1</a:t>
            </a:r>
          </a:p>
        </p:txBody>
      </p:sp>
      <p:cxnSp>
        <p:nvCxnSpPr>
          <p:cNvPr id="29" name="Elbow Connector 28"/>
          <p:cNvCxnSpPr/>
          <p:nvPr/>
        </p:nvCxnSpPr>
        <p:spPr bwMode="auto">
          <a:xfrm rot="10800000">
            <a:off x="2082338" y="2406002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706426" y="28665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cxnSp>
        <p:nvCxnSpPr>
          <p:cNvPr id="31" name="Elbow Connector 30"/>
          <p:cNvCxnSpPr/>
          <p:nvPr/>
        </p:nvCxnSpPr>
        <p:spPr bwMode="auto">
          <a:xfrm rot="10800000">
            <a:off x="1183494" y="1112431"/>
            <a:ext cx="428211" cy="9936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07582" y="157295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384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(n&gt;0)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n is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(n&gt;0)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if n is 0</a:t>
            </a:r>
          </a:p>
          <a:p>
            <a:r>
              <a:rPr lang="en-US" dirty="0" smtClean="0"/>
              <a:t>2.	The result is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5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(n&gt;0)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B3D7"/>
                </a:solidFill>
              </a:rPr>
              <a:t>1. if n is 0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2.	The result is 1</a:t>
            </a:r>
          </a:p>
          <a:p>
            <a:r>
              <a:rPr lang="en-US" dirty="0" smtClean="0"/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(n&gt;0)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n is 0</a:t>
            </a:r>
          </a:p>
          <a:p>
            <a:r>
              <a:rPr lang="en-US" dirty="0" smtClean="0"/>
              <a:t>2.	The result is 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3. </a:t>
            </a:r>
            <a:r>
              <a:rPr lang="en-US" dirty="0"/>
              <a:t>	</a:t>
            </a:r>
            <a:r>
              <a:rPr lang="en-US" dirty="0" smtClean="0"/>
              <a:t>The result is x * x </a:t>
            </a:r>
            <a:r>
              <a:rPr lang="en-US" baseline="30000" dirty="0" smtClean="0"/>
              <a:t>n - 1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16874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(n&gt;0)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n is 0</a:t>
            </a:r>
          </a:p>
          <a:p>
            <a:r>
              <a:rPr lang="en-US" dirty="0" smtClean="0"/>
              <a:t>2.	The result is 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3. </a:t>
            </a:r>
            <a:r>
              <a:rPr lang="en-US" dirty="0"/>
              <a:t>	</a:t>
            </a:r>
            <a:r>
              <a:rPr lang="en-US" dirty="0" smtClean="0"/>
              <a:t>The result is x * x </a:t>
            </a:r>
            <a:r>
              <a:rPr lang="en-US" baseline="30000" dirty="0" smtClean="0"/>
              <a:t>n - 1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952402" y="3190693"/>
            <a:ext cx="52391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Recursive power method.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x The number being raised to a power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n</a:t>
            </a:r>
            <a:r>
              <a:rPr lang="en-US" dirty="0" smtClean="0">
                <a:solidFill>
                  <a:schemeClr val="accent3"/>
                </a:solidFill>
              </a:rPr>
              <a:t> The power.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x raised to the power of n.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static </a:t>
            </a:r>
            <a:r>
              <a:rPr lang="en-US" dirty="0" smtClean="0">
                <a:solidFill>
                  <a:schemeClr val="bg2"/>
                </a:solidFill>
              </a:rPr>
              <a:t>double power(double x,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(n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1.0;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x </a:t>
            </a:r>
            <a:r>
              <a:rPr lang="en-US" dirty="0">
                <a:solidFill>
                  <a:schemeClr val="bg2"/>
                </a:solidFill>
              </a:rPr>
              <a:t>*</a:t>
            </a:r>
            <a:r>
              <a:rPr lang="en-US" dirty="0" smtClean="0">
                <a:solidFill>
                  <a:schemeClr val="bg2"/>
                </a:solidFill>
              </a:rPr>
              <a:t> power(x, n - 1);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</a:p>
          <a:p>
            <a:r>
              <a:rPr lang="en-US" dirty="0" smtClean="0"/>
              <a:t>Until you can solve the simplest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  <p:pic>
        <p:nvPicPr>
          <p:cNvPr id="6" name="Picture 5" descr="thi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4" y="3429000"/>
            <a:ext cx="762000" cy="1320800"/>
          </a:xfrm>
          <a:prstGeom prst="rect">
            <a:avLst/>
          </a:prstGeom>
        </p:spPr>
      </p:pic>
      <p:pic>
        <p:nvPicPr>
          <p:cNvPr id="7" name="Picture 6" descr="fourt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04" y="3759200"/>
            <a:ext cx="5461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57773" y="2915759"/>
            <a:ext cx="415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21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gcd</a:t>
            </a:r>
            <a:r>
              <a:rPr lang="en-US" dirty="0" smtClean="0"/>
              <a:t>(m, n</a:t>
            </a:r>
            <a:r>
              <a:rPr lang="en-US" dirty="0" smtClean="0"/>
              <a:t>) m &gt;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</a:t>
            </a:r>
            <a:r>
              <a:rPr lang="en-US" i="1" dirty="0" smtClean="0"/>
              <a:t>n</a:t>
            </a:r>
            <a:r>
              <a:rPr lang="en-US" dirty="0" smtClean="0"/>
              <a:t> is divisor of </a:t>
            </a:r>
            <a:r>
              <a:rPr lang="en-US" i="1" dirty="0" smtClean="0"/>
              <a:t>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380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gcd</a:t>
            </a:r>
            <a:r>
              <a:rPr lang="en-US" dirty="0" smtClean="0"/>
              <a:t>(m, n</a:t>
            </a:r>
            <a:r>
              <a:rPr lang="en-US" dirty="0" smtClean="0"/>
              <a:t>) m &gt;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if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divisor of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2.	The result is </a:t>
            </a:r>
            <a:r>
              <a:rPr lang="en-US" i="1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7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gcd</a:t>
            </a:r>
            <a:r>
              <a:rPr lang="en-US" dirty="0" smtClean="0"/>
              <a:t>(m, n</a:t>
            </a:r>
            <a:r>
              <a:rPr lang="en-US" dirty="0" smtClean="0"/>
              <a:t>) m &gt;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B3D7"/>
                </a:solidFill>
              </a:rPr>
              <a:t>1. if </a:t>
            </a:r>
            <a:r>
              <a:rPr lang="en-US" i="1" dirty="0" smtClean="0">
                <a:solidFill>
                  <a:srgbClr val="95B3D7"/>
                </a:solidFill>
              </a:rPr>
              <a:t>n</a:t>
            </a:r>
            <a:r>
              <a:rPr lang="en-US" dirty="0" smtClean="0">
                <a:solidFill>
                  <a:srgbClr val="95B3D7"/>
                </a:solidFill>
              </a:rPr>
              <a:t> is divisor of </a:t>
            </a:r>
            <a:r>
              <a:rPr lang="en-US" i="1" dirty="0" smtClean="0">
                <a:solidFill>
                  <a:srgbClr val="95B3D7"/>
                </a:solidFill>
              </a:rPr>
              <a:t>m</a:t>
            </a:r>
            <a:endParaRPr lang="en-US" dirty="0" smtClean="0">
              <a:solidFill>
                <a:srgbClr val="95B3D7"/>
              </a:solidFill>
            </a:endParaRPr>
          </a:p>
          <a:p>
            <a:r>
              <a:rPr lang="en-US" dirty="0" smtClean="0">
                <a:solidFill>
                  <a:srgbClr val="95B3D7"/>
                </a:solidFill>
              </a:rPr>
              <a:t>2.	The result is </a:t>
            </a:r>
            <a:r>
              <a:rPr lang="en-US" i="1" dirty="0" smtClean="0">
                <a:solidFill>
                  <a:srgbClr val="95B3D7"/>
                </a:solidFill>
              </a:rPr>
              <a:t>n</a:t>
            </a:r>
          </a:p>
          <a:p>
            <a:r>
              <a:rPr lang="en-US" dirty="0" smtClean="0"/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gcd</a:t>
            </a:r>
            <a:r>
              <a:rPr lang="en-US" dirty="0" smtClean="0"/>
              <a:t>(m, n), m &gt;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B3D7"/>
                </a:solidFill>
              </a:rPr>
              <a:t>1. if </a:t>
            </a:r>
            <a:r>
              <a:rPr lang="en-US" i="1" dirty="0" smtClean="0">
                <a:solidFill>
                  <a:srgbClr val="95B3D7"/>
                </a:solidFill>
              </a:rPr>
              <a:t>n</a:t>
            </a:r>
            <a:r>
              <a:rPr lang="en-US" dirty="0" smtClean="0">
                <a:solidFill>
                  <a:srgbClr val="95B3D7"/>
                </a:solidFill>
              </a:rPr>
              <a:t> is divisor of </a:t>
            </a:r>
            <a:r>
              <a:rPr lang="en-US" i="1" dirty="0" smtClean="0">
                <a:solidFill>
                  <a:srgbClr val="95B3D7"/>
                </a:solidFill>
              </a:rPr>
              <a:t>m</a:t>
            </a:r>
            <a:endParaRPr lang="en-US" dirty="0" smtClean="0">
              <a:solidFill>
                <a:srgbClr val="95B3D7"/>
              </a:solidFill>
            </a:endParaRPr>
          </a:p>
          <a:p>
            <a:r>
              <a:rPr lang="en-US" dirty="0" smtClean="0">
                <a:solidFill>
                  <a:srgbClr val="95B3D7"/>
                </a:solidFill>
              </a:rPr>
              <a:t>2.	The result is </a:t>
            </a:r>
            <a:r>
              <a:rPr lang="en-US" i="1" dirty="0" smtClean="0">
                <a:solidFill>
                  <a:srgbClr val="95B3D7"/>
                </a:solidFill>
              </a:rPr>
              <a:t>n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else</a:t>
            </a:r>
          </a:p>
          <a:p>
            <a:r>
              <a:rPr lang="en-US" dirty="0" smtClean="0"/>
              <a:t>3.	The result is </a:t>
            </a:r>
            <a:r>
              <a:rPr lang="en-US" dirty="0" err="1" smtClean="0"/>
              <a:t>gcd</a:t>
            </a:r>
            <a:r>
              <a:rPr lang="en-US" dirty="0" smtClean="0"/>
              <a:t>(n, m %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9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gcd</a:t>
            </a:r>
            <a:r>
              <a:rPr lang="en-US" dirty="0" smtClean="0"/>
              <a:t>(m, n), m &gt;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</a:t>
            </a:r>
            <a:r>
              <a:rPr lang="en-US" i="1" dirty="0" smtClean="0"/>
              <a:t>n</a:t>
            </a:r>
            <a:r>
              <a:rPr lang="en-US" dirty="0" smtClean="0"/>
              <a:t> is divisor of </a:t>
            </a:r>
            <a:r>
              <a:rPr lang="en-US" i="1" dirty="0" smtClean="0"/>
              <a:t>m</a:t>
            </a:r>
            <a:endParaRPr lang="en-US" dirty="0" smtClean="0"/>
          </a:p>
          <a:p>
            <a:r>
              <a:rPr lang="en-US" dirty="0" smtClean="0"/>
              <a:t>2.	The result is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3.	The result is </a:t>
            </a:r>
            <a:r>
              <a:rPr lang="en-US" dirty="0" err="1" smtClean="0"/>
              <a:t>gcd</a:t>
            </a:r>
            <a:r>
              <a:rPr lang="en-US" dirty="0" smtClean="0"/>
              <a:t>(n, m % 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2488" y="3190693"/>
            <a:ext cx="3999024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</a:t>
            </a:r>
            <a:r>
              <a:rPr lang="en-US" sz="1400" dirty="0" err="1" smtClean="0">
                <a:solidFill>
                  <a:schemeClr val="accent3"/>
                </a:solidFill>
              </a:rPr>
              <a:t>gcd</a:t>
            </a:r>
            <a:r>
              <a:rPr lang="en-US" sz="1400" dirty="0" smtClean="0">
                <a:solidFill>
                  <a:schemeClr val="accent3"/>
                </a:solidFill>
              </a:rPr>
              <a:t>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m The larger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lower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Greatest common divisor of m and 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power(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m,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if (m % n == 0)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n;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else if (m &lt; n)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</a:t>
            </a:r>
            <a:r>
              <a:rPr lang="en-US" sz="1400" dirty="0" err="1" smtClean="0">
                <a:solidFill>
                  <a:schemeClr val="bg2"/>
                </a:solidFill>
              </a:rPr>
              <a:t>gcd</a:t>
            </a:r>
            <a:r>
              <a:rPr lang="en-US" sz="1400" dirty="0" smtClean="0">
                <a:solidFill>
                  <a:schemeClr val="bg2"/>
                </a:solidFill>
              </a:rPr>
              <a:t>(n, m);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</a:t>
            </a:r>
            <a:r>
              <a:rPr lang="en-US" sz="1400" dirty="0" err="1" smtClean="0">
                <a:solidFill>
                  <a:schemeClr val="bg2"/>
                </a:solidFill>
              </a:rPr>
              <a:t>gcd</a:t>
            </a:r>
            <a:r>
              <a:rPr lang="en-US" sz="1400" dirty="0" smtClean="0">
                <a:solidFill>
                  <a:schemeClr val="bg2"/>
                </a:solidFill>
              </a:rPr>
              <a:t>(n, m % n);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13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 err="1" smtClean="0"/>
              <a:t>vs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repeat compound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260" y="3190692"/>
            <a:ext cx="26516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factorial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factorial of 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factorial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(n == 0)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return 1;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else </a:t>
            </a:r>
            <a:r>
              <a:rPr lang="en-US" sz="1400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n * factorial(n – 1);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6436" y="3190692"/>
            <a:ext cx="265168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Iterative factorial method.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factorial of 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factorial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result = 1;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for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k = 1; k &lt;= n; k++)</a:t>
            </a:r>
            <a:r>
              <a:rPr lang="en-US" sz="1400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result = result * k;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return result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 err="1" smtClean="0"/>
              <a:t>vs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repeat compound statements</a:t>
            </a:r>
          </a:p>
          <a:p>
            <a:pPr lvl="1"/>
            <a:r>
              <a:rPr lang="en-US" dirty="0" smtClean="0"/>
              <a:t>Recursion: stop when condition is true</a:t>
            </a:r>
          </a:p>
          <a:p>
            <a:pPr lvl="1"/>
            <a:r>
              <a:rPr lang="en-US" dirty="0" smtClean="0"/>
              <a:t>Iteration: loop when condition is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260" y="3190692"/>
            <a:ext cx="26516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factorial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factorial of 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factorial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if (n == 0)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1;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else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return n * factorial(n – 1);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6436" y="3190692"/>
            <a:ext cx="265168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Iterative factorial method.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factorial of 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factorial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result = 1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for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k = 1; k &lt;= n; k++)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result = result * k;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return result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 err="1" smtClean="0"/>
              <a:t>vs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which ever is clearer / easier to understand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60" y="2230572"/>
            <a:ext cx="26516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factorial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factorial of 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factorial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if (n == 0)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1;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n * factorial(n – 1);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6436" y="2230572"/>
            <a:ext cx="265168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Iterative factorial method.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factorial of 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factorial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result = 1;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for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k = 1; k &lt;= n; k++)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result = result * k;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return result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numbers modeling growth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numbers modeling growth</a:t>
            </a:r>
          </a:p>
          <a:p>
            <a:pPr lvl="1">
              <a:buNone/>
            </a:pPr>
            <a:r>
              <a:rPr lang="en-US" dirty="0" smtClean="0"/>
              <a:t>	fib</a:t>
            </a:r>
            <a:r>
              <a:rPr lang="en-US" baseline="-25000" dirty="0" smtClean="0"/>
              <a:t>1 </a:t>
            </a:r>
            <a:r>
              <a:rPr lang="en-US" dirty="0" smtClean="0"/>
              <a:t>= 1</a:t>
            </a:r>
          </a:p>
          <a:p>
            <a:pPr lvl="1">
              <a:buNone/>
            </a:pPr>
            <a:r>
              <a:rPr lang="en-US" dirty="0" smtClean="0"/>
              <a:t>	fib</a:t>
            </a:r>
            <a:r>
              <a:rPr lang="en-US" baseline="-25000" dirty="0" smtClean="0"/>
              <a:t>2</a:t>
            </a:r>
            <a:r>
              <a:rPr lang="en-US" dirty="0" smtClean="0"/>
              <a:t> = 1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fib</a:t>
            </a:r>
            <a:r>
              <a:rPr lang="en-US" baseline="-25000" dirty="0" err="1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fib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1</a:t>
            </a:r>
            <a:r>
              <a:rPr lang="en-US" dirty="0" smtClean="0"/>
              <a:t> + </a:t>
            </a:r>
            <a:r>
              <a:rPr lang="en-US" dirty="0" err="1" smtClean="0"/>
              <a:t>fib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2</a:t>
            </a:r>
            <a:endParaRPr lang="en-US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</a:p>
          <a:p>
            <a:r>
              <a:rPr lang="en-US" dirty="0" smtClean="0"/>
              <a:t>Then combine the results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  <p:pic>
        <p:nvPicPr>
          <p:cNvPr id="6" name="Picture 5" descr="thi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4" y="3429000"/>
            <a:ext cx="762000" cy="132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2150" y="2505670"/>
            <a:ext cx="645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6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numbers modeling growth</a:t>
            </a:r>
          </a:p>
          <a:p>
            <a:pPr lvl="1">
              <a:buNone/>
            </a:pPr>
            <a:r>
              <a:rPr lang="en-US" dirty="0" smtClean="0"/>
              <a:t>	fib</a:t>
            </a:r>
            <a:r>
              <a:rPr lang="en-US" baseline="-25000" dirty="0" smtClean="0"/>
              <a:t>1 </a:t>
            </a:r>
            <a:r>
              <a:rPr lang="en-US" dirty="0" smtClean="0"/>
              <a:t>= 1</a:t>
            </a:r>
          </a:p>
          <a:p>
            <a:pPr lvl="1">
              <a:buNone/>
            </a:pPr>
            <a:r>
              <a:rPr lang="en-US" dirty="0" smtClean="0"/>
              <a:t>	fib</a:t>
            </a:r>
            <a:r>
              <a:rPr lang="en-US" baseline="-25000" dirty="0" smtClean="0"/>
              <a:t>2</a:t>
            </a:r>
            <a:r>
              <a:rPr lang="en-US" dirty="0" smtClean="0"/>
              <a:t> = 1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fib</a:t>
            </a:r>
            <a:r>
              <a:rPr lang="en-US" baseline="-25000" dirty="0" err="1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fib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1</a:t>
            </a:r>
            <a:r>
              <a:rPr lang="en-US" dirty="0" smtClean="0"/>
              <a:t> + </a:t>
            </a:r>
            <a:r>
              <a:rPr lang="en-US" dirty="0" err="1" smtClean="0"/>
              <a:t>fib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2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2434590" y="3040380"/>
            <a:ext cx="41824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Fibonacci number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position of the Fibonacci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Fibonacci number.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fibonacci</a:t>
            </a:r>
            <a:r>
              <a:rPr lang="en-US" sz="1400" dirty="0" smtClean="0">
                <a:solidFill>
                  <a:schemeClr val="bg2"/>
                </a:solidFill>
              </a:rPr>
              <a:t>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if (n &lt;= 2)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1;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</a:t>
            </a:r>
            <a:r>
              <a:rPr lang="en-US" sz="1400" dirty="0" err="1" smtClean="0">
                <a:solidFill>
                  <a:schemeClr val="bg2"/>
                </a:solidFill>
              </a:rPr>
              <a:t>fibonacci</a:t>
            </a:r>
            <a:r>
              <a:rPr lang="en-US" sz="1400" dirty="0" smtClean="0">
                <a:solidFill>
                  <a:schemeClr val="bg2"/>
                </a:solidFill>
              </a:rPr>
              <a:t>(n – 1) + </a:t>
            </a:r>
            <a:r>
              <a:rPr lang="en-US" sz="1400" dirty="0" err="1" smtClean="0">
                <a:solidFill>
                  <a:schemeClr val="bg2"/>
                </a:solidFill>
              </a:rPr>
              <a:t>fabonacci</a:t>
            </a:r>
            <a:r>
              <a:rPr lang="en-US" sz="1400" dirty="0" smtClean="0">
                <a:solidFill>
                  <a:schemeClr val="bg2"/>
                </a:solidFill>
              </a:rPr>
              <a:t>(n – 2);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Fibonnaci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huge problem with this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0754" y="1943100"/>
            <a:ext cx="41824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Fibonacci number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position of the Fibonacci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Fibonacci number.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fibonacci</a:t>
            </a:r>
            <a:r>
              <a:rPr lang="en-US" sz="1400" dirty="0" smtClean="0">
                <a:solidFill>
                  <a:schemeClr val="bg2"/>
                </a:solidFill>
              </a:rPr>
              <a:t>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(n &lt;= 2)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return 1;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else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</a:rPr>
              <a:t>return </a:t>
            </a:r>
            <a:r>
              <a:rPr lang="en-US" sz="1400" b="1" dirty="0" err="1" smtClean="0">
                <a:solidFill>
                  <a:schemeClr val="bg2"/>
                </a:solidFill>
              </a:rPr>
              <a:t>fibonacci</a:t>
            </a:r>
            <a:r>
              <a:rPr lang="en-US" sz="1400" b="1" dirty="0" smtClean="0">
                <a:solidFill>
                  <a:schemeClr val="bg2"/>
                </a:solidFill>
              </a:rPr>
              <a:t>(n – 1) + </a:t>
            </a:r>
            <a:r>
              <a:rPr lang="en-US" sz="1400" b="1" dirty="0" err="1" smtClean="0">
                <a:solidFill>
                  <a:schemeClr val="bg2"/>
                </a:solidFill>
              </a:rPr>
              <a:t>fabonacci</a:t>
            </a:r>
            <a:r>
              <a:rPr lang="en-US" sz="1400" b="1" dirty="0" smtClean="0">
                <a:solidFill>
                  <a:schemeClr val="bg2"/>
                </a:solidFill>
              </a:rPr>
              <a:t>(n – 2);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Fibonnaci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huge problem with this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call generates two additional Activation Frames: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0754" y="1943100"/>
            <a:ext cx="41824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Fibonacci number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n</a:t>
            </a:r>
            <a:r>
              <a:rPr lang="en-US" sz="1400" dirty="0" smtClean="0">
                <a:solidFill>
                  <a:schemeClr val="accent3"/>
                </a:solidFill>
              </a:rPr>
              <a:t> The position of the Fibonacci number.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Fibonacci number.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fibonacci</a:t>
            </a:r>
            <a:r>
              <a:rPr lang="en-US" sz="1400" dirty="0" smtClean="0">
                <a:solidFill>
                  <a:schemeClr val="bg2"/>
                </a:solidFill>
              </a:rPr>
              <a:t> 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n)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(n &lt;= 2)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return 1;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else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</a:rPr>
              <a:t>return </a:t>
            </a:r>
            <a:r>
              <a:rPr lang="en-US" sz="1400" b="1" dirty="0" err="1" smtClean="0">
                <a:solidFill>
                  <a:schemeClr val="bg2"/>
                </a:solidFill>
              </a:rPr>
              <a:t>fibonacci</a:t>
            </a:r>
            <a:r>
              <a:rPr lang="en-US" sz="1400" b="1" dirty="0" smtClean="0">
                <a:solidFill>
                  <a:schemeClr val="bg2"/>
                </a:solidFill>
              </a:rPr>
              <a:t>(n – 1) + </a:t>
            </a:r>
            <a:r>
              <a:rPr lang="en-US" sz="1400" b="1" dirty="0" err="1" smtClean="0">
                <a:solidFill>
                  <a:schemeClr val="bg2"/>
                </a:solidFill>
              </a:rPr>
              <a:t>fabonacci</a:t>
            </a:r>
            <a:r>
              <a:rPr lang="en-US" sz="1400" b="1" dirty="0" smtClean="0">
                <a:solidFill>
                  <a:schemeClr val="bg2"/>
                </a:solidFill>
              </a:rPr>
              <a:t>(n – 2);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</a:p>
          <a:p>
            <a:endParaRPr lang="en-US" dirty="0" smtClean="0"/>
          </a:p>
          <a:p>
            <a:r>
              <a:rPr lang="en-US" dirty="0" smtClean="0"/>
              <a:t>1. if the array is empty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if the array is empty</a:t>
            </a:r>
          </a:p>
          <a:p>
            <a:r>
              <a:rPr lang="en-US" dirty="0" smtClean="0"/>
              <a:t>2. 	The result is -1, item not found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if the array is empty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	The result is -1, item not found</a:t>
            </a:r>
          </a:p>
          <a:p>
            <a:r>
              <a:rPr lang="en-US" dirty="0" smtClean="0"/>
              <a:t>else if the first element matches the target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if the array is empty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	The result is -1, item not found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 if the first element matches the target</a:t>
            </a:r>
          </a:p>
          <a:p>
            <a:r>
              <a:rPr lang="en-US" dirty="0" smtClean="0"/>
              <a:t>3.	The result is the subscript of the first element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if the array is empty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	The result is -1, item not found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 if the first element matches the target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	The result is the subscript of the first element</a:t>
            </a:r>
          </a:p>
          <a:p>
            <a:r>
              <a:rPr lang="en-US" dirty="0" smtClean="0"/>
              <a:t>else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if the array is empty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	The result is -1, item not found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 if the first element matches the target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	The result is the subscript of the first element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</a:p>
          <a:p>
            <a:r>
              <a:rPr lang="en-US" dirty="0" smtClean="0"/>
              <a:t>4.	Search the array excluding the first element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2903" y="1943100"/>
            <a:ext cx="48781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linear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posFirst</a:t>
            </a:r>
            <a:r>
              <a:rPr lang="en-US" sz="1400" dirty="0" smtClean="0">
                <a:solidFill>
                  <a:schemeClr val="accent3"/>
                </a:solidFill>
              </a:rPr>
              <a:t> The position of the current first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linearSearch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Object target,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posFirst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if (</a:t>
            </a:r>
            <a:r>
              <a:rPr lang="en-US" sz="1400" dirty="0" err="1" smtClean="0">
                <a:solidFill>
                  <a:schemeClr val="bg2"/>
                </a:solidFill>
              </a:rPr>
              <a:t>posFirst</a:t>
            </a:r>
            <a:r>
              <a:rPr lang="en-US" sz="1400" dirty="0" smtClean="0">
                <a:solidFill>
                  <a:schemeClr val="bg2"/>
                </a:solidFill>
              </a:rPr>
              <a:t> == </a:t>
            </a:r>
            <a:r>
              <a:rPr lang="en-US" sz="1400" dirty="0" err="1" smtClean="0">
                <a:solidFill>
                  <a:schemeClr val="bg2"/>
                </a:solidFill>
              </a:rPr>
              <a:t>items.length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 -1;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else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target.equals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(items[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posFirst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]))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posFirst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linearSearch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posFirst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+ 1);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</a:p>
          <a:p>
            <a:r>
              <a:rPr lang="en-US" dirty="0" smtClean="0"/>
              <a:t>Then combine the results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6016" y="2155946"/>
            <a:ext cx="876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23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2903" y="1943100"/>
            <a:ext cx="48781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linear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posFirst</a:t>
            </a:r>
            <a:r>
              <a:rPr lang="en-US" sz="1400" dirty="0" smtClean="0">
                <a:solidFill>
                  <a:schemeClr val="accent3"/>
                </a:solidFill>
              </a:rPr>
              <a:t> The position of the current first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linearSearch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Object target,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posFirst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posFirst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items.length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return  -1;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else if (</a:t>
            </a:r>
            <a:r>
              <a:rPr lang="en-US" sz="1400" dirty="0" err="1" smtClean="0">
                <a:solidFill>
                  <a:schemeClr val="bg2"/>
                </a:solidFill>
              </a:rPr>
              <a:t>target.equals</a:t>
            </a:r>
            <a:r>
              <a:rPr lang="en-US" sz="1400" dirty="0" smtClean="0">
                <a:solidFill>
                  <a:schemeClr val="bg2"/>
                </a:solidFill>
              </a:rPr>
              <a:t>(items[</a:t>
            </a:r>
            <a:r>
              <a:rPr lang="en-US" sz="1400" dirty="0" err="1" smtClean="0">
                <a:solidFill>
                  <a:schemeClr val="bg2"/>
                </a:solidFill>
              </a:rPr>
              <a:t>posFirst</a:t>
            </a:r>
            <a:r>
              <a:rPr lang="en-US" sz="1400" dirty="0" smtClean="0">
                <a:solidFill>
                  <a:schemeClr val="bg2"/>
                </a:solidFill>
              </a:rPr>
              <a:t>]))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</a:t>
            </a:r>
            <a:r>
              <a:rPr lang="en-US" sz="1400" dirty="0" err="1" smtClean="0">
                <a:solidFill>
                  <a:schemeClr val="bg2"/>
                </a:solidFill>
              </a:rPr>
              <a:t>posFirst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  <a:endParaRPr lang="en-US" sz="1400" b="1" dirty="0" smtClean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linearSearch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posFirst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+ 1);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2903" y="1943100"/>
            <a:ext cx="48781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linear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posFirst</a:t>
            </a:r>
            <a:r>
              <a:rPr lang="en-US" sz="1400" dirty="0" smtClean="0">
                <a:solidFill>
                  <a:schemeClr val="accent3"/>
                </a:solidFill>
              </a:rPr>
              <a:t> The position of the current first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linearSearch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Object target,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posFirst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posFirst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items.length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return  -1;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else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target.equals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(items[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posFirst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]))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posFirst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else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return </a:t>
            </a:r>
            <a:r>
              <a:rPr lang="en-US" sz="1400" dirty="0" err="1" smtClean="0">
                <a:solidFill>
                  <a:schemeClr val="bg2"/>
                </a:solidFill>
              </a:rPr>
              <a:t>linearSearch</a:t>
            </a:r>
            <a:r>
              <a:rPr lang="en-US" sz="1400" dirty="0" smtClean="0">
                <a:solidFill>
                  <a:schemeClr val="bg2"/>
                </a:solidFill>
              </a:rPr>
              <a:t>(items, target, </a:t>
            </a:r>
            <a:r>
              <a:rPr lang="en-US" sz="1400" dirty="0" err="1" smtClean="0">
                <a:solidFill>
                  <a:schemeClr val="bg2"/>
                </a:solidFill>
              </a:rPr>
              <a:t>posFirst</a:t>
            </a:r>
            <a:r>
              <a:rPr lang="en-US" sz="1400" dirty="0" smtClean="0">
                <a:solidFill>
                  <a:schemeClr val="bg2"/>
                </a:solidFill>
              </a:rPr>
              <a:t> + 1);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 if the array is empty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 if the array is empty</a:t>
            </a:r>
          </a:p>
          <a:p>
            <a:r>
              <a:rPr lang="en-US" dirty="0" smtClean="0"/>
              <a:t>2. 	The result is -1, item not found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 if the array is empty</a:t>
            </a:r>
          </a:p>
          <a:p>
            <a:r>
              <a:rPr lang="en-US" dirty="0" smtClean="0"/>
              <a:t>2. 	The result is -1, item not found</a:t>
            </a:r>
          </a:p>
          <a:p>
            <a:r>
              <a:rPr lang="en-US" dirty="0" smtClean="0"/>
              <a:t>else if the middle element matches the target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 if the array is empty</a:t>
            </a:r>
          </a:p>
          <a:p>
            <a:r>
              <a:rPr lang="en-US" dirty="0" smtClean="0"/>
              <a:t>2. 	The result is -1, item not found</a:t>
            </a:r>
          </a:p>
          <a:p>
            <a:r>
              <a:rPr lang="en-US" dirty="0" smtClean="0"/>
              <a:t>else if the middle element matches the target</a:t>
            </a:r>
          </a:p>
          <a:p>
            <a:r>
              <a:rPr lang="en-US" dirty="0" smtClean="0"/>
              <a:t>3.	Return the subscript of the middle element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 if the array is empty</a:t>
            </a:r>
          </a:p>
          <a:p>
            <a:r>
              <a:rPr lang="en-US" dirty="0" smtClean="0"/>
              <a:t>2. 	The result is -1, item not found</a:t>
            </a:r>
          </a:p>
          <a:p>
            <a:r>
              <a:rPr lang="en-US" dirty="0" smtClean="0"/>
              <a:t>else if the middle element matches the target</a:t>
            </a:r>
          </a:p>
          <a:p>
            <a:r>
              <a:rPr lang="en-US" dirty="0" smtClean="0"/>
              <a:t>3.	Return the subscript of the middle element</a:t>
            </a:r>
          </a:p>
          <a:p>
            <a:r>
              <a:rPr lang="en-US" dirty="0" smtClean="0"/>
              <a:t>else if the target is &lt; the middle element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 if the array is empty</a:t>
            </a:r>
          </a:p>
          <a:p>
            <a:r>
              <a:rPr lang="en-US" dirty="0" smtClean="0"/>
              <a:t>2. 	The result is -1, item not found</a:t>
            </a:r>
          </a:p>
          <a:p>
            <a:r>
              <a:rPr lang="en-US" dirty="0" smtClean="0"/>
              <a:t>else if the middle element matches the target</a:t>
            </a:r>
          </a:p>
          <a:p>
            <a:r>
              <a:rPr lang="en-US" dirty="0" smtClean="0"/>
              <a:t>3.	Return the subscript of the middle element</a:t>
            </a:r>
          </a:p>
          <a:p>
            <a:r>
              <a:rPr lang="en-US" dirty="0" smtClean="0"/>
              <a:t>else if the target is &lt; the middle element</a:t>
            </a:r>
          </a:p>
          <a:p>
            <a:r>
              <a:rPr lang="en-US" dirty="0" smtClean="0"/>
              <a:t>4.	Recursively search the left half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 if the array is empty</a:t>
            </a:r>
          </a:p>
          <a:p>
            <a:r>
              <a:rPr lang="en-US" dirty="0" smtClean="0"/>
              <a:t>2. 	The result is -1, item not found</a:t>
            </a:r>
          </a:p>
          <a:p>
            <a:r>
              <a:rPr lang="en-US" dirty="0" smtClean="0"/>
              <a:t>else if the middle element matches the target</a:t>
            </a:r>
          </a:p>
          <a:p>
            <a:r>
              <a:rPr lang="en-US" dirty="0" smtClean="0"/>
              <a:t>3.	Return the subscript of the middle element</a:t>
            </a:r>
          </a:p>
          <a:p>
            <a:r>
              <a:rPr lang="en-US" dirty="0" smtClean="0"/>
              <a:t>else if the target is &lt; the middle element</a:t>
            </a:r>
          </a:p>
          <a:p>
            <a:r>
              <a:rPr lang="en-US" dirty="0" smtClean="0"/>
              <a:t>4.	Recursively search the left half</a:t>
            </a:r>
          </a:p>
          <a:p>
            <a:r>
              <a:rPr lang="en-US" dirty="0" smtClean="0"/>
              <a:t>else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 if the array is empty</a:t>
            </a:r>
          </a:p>
          <a:p>
            <a:r>
              <a:rPr lang="en-US" dirty="0" smtClean="0"/>
              <a:t>2. 	The result is -1, item not found</a:t>
            </a:r>
          </a:p>
          <a:p>
            <a:r>
              <a:rPr lang="en-US" dirty="0" smtClean="0"/>
              <a:t>else if the middle element matches the target</a:t>
            </a:r>
          </a:p>
          <a:p>
            <a:r>
              <a:rPr lang="en-US" dirty="0" smtClean="0"/>
              <a:t>3.	Return the subscript of the middle element</a:t>
            </a:r>
          </a:p>
          <a:p>
            <a:r>
              <a:rPr lang="en-US" dirty="0" smtClean="0"/>
              <a:t>else if the target is &lt; the middle element</a:t>
            </a:r>
          </a:p>
          <a:p>
            <a:r>
              <a:rPr lang="en-US" dirty="0" smtClean="0"/>
              <a:t>4.	Recursively search the left half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5.	Recursively search the right half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</a:p>
          <a:p>
            <a:r>
              <a:rPr lang="en-US" dirty="0" smtClean="0"/>
              <a:t>Problem solved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04499" y="1923854"/>
            <a:ext cx="1107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0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2878" y="1973288"/>
            <a:ext cx="529824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binary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first The subscript of the first element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last The subscript of the last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 Comparable target,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first,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if (first &gt; last) { return  -1; } </a:t>
            </a:r>
            <a:r>
              <a:rPr lang="en-US" sz="1400" dirty="0" smtClean="0">
                <a:solidFill>
                  <a:schemeClr val="accent3"/>
                </a:solidFill>
              </a:rPr>
              <a:t>// Unsuccessful search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middle = (first + last) / 2;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target.compareTo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(items[middle]);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{ return middle; } // 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first, middle – 1);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middle + 1, last);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2878" y="1973288"/>
            <a:ext cx="529824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binary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first The subscript of the first element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last The subscript of the last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 Comparable target,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first,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(first &gt; last) { return  -1; } // Unsuccessful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else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middle = (first + last) / 2;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target.compareTo</a:t>
            </a:r>
            <a:r>
              <a:rPr lang="en-US" sz="1400" dirty="0" smtClean="0">
                <a:solidFill>
                  <a:schemeClr val="bg2"/>
                </a:solidFill>
              </a:rPr>
              <a:t>(items[middle]);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if (comp == 0) { return middle; } </a:t>
            </a:r>
            <a:r>
              <a:rPr lang="en-US" sz="1400" dirty="0" smtClean="0">
                <a:solidFill>
                  <a:schemeClr val="accent3"/>
                </a:solidFill>
              </a:rPr>
              <a:t>// 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first, middle – 1);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middle + 1, last);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2878" y="1973288"/>
            <a:ext cx="529824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binary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first The subscript of the first element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last The subscript of the last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 Comparable target,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first,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(first &gt; last) { return  -1; } // Unsuccessful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middle = (first + last) / 2;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target.compareTo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(items[middle]);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{ return middle; } // Successful search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else if (comp &lt; 0)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(items, target, first, middle – 1);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middle + 1, last);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Array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Requires sorted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2878" y="1973288"/>
            <a:ext cx="529824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binary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first The subscript of the first element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last The subscript of the last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 Comparable target,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first,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(first &gt; last) { return  -1; } // Unsuccessful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middle = (first + last) / 2;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target.compareTo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(items[middle]);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{ return middle; } // 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first, middle – 1);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else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(items, target, middle + 1, last);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way of solving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387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way of solving problems</a:t>
            </a:r>
          </a:p>
          <a:p>
            <a:pPr lvl="1"/>
            <a:r>
              <a:rPr lang="en-US" dirty="0" smtClean="0"/>
              <a:t>By breaking the problem into smaller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150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way of solving problems</a:t>
            </a:r>
          </a:p>
          <a:p>
            <a:pPr lvl="1"/>
            <a:r>
              <a:rPr lang="en-US" dirty="0" smtClean="0"/>
              <a:t>By breaking the problem into smaller problems</a:t>
            </a:r>
          </a:p>
          <a:p>
            <a:pPr lvl="1"/>
            <a:r>
              <a:rPr lang="en-US" dirty="0" smtClean="0"/>
              <a:t>Solving the smallest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119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way of solving problems</a:t>
            </a:r>
          </a:p>
          <a:p>
            <a:pPr lvl="1"/>
            <a:r>
              <a:rPr lang="en-US" dirty="0" smtClean="0"/>
              <a:t>By breaking the problem into smaller problems</a:t>
            </a:r>
          </a:p>
          <a:p>
            <a:pPr lvl="1"/>
            <a:r>
              <a:rPr lang="en-US" dirty="0" smtClean="0"/>
              <a:t>Solving the smallest problem</a:t>
            </a:r>
          </a:p>
          <a:p>
            <a:pPr lvl="1"/>
            <a:r>
              <a:rPr lang="en-US" dirty="0" smtClean="0"/>
              <a:t>Combining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126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way of solving problems</a:t>
            </a:r>
          </a:p>
          <a:p>
            <a:pPr lvl="1"/>
            <a:r>
              <a:rPr lang="en-US" dirty="0" smtClean="0"/>
              <a:t>By breaking the problem into smaller problems</a:t>
            </a:r>
          </a:p>
          <a:p>
            <a:pPr lvl="1"/>
            <a:r>
              <a:rPr lang="en-US" dirty="0" smtClean="0"/>
              <a:t>Solving the smallest problem</a:t>
            </a:r>
          </a:p>
          <a:p>
            <a:pPr lvl="1"/>
            <a:r>
              <a:rPr lang="en-US" dirty="0" smtClean="0"/>
              <a:t>Combining the results</a:t>
            </a:r>
          </a:p>
          <a:p>
            <a:pPr lvl="1"/>
            <a:endParaRPr lang="en-US" dirty="0"/>
          </a:p>
          <a:p>
            <a:r>
              <a:rPr lang="en-US" dirty="0" smtClean="0"/>
              <a:t>Java uses a Run-Time stack to keep track of method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can solve problem for value </a:t>
            </a:r>
            <a:r>
              <a:rPr lang="en-US" i="1" dirty="0" smtClean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7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287</TotalTime>
  <Words>4117</Words>
  <Application>Microsoft Macintosh PowerPoint</Application>
  <PresentationFormat>On-screen Show (4:3)</PresentationFormat>
  <Paragraphs>981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csdl-2014</vt:lpstr>
      <vt:lpstr>Recursion</vt:lpstr>
      <vt:lpstr>Recursive Thinking</vt:lpstr>
      <vt:lpstr>Recursive Thinking</vt:lpstr>
      <vt:lpstr>Recursive Thinking</vt:lpstr>
      <vt:lpstr>Recursive Thinking</vt:lpstr>
      <vt:lpstr>Recursive Thinking</vt:lpstr>
      <vt:lpstr>Recursive Thinking</vt:lpstr>
      <vt:lpstr>Recursive Thinking</vt:lpstr>
      <vt:lpstr>General Recursive Algorithm</vt:lpstr>
      <vt:lpstr>General Recursive Algorithm</vt:lpstr>
      <vt:lpstr>General Recursive Algorithm</vt:lpstr>
      <vt:lpstr>General Recursive Algorithm</vt:lpstr>
      <vt:lpstr>General Recursive Algorithm</vt:lpstr>
      <vt:lpstr>Length of a String</vt:lpstr>
      <vt:lpstr>Length of a String</vt:lpstr>
      <vt:lpstr>Length of a String</vt:lpstr>
      <vt:lpstr>Length of a String</vt:lpstr>
      <vt:lpstr>Length of a String</vt:lpstr>
      <vt:lpstr>Run-Time Stack</vt:lpstr>
      <vt:lpstr>Run-Time Stack</vt:lpstr>
      <vt:lpstr>Run-Time Stack</vt:lpstr>
      <vt:lpstr>Run-Time Stack</vt:lpstr>
      <vt:lpstr>Run-Time Stack</vt:lpstr>
      <vt:lpstr>Activation Frame Trace</vt:lpstr>
      <vt:lpstr>Activation Frame Trace</vt:lpstr>
      <vt:lpstr>Activation Frame Trace</vt:lpstr>
      <vt:lpstr>Activation Frame Trace</vt:lpstr>
      <vt:lpstr>Activation Frame Trace</vt:lpstr>
      <vt:lpstr>Activation Frame Trace</vt:lpstr>
      <vt:lpstr>Activation Frame Trace</vt:lpstr>
      <vt:lpstr>Activation Frame Trace</vt:lpstr>
      <vt:lpstr>Computing n!</vt:lpstr>
      <vt:lpstr>Computing n!</vt:lpstr>
      <vt:lpstr>Computing n!</vt:lpstr>
      <vt:lpstr>Computing n!</vt:lpstr>
      <vt:lpstr>Computing n!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Tracing factorial</vt:lpstr>
      <vt:lpstr>Calculating Xn (n&gt;0)</vt:lpstr>
      <vt:lpstr>Calculating Xn (n&gt;0)</vt:lpstr>
      <vt:lpstr>Calculating Xn (n&gt;0)</vt:lpstr>
      <vt:lpstr>Calculating Xn (n&gt;0)</vt:lpstr>
      <vt:lpstr>Calculating Xn (n&gt;0)</vt:lpstr>
      <vt:lpstr>Calculating gcd(m, n) m &gt; n</vt:lpstr>
      <vt:lpstr>Calculating gcd(m, n) m &gt; n</vt:lpstr>
      <vt:lpstr>Calculating gcd(m, n) m &gt; n</vt:lpstr>
      <vt:lpstr>Calculating gcd(m, n), m &gt; n</vt:lpstr>
      <vt:lpstr>Calculating gcd(m, n), m &gt; n</vt:lpstr>
      <vt:lpstr>Recursion vs Iteration</vt:lpstr>
      <vt:lpstr>Recursion vs Iteration</vt:lpstr>
      <vt:lpstr>Recursion vs Iteration</vt:lpstr>
      <vt:lpstr>Fibonacci Numbers</vt:lpstr>
      <vt:lpstr>Fibonacci Numbers</vt:lpstr>
      <vt:lpstr>Fibonacci Numbers</vt:lpstr>
      <vt:lpstr>Fibonnaci Numbers</vt:lpstr>
      <vt:lpstr>Fibonnaci Numbers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Recursive Array Search</vt:lpstr>
      <vt:lpstr>Summary</vt:lpstr>
      <vt:lpstr>Summary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Carleton Moore</dc:creator>
  <cp:lastModifiedBy>Carleton Moore</cp:lastModifiedBy>
  <cp:revision>29</cp:revision>
  <dcterms:created xsi:type="dcterms:W3CDTF">2014-10-13T23:25:18Z</dcterms:created>
  <dcterms:modified xsi:type="dcterms:W3CDTF">2014-10-17T19:58:33Z</dcterms:modified>
</cp:coreProperties>
</file>