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28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Black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0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4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57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57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1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305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152900" cy="5167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8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3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988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6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18000">
              <a:schemeClr val="tx1">
                <a:alpha val="53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143000"/>
            <a:ext cx="8458200" cy="516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09538" tIns="52388" rIns="109538" bIns="523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597650"/>
            <a:ext cx="9131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23363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15888" tIns="57150" rIns="115888" bIns="571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668338" y="538163"/>
            <a:ext cx="7721600" cy="579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36563" y="365125"/>
            <a:ext cx="8201025" cy="61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045075" y="3843338"/>
            <a:ext cx="3606800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>
              <a:lnSpc>
                <a:spcPct val="90000"/>
              </a:lnSpc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3" y="6537325"/>
            <a:ext cx="51593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1200">
                <a:solidFill>
                  <a:srgbClr val="A6A6A6"/>
                </a:solidFill>
                <a:latin typeface="Arial" charset="0"/>
              </a:rPr>
              <a:t> (</a:t>
            </a:r>
            <a:fld id="{3B48B798-8590-444F-9025-05337FBB0085}" type="slidenum">
              <a:rPr lang="en-US" sz="1200">
                <a:solidFill>
                  <a:srgbClr val="A6A6A6"/>
                </a:solidFill>
                <a:latin typeface="Arial" charset="0"/>
              </a:rPr>
              <a:pPr eaLnBrk="0" hangingPunct="0">
                <a:lnSpc>
                  <a:spcPct val="90000"/>
                </a:lnSpc>
              </a:pPr>
              <a:t>‹#›</a:t>
            </a:fld>
            <a:r>
              <a:rPr lang="en-US" sz="1200">
                <a:solidFill>
                  <a:srgbClr val="A6A6A6"/>
                </a:solidFill>
                <a:latin typeface="Arial" charset="0"/>
              </a:rPr>
              <a:t>)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/>
          <a:ea typeface="ＭＳ Ｐゴシック" charset="-128"/>
          <a:cs typeface="ＭＳ Ｐゴシック" charset="-128"/>
        </a:defRPr>
      </a:lvl1pPr>
      <a:lvl2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2pPr>
      <a:lvl3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3pPr>
      <a:lvl4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4pPr>
      <a:lvl5pPr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376092"/>
          </a:solidFill>
          <a:latin typeface="Arial Black" charset="0"/>
          <a:ea typeface="ＭＳ Ｐゴシック" charset="-128"/>
          <a:cs typeface="ＭＳ Ｐゴシック" charset="-128"/>
        </a:defRPr>
      </a:lvl5pPr>
      <a:lvl6pPr marL="4572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6pPr>
      <a:lvl7pPr marL="9144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7pPr>
      <a:lvl8pPr marL="13716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8pPr>
      <a:lvl9pPr marL="1828800" algn="ctr" defTabSz="120332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100" b="1">
          <a:solidFill>
            <a:srgbClr val="0080FF"/>
          </a:solidFill>
          <a:latin typeface="Comic Sans MS" charset="0"/>
        </a:defRPr>
      </a:lvl9pPr>
    </p:titleStyle>
    <p:bodyStyle>
      <a:lvl1pPr marL="128588" indent="-128588" algn="l" defTabSz="1081088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SzPct val="100000"/>
        <a:buChar char=" "/>
        <a:defRPr sz="2700" b="1">
          <a:solidFill>
            <a:srgbClr val="376092"/>
          </a:solidFill>
          <a:latin typeface="Arial"/>
          <a:ea typeface="ＭＳ Ｐゴシック" charset="-128"/>
          <a:cs typeface="ＭＳ Ｐゴシック" charset="-128"/>
        </a:defRPr>
      </a:lvl1pPr>
      <a:lvl2pPr marL="519113" indent="-276225" algn="l" defTabSz="1081088" rtl="0" eaLnBrk="1" fontAlgn="base" hangingPunct="1">
        <a:lnSpc>
          <a:spcPct val="90000"/>
        </a:lnSpc>
        <a:spcBef>
          <a:spcPct val="15000"/>
        </a:spcBef>
        <a:spcAft>
          <a:spcPct val="0"/>
        </a:spcAft>
        <a:buSzPct val="125000"/>
        <a:buFont typeface="Times" charset="0"/>
        <a:buChar char="•"/>
        <a:defRPr sz="2700" b="1">
          <a:solidFill>
            <a:srgbClr val="376092"/>
          </a:solidFill>
          <a:latin typeface="Arial"/>
          <a:ea typeface="ＭＳ Ｐゴシック" charset="-128"/>
        </a:defRPr>
      </a:lvl2pPr>
      <a:lvl3pPr marL="795338" indent="-269875" algn="l" defTabSz="1081088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SzPct val="125000"/>
        <a:buChar char="-"/>
        <a:defRPr sz="2700" b="1">
          <a:solidFill>
            <a:srgbClr val="376092"/>
          </a:solidFill>
          <a:latin typeface="Arial"/>
          <a:ea typeface="ＭＳ Ｐゴシック" charset="-128"/>
        </a:defRPr>
      </a:lvl3pPr>
      <a:lvl4pPr marL="1825625" indent="-203200" algn="l" defTabSz="1081088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376092"/>
          </a:solidFill>
          <a:latin typeface="Arial"/>
          <a:ea typeface="ＭＳ Ｐゴシック" charset="-128"/>
        </a:defRPr>
      </a:lvl4pPr>
      <a:lvl5pPr marL="23717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376092"/>
          </a:solidFill>
          <a:latin typeface="Arial"/>
          <a:ea typeface="ＭＳ Ｐゴシック" charset="-128"/>
        </a:defRPr>
      </a:lvl5pPr>
      <a:lvl6pPr marL="28289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32861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7433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4200525" indent="-207963" algn="l" defTabSz="1081088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Recursion Part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ICS 211</a:t>
            </a:r>
          </a:p>
          <a:p>
            <a:r>
              <a:rPr lang="en-US" dirty="0" smtClean="0"/>
              <a:t>Cam Moore</a:t>
            </a:r>
          </a:p>
          <a:p>
            <a:r>
              <a:rPr lang="en-US" dirty="0" smtClean="0"/>
              <a:t>Information and Computer Sciences</a:t>
            </a:r>
          </a:p>
          <a:p>
            <a:r>
              <a:rPr lang="en-US" dirty="0" smtClean="0"/>
              <a:t>University of Hawaii,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426488"/>
            <a:ext cx="61820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 @return the String representation of the list.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String </a:t>
            </a: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(head);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Returns the string representation of the list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state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(Node&lt;E&gt; head)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(head == null)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“”;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else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head.data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+ “ “ +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426488"/>
            <a:ext cx="61820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 @return the String representation of the list.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String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return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(head);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Returns the string representation of the list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state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(Node&lt;E&gt; head)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if (head ==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“”;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else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head.data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+ “ “ +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toString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1426488"/>
            <a:ext cx="618201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 @return the String representation of the list.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String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return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toString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(head);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Returns the string representation of the list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state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(Node&lt;E&gt; head)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(head == null)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“”;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head.data</a:t>
            </a:r>
            <a:r>
              <a:rPr lang="en-US" dirty="0" smtClean="0">
                <a:solidFill>
                  <a:schemeClr val="bg2"/>
                </a:solidFill>
              </a:rPr>
              <a:t> + “ “ + </a:t>
            </a:r>
            <a:r>
              <a:rPr lang="en-US" dirty="0" err="1" smtClean="0">
                <a:solidFill>
                  <a:schemeClr val="bg2"/>
                </a:solidFill>
              </a:rPr>
              <a:t>toString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head.next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915" y="1219200"/>
            <a:ext cx="61734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oldObj</a:t>
            </a:r>
            <a:r>
              <a:rPr lang="en-US" dirty="0" smtClean="0">
                <a:solidFill>
                  <a:schemeClr val="accent3"/>
                </a:solidFill>
              </a:rPr>
              <a:t> The object being replaced.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newObj</a:t>
            </a:r>
            <a:r>
              <a:rPr lang="en-US" dirty="0" smtClean="0">
                <a:solidFill>
                  <a:schemeClr val="accent3"/>
                </a:solidFill>
              </a:rPr>
              <a:t> The replacement object.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void replace(E </a:t>
            </a:r>
            <a:r>
              <a:rPr lang="en-US" dirty="0" err="1" smtClean="0">
                <a:solidFill>
                  <a:schemeClr val="bg2"/>
                </a:solidFill>
              </a:rPr>
              <a:t>oldObj</a:t>
            </a:r>
            <a:r>
              <a:rPr lang="en-US" dirty="0" smtClean="0">
                <a:solidFill>
                  <a:schemeClr val="bg2"/>
                </a:solidFill>
              </a:rPr>
              <a:t>, E </a:t>
            </a:r>
            <a:r>
              <a:rPr lang="en-US" dirty="0" err="1" smtClean="0">
                <a:solidFill>
                  <a:schemeClr val="bg2"/>
                </a:solidFill>
              </a:rPr>
              <a:t>newObj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replace(head, </a:t>
            </a:r>
            <a:r>
              <a:rPr lang="en-US" dirty="0" err="1" smtClean="0">
                <a:solidFill>
                  <a:schemeClr val="bg2"/>
                </a:solidFill>
              </a:rPr>
              <a:t>oldObj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newObj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Replaces all occurrences of </a:t>
            </a:r>
            <a:r>
              <a:rPr lang="en-US" dirty="0" err="1" smtClean="0">
                <a:solidFill>
                  <a:schemeClr val="accent3"/>
                </a:solidFill>
              </a:rPr>
              <a:t>oldObj</a:t>
            </a:r>
            <a:r>
              <a:rPr lang="en-US" dirty="0" smtClean="0">
                <a:solidFill>
                  <a:schemeClr val="accent3"/>
                </a:solidFill>
              </a:rPr>
              <a:t> with </a:t>
            </a:r>
            <a:r>
              <a:rPr lang="en-US" dirty="0" err="1" smtClean="0">
                <a:solidFill>
                  <a:schemeClr val="accent3"/>
                </a:solidFill>
              </a:rPr>
              <a:t>newObj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oldObj</a:t>
            </a:r>
            <a:r>
              <a:rPr lang="en-US" dirty="0" smtClean="0">
                <a:solidFill>
                  <a:schemeClr val="accent3"/>
                </a:solidFill>
              </a:rPr>
              <a:t> The object being replaced.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newObj</a:t>
            </a:r>
            <a:r>
              <a:rPr lang="en-US" dirty="0" smtClean="0">
                <a:solidFill>
                  <a:schemeClr val="accent3"/>
                </a:solidFill>
              </a:rPr>
              <a:t> The replacement object.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void replace(Node&lt;E&gt; head, E </a:t>
            </a:r>
            <a:r>
              <a:rPr lang="en-US" dirty="0" err="1" smtClean="0">
                <a:solidFill>
                  <a:schemeClr val="bg2"/>
                </a:solidFill>
              </a:rPr>
              <a:t>oldObj</a:t>
            </a:r>
            <a:r>
              <a:rPr lang="en-US" dirty="0" smtClean="0">
                <a:solidFill>
                  <a:schemeClr val="bg2"/>
                </a:solidFill>
              </a:rPr>
              <a:t>, E </a:t>
            </a:r>
            <a:r>
              <a:rPr lang="en-US" dirty="0" err="1" smtClean="0">
                <a:solidFill>
                  <a:schemeClr val="bg2"/>
                </a:solidFill>
              </a:rPr>
              <a:t>newObj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(head != null)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if 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oldObj.equals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head.data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))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head.data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replace(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915" y="1219200"/>
            <a:ext cx="61734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The object being replaced.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 @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The replacement object.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void replace(E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E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return replace(head,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Replaces all occurrences of </a:t>
            </a:r>
            <a:r>
              <a:rPr lang="en-US" dirty="0" err="1" smtClean="0">
                <a:solidFill>
                  <a:schemeClr val="accent3"/>
                </a:solidFill>
              </a:rPr>
              <a:t>oldObj</a:t>
            </a:r>
            <a:r>
              <a:rPr lang="en-US" dirty="0" smtClean="0">
                <a:solidFill>
                  <a:schemeClr val="accent3"/>
                </a:solidFill>
              </a:rPr>
              <a:t> with </a:t>
            </a:r>
            <a:r>
              <a:rPr lang="en-US" dirty="0" err="1" smtClean="0">
                <a:solidFill>
                  <a:schemeClr val="accent3"/>
                </a:solidFill>
              </a:rPr>
              <a:t>newObj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oldObj</a:t>
            </a:r>
            <a:r>
              <a:rPr lang="en-US" dirty="0" smtClean="0">
                <a:solidFill>
                  <a:schemeClr val="accent3"/>
                </a:solidFill>
              </a:rPr>
              <a:t> The object being replaced.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newObj</a:t>
            </a:r>
            <a:r>
              <a:rPr lang="en-US" dirty="0" smtClean="0">
                <a:solidFill>
                  <a:schemeClr val="accent3"/>
                </a:solidFill>
              </a:rPr>
              <a:t> The replacement object.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void replace(Node&lt;E&gt; head, E </a:t>
            </a:r>
            <a:r>
              <a:rPr lang="en-US" dirty="0" err="1" smtClean="0">
                <a:solidFill>
                  <a:schemeClr val="bg2"/>
                </a:solidFill>
              </a:rPr>
              <a:t>oldObj</a:t>
            </a:r>
            <a:r>
              <a:rPr lang="en-US" dirty="0" smtClean="0">
                <a:solidFill>
                  <a:schemeClr val="bg2"/>
                </a:solidFill>
              </a:rPr>
              <a:t>, E </a:t>
            </a:r>
            <a:r>
              <a:rPr lang="en-US" dirty="0" err="1" smtClean="0">
                <a:solidFill>
                  <a:schemeClr val="bg2"/>
                </a:solidFill>
              </a:rPr>
              <a:t>newObj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if (head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if (</a:t>
            </a:r>
            <a:r>
              <a:rPr lang="en-US" dirty="0" err="1" smtClean="0">
                <a:solidFill>
                  <a:schemeClr val="bg2"/>
                </a:solidFill>
              </a:rPr>
              <a:t>oldObj.equals</a:t>
            </a:r>
            <a:r>
              <a:rPr lang="en-US" dirty="0" smtClean="0">
                <a:solidFill>
                  <a:schemeClr val="bg2"/>
                </a:solidFill>
              </a:rPr>
              <a:t>(</a:t>
            </a:r>
            <a:r>
              <a:rPr lang="en-US" dirty="0" err="1" smtClean="0">
                <a:solidFill>
                  <a:schemeClr val="bg2"/>
                </a:solidFill>
              </a:rPr>
              <a:t>head.data</a:t>
            </a:r>
            <a:r>
              <a:rPr lang="en-US" dirty="0" smtClean="0">
                <a:solidFill>
                  <a:schemeClr val="bg2"/>
                </a:solidFill>
              </a:rPr>
              <a:t>))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  </a:t>
            </a:r>
            <a:r>
              <a:rPr lang="en-US" dirty="0" err="1" smtClean="0">
                <a:solidFill>
                  <a:schemeClr val="bg2"/>
                </a:solidFill>
              </a:rPr>
              <a:t>head.data</a:t>
            </a:r>
            <a:r>
              <a:rPr lang="en-US" dirty="0" smtClean="0">
                <a:solidFill>
                  <a:schemeClr val="bg2"/>
                </a:solidFill>
              </a:rPr>
              <a:t> = </a:t>
            </a:r>
            <a:r>
              <a:rPr lang="en-US" dirty="0" err="1" smtClean="0">
                <a:solidFill>
                  <a:schemeClr val="bg2"/>
                </a:solidFill>
              </a:rPr>
              <a:t>newObj</a:t>
            </a:r>
            <a:r>
              <a:rPr lang="en-US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replace(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9915" y="1219200"/>
            <a:ext cx="617348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The object being replaced.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 @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The replacement object.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void replace(E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E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return replace(head,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Replaces all occurrences of </a:t>
            </a:r>
            <a:r>
              <a:rPr lang="en-US" dirty="0" err="1" smtClean="0">
                <a:solidFill>
                  <a:schemeClr val="accent3"/>
                </a:solidFill>
              </a:rPr>
              <a:t>oldObj</a:t>
            </a:r>
            <a:r>
              <a:rPr lang="en-US" dirty="0" smtClean="0">
                <a:solidFill>
                  <a:schemeClr val="accent3"/>
                </a:solidFill>
              </a:rPr>
              <a:t> with </a:t>
            </a:r>
            <a:r>
              <a:rPr lang="en-US" dirty="0" err="1" smtClean="0">
                <a:solidFill>
                  <a:schemeClr val="accent3"/>
                </a:solidFill>
              </a:rPr>
              <a:t>newObj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oldObj</a:t>
            </a:r>
            <a:r>
              <a:rPr lang="en-US" dirty="0" smtClean="0">
                <a:solidFill>
                  <a:schemeClr val="accent3"/>
                </a:solidFill>
              </a:rPr>
              <a:t> The object being replaced.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err="1" smtClean="0">
                <a:solidFill>
                  <a:schemeClr val="accent3"/>
                </a:solidFill>
              </a:rPr>
              <a:t>newObj</a:t>
            </a:r>
            <a:r>
              <a:rPr lang="en-US" dirty="0" smtClean="0">
                <a:solidFill>
                  <a:schemeClr val="accent3"/>
                </a:solidFill>
              </a:rPr>
              <a:t> The replacement object.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void replace(Node&lt;E&gt; head, E </a:t>
            </a:r>
            <a:r>
              <a:rPr lang="en-US" dirty="0" err="1" smtClean="0">
                <a:solidFill>
                  <a:schemeClr val="bg2"/>
                </a:solidFill>
              </a:rPr>
              <a:t>oldObj</a:t>
            </a:r>
            <a:r>
              <a:rPr lang="en-US" dirty="0" smtClean="0">
                <a:solidFill>
                  <a:schemeClr val="bg2"/>
                </a:solidFill>
              </a:rPr>
              <a:t>, E </a:t>
            </a:r>
            <a:r>
              <a:rPr lang="en-US" dirty="0" err="1" smtClean="0">
                <a:solidFill>
                  <a:schemeClr val="bg2"/>
                </a:solidFill>
              </a:rPr>
              <a:t>newObj</a:t>
            </a:r>
            <a:r>
              <a:rPr lang="en-US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if (head !=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if 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oldObj.equals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head.data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))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head.data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newObj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replace(</a:t>
            </a:r>
            <a:r>
              <a:rPr lang="en-US" dirty="0" err="1" smtClean="0">
                <a:solidFill>
                  <a:schemeClr val="bg2"/>
                </a:solidFill>
              </a:rPr>
              <a:t>head.next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oldObj</a:t>
            </a:r>
            <a:r>
              <a:rPr lang="en-US" dirty="0" smtClean="0">
                <a:solidFill>
                  <a:schemeClr val="bg2"/>
                </a:solidFill>
              </a:rPr>
              <a:t>, </a:t>
            </a:r>
            <a:r>
              <a:rPr lang="en-US" dirty="0" err="1" smtClean="0">
                <a:solidFill>
                  <a:schemeClr val="bg2"/>
                </a:solidFill>
              </a:rPr>
              <a:t>newObj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51048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Adds a Node to the end of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data The object being added.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void add(E data)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(head == null)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head = new Node&lt;E&gt;(data);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else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add(head, data);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 Adds a Node to the end of the list recursively.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data The data for the new Node.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private void add(Node&lt;E&gt; head, E data)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== null)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new Node&lt;E&gt;(data);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add(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data);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51048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 Adds a Node to the end of the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data The object being added.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void add(E data)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if (head == null)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head = new Node&lt;E&gt;(data);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    add(head, data);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Adds a Node to the end of the list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data The data for the new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void add(Node&lt;E&gt; head, E data)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== null)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new Node&lt;E&gt;(data);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add(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data);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51048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 Adds a Node to the end of the list.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data The object being added.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void add(E data)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head = new Node&lt;E&gt;(data);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add(head, data);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Adds a Node to the end of the list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data The data for the new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void add(Node&lt;E&gt; head, E data)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if (</a:t>
            </a:r>
            <a:r>
              <a:rPr lang="en-US" dirty="0" err="1" smtClean="0">
                <a:solidFill>
                  <a:schemeClr val="bg2"/>
                </a:solidFill>
              </a:rPr>
              <a:t>head.next</a:t>
            </a:r>
            <a:r>
              <a:rPr lang="en-US" dirty="0" smtClean="0">
                <a:solidFill>
                  <a:schemeClr val="bg2"/>
                </a:solidFill>
              </a:rPr>
              <a:t> == null) 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err="1" smtClean="0">
                <a:solidFill>
                  <a:schemeClr val="bg2"/>
                </a:solidFill>
              </a:rPr>
              <a:t>head.next</a:t>
            </a:r>
            <a:r>
              <a:rPr lang="en-US" dirty="0" smtClean="0">
                <a:solidFill>
                  <a:schemeClr val="bg2"/>
                </a:solidFill>
              </a:rPr>
              <a:t> = new Node&lt;E&gt;(data);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add(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, data);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510485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 Adds a Node to the end of the list.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data The object being added.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void add(E data)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head = new Node&lt;E&gt;(data);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 add(head, data);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Adds a Node to the end of the list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data The data for the new Node.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void add(Node&lt;E&gt; head, E data)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== null) 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= new Node&lt;E&gt;(data);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add(</a:t>
            </a:r>
            <a:r>
              <a:rPr lang="en-US" dirty="0" err="1" smtClean="0">
                <a:solidFill>
                  <a:schemeClr val="bg2"/>
                </a:solidFill>
              </a:rPr>
              <a:t>head.next</a:t>
            </a:r>
            <a:r>
              <a:rPr lang="en-US" dirty="0" smtClean="0">
                <a:solidFill>
                  <a:schemeClr val="bg2"/>
                </a:solidFill>
              </a:rPr>
              <a:t>, data);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data structures recursively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48670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/** Removes an element from the list.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outData</a:t>
            </a:r>
            <a:r>
              <a:rPr lang="en-US" sz="1200" dirty="0" smtClean="0">
                <a:solidFill>
                  <a:schemeClr val="accent3"/>
                </a:solidFill>
              </a:rPr>
              <a:t> The object to remove.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@return true if removed, false otherwise.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public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boolean</a:t>
            </a:r>
            <a:r>
              <a:rPr lang="en-US" sz="1200" dirty="0" smtClean="0">
                <a:solidFill>
                  <a:schemeClr val="bg2"/>
                </a:solidFill>
              </a:rPr>
              <a:t> remove(E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chemeClr val="accent4"/>
                </a:solidFill>
              </a:rPr>
              <a:t>return</a:t>
            </a:r>
            <a:r>
              <a:rPr lang="en-US" sz="1200" dirty="0" smtClean="0">
                <a:solidFill>
                  <a:schemeClr val="bg2"/>
                </a:solidFill>
              </a:rPr>
              <a:t> false;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head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}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/** Removes an Element from the list recursively.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head the head of the current list.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the predecessor of the list head.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data The data for the new Node.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@return true if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is removed, false otherwise.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*/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private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remove(Node&lt;E&gt; head, Node&lt;E&gt;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E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}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48670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/** Removes an element from the list.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outData</a:t>
            </a:r>
            <a:r>
              <a:rPr lang="en-US" sz="1200" dirty="0" smtClean="0">
                <a:solidFill>
                  <a:schemeClr val="accent3"/>
                </a:solidFill>
              </a:rPr>
              <a:t> The object to remove.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@return true if removed, false otherwise.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public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boolean</a:t>
            </a:r>
            <a:r>
              <a:rPr lang="en-US" sz="1200" dirty="0" smtClean="0">
                <a:solidFill>
                  <a:schemeClr val="bg2"/>
                </a:solidFill>
              </a:rPr>
              <a:t> remove(E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else if (</a:t>
            </a:r>
            <a:r>
              <a:rPr lang="en-US" sz="1200" dirty="0" err="1" smtClean="0">
                <a:solidFill>
                  <a:schemeClr val="bg2"/>
                </a:solidFill>
              </a:rPr>
              <a:t>head.data.equals</a:t>
            </a:r>
            <a:r>
              <a:rPr lang="en-US" sz="1200" dirty="0" smtClean="0">
                <a:solidFill>
                  <a:schemeClr val="bg2"/>
                </a:solidFill>
              </a:rPr>
              <a:t>(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))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head = </a:t>
            </a:r>
            <a:r>
              <a:rPr lang="en-US" sz="1200" dirty="0" err="1" smtClean="0">
                <a:solidFill>
                  <a:schemeClr val="bg2"/>
                </a:solidFill>
              </a:rPr>
              <a:t>head.next</a:t>
            </a:r>
            <a:r>
              <a:rPr lang="en-US" sz="12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chemeClr val="accent4"/>
                </a:solidFill>
              </a:rPr>
              <a:t>return</a:t>
            </a:r>
            <a:r>
              <a:rPr lang="en-US" sz="1200" dirty="0" smtClean="0">
                <a:solidFill>
                  <a:schemeClr val="bg2"/>
                </a:solidFill>
              </a:rPr>
              <a:t>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}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/** Removes an Element from the list recursively.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head the head of the current list.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the predecessor of the list head.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data The data for the new Node.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@return true if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is removed, false otherwise.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*/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private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remove(Node&lt;E&gt; head, Node&lt;E&gt;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E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}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48670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3"/>
                </a:solidFill>
              </a:rPr>
              <a:t>/** Removes an element from the list.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outData</a:t>
            </a:r>
            <a:r>
              <a:rPr lang="en-US" sz="1200" dirty="0" smtClean="0">
                <a:solidFill>
                  <a:schemeClr val="accent3"/>
                </a:solidFill>
              </a:rPr>
              <a:t> The object to remove.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@return true if removed, false otherwise.</a:t>
            </a:r>
          </a:p>
          <a:p>
            <a:r>
              <a:rPr lang="en-US" sz="1200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public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boolean</a:t>
            </a:r>
            <a:r>
              <a:rPr lang="en-US" sz="1200" dirty="0" smtClean="0">
                <a:solidFill>
                  <a:schemeClr val="bg2"/>
                </a:solidFill>
              </a:rPr>
              <a:t> remove(E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head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true;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else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    </a:t>
            </a:r>
            <a:r>
              <a:rPr lang="en-US" sz="1200" dirty="0" smtClean="0">
                <a:solidFill>
                  <a:schemeClr val="accent4"/>
                </a:solidFill>
              </a:rPr>
              <a:t>return</a:t>
            </a:r>
            <a:r>
              <a:rPr lang="en-US" sz="1200" dirty="0" smtClean="0">
                <a:solidFill>
                  <a:schemeClr val="bg2"/>
                </a:solidFill>
              </a:rPr>
              <a:t> remove(</a:t>
            </a:r>
            <a:r>
              <a:rPr lang="en-US" sz="1200" dirty="0" err="1" smtClean="0">
                <a:solidFill>
                  <a:schemeClr val="bg2"/>
                </a:solidFill>
              </a:rPr>
              <a:t>head.next</a:t>
            </a:r>
            <a:r>
              <a:rPr lang="en-US" sz="1200" dirty="0" smtClean="0">
                <a:solidFill>
                  <a:schemeClr val="bg2"/>
                </a:solidFill>
              </a:rPr>
              <a:t>, head,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}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accent3"/>
                </a:solidFill>
              </a:rPr>
              <a:t>/** Removes an Element from the list recursively.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pred</a:t>
            </a:r>
            <a:r>
              <a:rPr lang="en-US" sz="1200" dirty="0" smtClean="0">
                <a:solidFill>
                  <a:schemeClr val="accent3"/>
                </a:solidFill>
              </a:rPr>
              <a:t> the predecessor of the list head.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data The data for the new Node.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@return true if </a:t>
            </a:r>
            <a:r>
              <a:rPr lang="en-US" sz="1200" dirty="0" err="1" smtClean="0">
                <a:solidFill>
                  <a:schemeClr val="accent3"/>
                </a:solidFill>
              </a:rPr>
              <a:t>outData</a:t>
            </a:r>
            <a:r>
              <a:rPr lang="en-US" sz="1200" dirty="0" smtClean="0">
                <a:solidFill>
                  <a:schemeClr val="accent3"/>
                </a:solidFill>
              </a:rPr>
              <a:t> is removed, false otherwise.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boolean</a:t>
            </a:r>
            <a:r>
              <a:rPr lang="en-US" sz="1200" dirty="0" smtClean="0">
                <a:solidFill>
                  <a:schemeClr val="bg2"/>
                </a:solidFill>
              </a:rPr>
              <a:t> remove(Node&lt;E&gt; head, Node&lt;E&gt; </a:t>
            </a:r>
            <a:r>
              <a:rPr lang="en-US" sz="1200" dirty="0" err="1" smtClean="0">
                <a:solidFill>
                  <a:schemeClr val="bg2"/>
                </a:solidFill>
              </a:rPr>
              <a:t>pred</a:t>
            </a:r>
            <a:r>
              <a:rPr lang="en-US" sz="1200" dirty="0" smtClean="0">
                <a:solidFill>
                  <a:schemeClr val="bg2"/>
                </a:solidFill>
              </a:rPr>
              <a:t>, E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}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48670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/** Removes an element from the list.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The object to remove.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@return true if removed, false otherwise.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public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remove(E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head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accent3"/>
                </a:solidFill>
              </a:rPr>
              <a:t>/** Removes an Element from the list recursively.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pred</a:t>
            </a:r>
            <a:r>
              <a:rPr lang="en-US" sz="1200" dirty="0" smtClean="0">
                <a:solidFill>
                  <a:schemeClr val="accent3"/>
                </a:solidFill>
              </a:rPr>
              <a:t> the predecessor of the list head.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data The data for the new Node.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@return true if </a:t>
            </a:r>
            <a:r>
              <a:rPr lang="en-US" sz="1200" dirty="0" err="1" smtClean="0">
                <a:solidFill>
                  <a:schemeClr val="accent3"/>
                </a:solidFill>
              </a:rPr>
              <a:t>outData</a:t>
            </a:r>
            <a:r>
              <a:rPr lang="en-US" sz="1200" dirty="0" smtClean="0">
                <a:solidFill>
                  <a:schemeClr val="accent3"/>
                </a:solidFill>
              </a:rPr>
              <a:t> is removed, false otherwise.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boolean</a:t>
            </a:r>
            <a:r>
              <a:rPr lang="en-US" sz="1200" dirty="0" smtClean="0">
                <a:solidFill>
                  <a:schemeClr val="bg2"/>
                </a:solidFill>
              </a:rPr>
              <a:t> remove(Node&lt;E&gt; head, Node&lt;E&gt; </a:t>
            </a:r>
            <a:r>
              <a:rPr lang="en-US" sz="1200" dirty="0" err="1" smtClean="0">
                <a:solidFill>
                  <a:schemeClr val="bg2"/>
                </a:solidFill>
              </a:rPr>
              <a:t>pred</a:t>
            </a:r>
            <a:r>
              <a:rPr lang="en-US" sz="1200" dirty="0" smtClean="0">
                <a:solidFill>
                  <a:schemeClr val="bg2"/>
                </a:solidFill>
              </a:rPr>
              <a:t>, E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chemeClr val="accent4"/>
                </a:solidFill>
              </a:rPr>
              <a:t>return</a:t>
            </a:r>
            <a:r>
              <a:rPr lang="en-US" sz="1200" dirty="0" smtClean="0">
                <a:solidFill>
                  <a:schemeClr val="bg2"/>
                </a:solidFill>
              </a:rPr>
              <a:t> false;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}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48670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/** Removes an element from the list.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The object to remove.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@return true if removed, false otherwise.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public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remove(E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head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accent3"/>
                </a:solidFill>
              </a:rPr>
              <a:t>/** Removes an Element from the list recursively.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pred</a:t>
            </a:r>
            <a:r>
              <a:rPr lang="en-US" sz="1200" dirty="0" smtClean="0">
                <a:solidFill>
                  <a:schemeClr val="accent3"/>
                </a:solidFill>
              </a:rPr>
              <a:t> the predecessor of the list head.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data The data for the new Node.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@return true if </a:t>
            </a:r>
            <a:r>
              <a:rPr lang="en-US" sz="1200" dirty="0" err="1" smtClean="0">
                <a:solidFill>
                  <a:schemeClr val="accent3"/>
                </a:solidFill>
              </a:rPr>
              <a:t>outData</a:t>
            </a:r>
            <a:r>
              <a:rPr lang="en-US" sz="1200" dirty="0" smtClean="0">
                <a:solidFill>
                  <a:schemeClr val="accent3"/>
                </a:solidFill>
              </a:rPr>
              <a:t> is removed, false otherwise.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boolean</a:t>
            </a:r>
            <a:r>
              <a:rPr lang="en-US" sz="1200" dirty="0" smtClean="0">
                <a:solidFill>
                  <a:schemeClr val="bg2"/>
                </a:solidFill>
              </a:rPr>
              <a:t> remove(Node&lt;E&gt; head, Node&lt;E&gt; </a:t>
            </a:r>
            <a:r>
              <a:rPr lang="en-US" sz="1200" dirty="0" err="1" smtClean="0">
                <a:solidFill>
                  <a:schemeClr val="bg2"/>
                </a:solidFill>
              </a:rPr>
              <a:t>pred</a:t>
            </a:r>
            <a:r>
              <a:rPr lang="en-US" sz="1200" dirty="0" smtClean="0">
                <a:solidFill>
                  <a:schemeClr val="bg2"/>
                </a:solidFill>
              </a:rPr>
              <a:t>, E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else if (</a:t>
            </a:r>
            <a:r>
              <a:rPr lang="en-US" sz="1200" dirty="0" err="1" smtClean="0">
                <a:solidFill>
                  <a:schemeClr val="bg2"/>
                </a:solidFill>
              </a:rPr>
              <a:t>head.data.equals</a:t>
            </a:r>
            <a:r>
              <a:rPr lang="en-US" sz="1200" dirty="0" smtClean="0">
                <a:solidFill>
                  <a:schemeClr val="bg2"/>
                </a:solidFill>
              </a:rPr>
              <a:t>(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)) {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err="1" smtClean="0">
                <a:solidFill>
                  <a:schemeClr val="bg2"/>
                </a:solidFill>
              </a:rPr>
              <a:t>pred.next</a:t>
            </a:r>
            <a:r>
              <a:rPr lang="en-US" sz="1200" dirty="0" smtClean="0">
                <a:solidFill>
                  <a:schemeClr val="bg2"/>
                </a:solidFill>
              </a:rPr>
              <a:t> = </a:t>
            </a:r>
            <a:r>
              <a:rPr lang="en-US" sz="1200" dirty="0" err="1" smtClean="0">
                <a:solidFill>
                  <a:schemeClr val="bg2"/>
                </a:solidFill>
              </a:rPr>
              <a:t>head.next</a:t>
            </a:r>
            <a:r>
              <a:rPr lang="en-US" sz="1200" dirty="0" smtClean="0">
                <a:solidFill>
                  <a:schemeClr val="bg2"/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    </a:t>
            </a:r>
            <a:r>
              <a:rPr lang="en-US" sz="1200" dirty="0" smtClean="0">
                <a:solidFill>
                  <a:schemeClr val="accent4"/>
                </a:solidFill>
              </a:rPr>
              <a:t>return</a:t>
            </a:r>
            <a:r>
              <a:rPr lang="en-US" sz="1200" dirty="0" smtClean="0">
                <a:solidFill>
                  <a:schemeClr val="bg2"/>
                </a:solidFill>
              </a:rPr>
              <a:t> true;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} 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else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19571" y="838200"/>
            <a:ext cx="48670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/** Removes an element from the list.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param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The object to remove.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* @return true if removed, false otherwise.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public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boolean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remove(E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head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remove(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, head,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sz="1200" dirty="0">
              <a:solidFill>
                <a:schemeClr val="bg2"/>
              </a:solidFill>
            </a:endParaRPr>
          </a:p>
          <a:p>
            <a:r>
              <a:rPr lang="en-US" sz="1200" dirty="0" smtClean="0">
                <a:solidFill>
                  <a:schemeClr val="accent3"/>
                </a:solidFill>
              </a:rPr>
              <a:t>/** Removes an Element from the list recursively.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</a:t>
            </a:r>
            <a:r>
              <a:rPr lang="en-US" sz="1200" dirty="0" err="1" smtClean="0">
                <a:solidFill>
                  <a:schemeClr val="accent3"/>
                </a:solidFill>
              </a:rPr>
              <a:t>pred</a:t>
            </a:r>
            <a:r>
              <a:rPr lang="en-US" sz="1200" dirty="0" smtClean="0">
                <a:solidFill>
                  <a:schemeClr val="accent3"/>
                </a:solidFill>
              </a:rPr>
              <a:t> the predecessor of the list head.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</a:t>
            </a:r>
            <a:r>
              <a:rPr lang="en-US" sz="1200" dirty="0" err="1" smtClean="0">
                <a:solidFill>
                  <a:schemeClr val="accent3"/>
                </a:solidFill>
              </a:rPr>
              <a:t>param</a:t>
            </a:r>
            <a:r>
              <a:rPr lang="en-US" sz="1200" dirty="0" smtClean="0">
                <a:solidFill>
                  <a:schemeClr val="accent3"/>
                </a:solidFill>
              </a:rPr>
              <a:t> data The data for the new Node.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 @return true if </a:t>
            </a:r>
            <a:r>
              <a:rPr lang="en-US" sz="1200" dirty="0" err="1" smtClean="0">
                <a:solidFill>
                  <a:schemeClr val="accent3"/>
                </a:solidFill>
              </a:rPr>
              <a:t>outData</a:t>
            </a:r>
            <a:r>
              <a:rPr lang="en-US" sz="1200" dirty="0" smtClean="0">
                <a:solidFill>
                  <a:schemeClr val="accent3"/>
                </a:solidFill>
              </a:rPr>
              <a:t> is removed, false otherwise.</a:t>
            </a:r>
          </a:p>
          <a:p>
            <a:r>
              <a:rPr lang="en-US" sz="1200" dirty="0">
                <a:solidFill>
                  <a:schemeClr val="accent3"/>
                </a:solidFill>
              </a:rPr>
              <a:t> </a:t>
            </a:r>
            <a:r>
              <a:rPr lang="en-US" sz="1200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sz="1200" dirty="0" smtClean="0">
                <a:solidFill>
                  <a:schemeClr val="accent4"/>
                </a:solidFill>
              </a:rPr>
              <a:t>private</a:t>
            </a:r>
            <a:r>
              <a:rPr lang="en-US" sz="1200" dirty="0" smtClean="0">
                <a:solidFill>
                  <a:schemeClr val="bg2"/>
                </a:solidFill>
              </a:rPr>
              <a:t> </a:t>
            </a:r>
            <a:r>
              <a:rPr lang="en-US" sz="1200" dirty="0" err="1" smtClean="0">
                <a:solidFill>
                  <a:schemeClr val="bg2"/>
                </a:solidFill>
              </a:rPr>
              <a:t>boolean</a:t>
            </a:r>
            <a:r>
              <a:rPr lang="en-US" sz="1200" dirty="0" smtClean="0">
                <a:solidFill>
                  <a:schemeClr val="bg2"/>
                </a:solidFill>
              </a:rPr>
              <a:t> remove(Node&lt;E&gt; head, Node&lt;E&gt; </a:t>
            </a:r>
            <a:r>
              <a:rPr lang="en-US" sz="1200" dirty="0" err="1" smtClean="0">
                <a:solidFill>
                  <a:schemeClr val="bg2"/>
                </a:solidFill>
              </a:rPr>
              <a:t>pred</a:t>
            </a:r>
            <a:r>
              <a:rPr lang="en-US" sz="1200" dirty="0" smtClean="0">
                <a:solidFill>
                  <a:schemeClr val="bg2"/>
                </a:solidFill>
              </a:rPr>
              <a:t>, E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if (head == null) 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return false;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else if 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head.data.equals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outData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)) {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pred.next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= </a:t>
            </a:r>
            <a:r>
              <a:rPr lang="en-US" sz="1200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;</a:t>
            </a:r>
          </a:p>
          <a:p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   return true;</a:t>
            </a:r>
          </a:p>
          <a:p>
            <a:r>
              <a:rPr lang="en-US" sz="1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75000"/>
                  </a:schemeClr>
                </a:solidFill>
              </a:rPr>
              <a:t> } 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else</a:t>
            </a:r>
          </a:p>
          <a:p>
            <a:r>
              <a:rPr lang="en-US" sz="1200" dirty="0">
                <a:solidFill>
                  <a:schemeClr val="bg2"/>
                </a:solidFill>
              </a:rPr>
              <a:t> </a:t>
            </a:r>
            <a:r>
              <a:rPr lang="en-US" sz="1200" dirty="0" smtClean="0">
                <a:solidFill>
                  <a:schemeClr val="bg2"/>
                </a:solidFill>
              </a:rPr>
              <a:t>   </a:t>
            </a:r>
            <a:r>
              <a:rPr lang="en-US" sz="1200" dirty="0" smtClean="0">
                <a:solidFill>
                  <a:schemeClr val="accent4"/>
                </a:solidFill>
              </a:rPr>
              <a:t>return</a:t>
            </a:r>
            <a:r>
              <a:rPr lang="en-US" sz="1200" dirty="0" smtClean="0">
                <a:solidFill>
                  <a:schemeClr val="bg2"/>
                </a:solidFill>
              </a:rPr>
              <a:t> remove(</a:t>
            </a:r>
            <a:r>
              <a:rPr lang="en-US" sz="1200" dirty="0" err="1" smtClean="0">
                <a:solidFill>
                  <a:schemeClr val="bg2"/>
                </a:solidFill>
              </a:rPr>
              <a:t>head.next</a:t>
            </a:r>
            <a:r>
              <a:rPr lang="en-US" sz="1200" dirty="0" smtClean="0">
                <a:solidFill>
                  <a:schemeClr val="bg2"/>
                </a:solidFill>
              </a:rPr>
              <a:t>, head, </a:t>
            </a:r>
            <a:r>
              <a:rPr lang="en-US" sz="1200" dirty="0" err="1" smtClean="0">
                <a:solidFill>
                  <a:schemeClr val="bg2"/>
                </a:solidFill>
              </a:rPr>
              <a:t>outData</a:t>
            </a:r>
            <a:r>
              <a:rPr lang="en-US" sz="1200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sz="1200" dirty="0" smtClean="0">
                <a:solidFill>
                  <a:schemeClr val="bg2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up the original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6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up the original problem</a:t>
            </a:r>
          </a:p>
          <a:p>
            <a:pPr lvl="1"/>
            <a:r>
              <a:rPr lang="en-US" dirty="0" smtClean="0"/>
              <a:t>Base case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49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up the original problem</a:t>
            </a:r>
          </a:p>
          <a:p>
            <a:pPr lvl="1"/>
            <a:r>
              <a:rPr lang="en-US" dirty="0" smtClean="0"/>
              <a:t>Base case </a:t>
            </a:r>
          </a:p>
          <a:p>
            <a:pPr lvl="1"/>
            <a:r>
              <a:rPr lang="en-US" dirty="0" smtClean="0"/>
              <a:t>Smaller version(s) of the original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10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53" t="253" r="1153"/>
          <a:stretch/>
        </p:blipFill>
        <p:spPr>
          <a:xfrm>
            <a:off x="6400800" y="1447800"/>
            <a:ext cx="2275758" cy="2161486"/>
          </a:xfrm>
        </p:spPr>
      </p:pic>
    </p:spTree>
    <p:extLst>
      <p:ext uri="{BB962C8B-B14F-4D97-AF65-F5344CB8AC3E}">
        <p14:creationId xmlns:p14="http://schemas.microsoft.com/office/powerpoint/2010/main" val="1275545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data structures recursively</a:t>
            </a:r>
          </a:p>
          <a:p>
            <a:endParaRPr lang="en-US" dirty="0" smtClean="0"/>
          </a:p>
          <a:p>
            <a:r>
              <a:rPr lang="en-US" dirty="0" smtClean="0"/>
              <a:t>1. The data structure is empty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Only the top disk on a peg </a:t>
            </a:r>
            <a:br>
              <a:rPr lang="en-US" dirty="0" smtClean="0"/>
            </a:br>
            <a:r>
              <a:rPr lang="en-US" dirty="0" smtClean="0"/>
              <a:t>can be moved</a:t>
            </a:r>
          </a:p>
          <a:p>
            <a:pPr marL="242888" lvl="1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1153" t="253" r="1153"/>
          <a:stretch/>
        </p:blipFill>
        <p:spPr bwMode="auto">
          <a:xfrm>
            <a:off x="6400800" y="1447800"/>
            <a:ext cx="2275758" cy="216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3055431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Rules:</a:t>
            </a:r>
          </a:p>
          <a:p>
            <a:pPr lvl="1"/>
            <a:r>
              <a:rPr lang="en-US" dirty="0" smtClean="0"/>
              <a:t>Only the top disk on a peg </a:t>
            </a:r>
            <a:br>
              <a:rPr lang="en-US" dirty="0" smtClean="0"/>
            </a:br>
            <a:r>
              <a:rPr lang="en-US" dirty="0" smtClean="0"/>
              <a:t>can be moved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larger disk cannot be placed</a:t>
            </a:r>
            <a:br>
              <a:rPr lang="en-US" dirty="0" smtClean="0"/>
            </a:br>
            <a:r>
              <a:rPr lang="en-US" dirty="0" smtClean="0"/>
              <a:t>on top of a smaller disk</a:t>
            </a:r>
          </a:p>
          <a:p>
            <a:pPr marL="242888" lvl="1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 rotWithShape="1">
          <a:blip r:embed="rId2"/>
          <a:srcRect l="-1153" t="253" r="1153"/>
          <a:stretch/>
        </p:blipFill>
        <p:spPr bwMode="auto">
          <a:xfrm>
            <a:off x="6400800" y="1447800"/>
            <a:ext cx="2275758" cy="216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230769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solution:</a:t>
            </a:r>
          </a:p>
          <a:p>
            <a:r>
              <a:rPr lang="en-US" dirty="0" smtClean="0"/>
              <a:t>1. if n is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874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solution:</a:t>
            </a:r>
          </a:p>
          <a:p>
            <a:r>
              <a:rPr lang="en-US" dirty="0" smtClean="0"/>
              <a:t>1. if n is 1</a:t>
            </a:r>
          </a:p>
          <a:p>
            <a:r>
              <a:rPr lang="en-US" dirty="0" smtClean="0"/>
              <a:t>2.	Move disk 1 (the smallest disk) from the starting peg to destination 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21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solution: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if n is 1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2.	Move disk 1 (the smallest disk) from the starting peg to destination peg</a:t>
            </a:r>
          </a:p>
          <a:p>
            <a:r>
              <a:rPr lang="en-US" dirty="0" smtClean="0"/>
              <a:t>else</a:t>
            </a:r>
            <a:endParaRPr lang="en-US" dirty="0"/>
          </a:p>
        </p:txBody>
      </p:sp>
      <p:pic>
        <p:nvPicPr>
          <p:cNvPr id="4" name="Picture 3" descr="hanoista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990601"/>
            <a:ext cx="2133600" cy="11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111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solution: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1. if n is 1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2.	Move disk 1 (the smallest disk) from the starting peg to destination peg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else</a:t>
            </a:r>
          </a:p>
          <a:p>
            <a:r>
              <a:rPr lang="en-US" dirty="0" smtClean="0"/>
              <a:t>4.	Move the top n – 1 disks from starting peg to the temporary peg</a:t>
            </a:r>
            <a:endParaRPr lang="en-US" dirty="0"/>
          </a:p>
        </p:txBody>
      </p:sp>
      <p:pic>
        <p:nvPicPr>
          <p:cNvPr id="4" name="Picture 3" descr="hanoi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990600"/>
            <a:ext cx="231937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83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solution: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1. if n is 1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2.	Move disk 1 (the smallest disk) from the starting peg to destination </a:t>
            </a:r>
            <a:r>
              <a:rPr lang="en-US" dirty="0" smtClean="0">
                <a:solidFill>
                  <a:srgbClr val="95B3D7"/>
                </a:solidFill>
              </a:rPr>
              <a:t>peg</a:t>
            </a:r>
            <a:endParaRPr lang="en-US" dirty="0" smtClean="0">
              <a:solidFill>
                <a:srgbClr val="95B3D7"/>
              </a:solidFill>
            </a:endParaRPr>
          </a:p>
          <a:p>
            <a:r>
              <a:rPr lang="en-US" dirty="0" smtClean="0">
                <a:solidFill>
                  <a:srgbClr val="95B3D7"/>
                </a:solidFill>
              </a:rPr>
              <a:t>else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4.	Move the top n – 1 disks from starting peg to the temporary peg</a:t>
            </a:r>
          </a:p>
          <a:p>
            <a:r>
              <a:rPr lang="en-US" dirty="0" smtClean="0"/>
              <a:t>5.	Move disk n (the largest disk) from the starting peg to the destination peg</a:t>
            </a:r>
            <a:endParaRPr lang="en-US" dirty="0"/>
          </a:p>
        </p:txBody>
      </p:sp>
      <p:pic>
        <p:nvPicPr>
          <p:cNvPr id="4" name="Picture 3" descr="hanoi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14" y="990600"/>
            <a:ext cx="230948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86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Towers of Hanoi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solution: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1. if n is 1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2.	Move disk 1 (the smallest disk) from the starting peg to destination </a:t>
            </a:r>
            <a:r>
              <a:rPr lang="en-US" dirty="0" smtClean="0">
                <a:solidFill>
                  <a:srgbClr val="95B3D7"/>
                </a:solidFill>
              </a:rPr>
              <a:t>peg</a:t>
            </a:r>
            <a:endParaRPr lang="en-US" dirty="0" smtClean="0">
              <a:solidFill>
                <a:srgbClr val="95B3D7"/>
              </a:solidFill>
            </a:endParaRPr>
          </a:p>
          <a:p>
            <a:r>
              <a:rPr lang="en-US" dirty="0" smtClean="0">
                <a:solidFill>
                  <a:srgbClr val="95B3D7"/>
                </a:solidFill>
              </a:rPr>
              <a:t>else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4.	Move the top n – 1 disks from starting peg to the temporary peg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5.	Move disk n (the largest disk) from the starting peg to the destination peg</a:t>
            </a:r>
          </a:p>
          <a:p>
            <a:r>
              <a:rPr lang="en-US" dirty="0" smtClean="0"/>
              <a:t>6.	Move the top n – 1 disks from the temporary peg to the destination peg</a:t>
            </a:r>
            <a:endParaRPr lang="en-US" dirty="0"/>
          </a:p>
        </p:txBody>
      </p:sp>
      <p:pic>
        <p:nvPicPr>
          <p:cNvPr id="4" name="Picture 3" descr="hanoi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994176"/>
            <a:ext cx="2209800" cy="11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7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 trial and error in a search for a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 trial and error in a search for a solution</a:t>
            </a:r>
          </a:p>
          <a:p>
            <a:endParaRPr lang="en-US" dirty="0"/>
          </a:p>
          <a:p>
            <a:pPr lvl="1"/>
            <a:r>
              <a:rPr lang="en-US" dirty="0" smtClean="0"/>
              <a:t>Try alternative paths until they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7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data structures recursively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The data structure is empty</a:t>
            </a:r>
          </a:p>
          <a:p>
            <a:endParaRPr lang="en-US" dirty="0" smtClean="0"/>
          </a:p>
          <a:p>
            <a:r>
              <a:rPr lang="en-US" dirty="0" smtClean="0"/>
              <a:t>2. The data structure has a reference to a version of the data structure 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 trial and error in a search for a solution</a:t>
            </a:r>
          </a:p>
          <a:p>
            <a:endParaRPr lang="en-US" dirty="0"/>
          </a:p>
          <a:p>
            <a:pPr lvl="1"/>
            <a:r>
              <a:rPr lang="en-US" dirty="0" smtClean="0"/>
              <a:t>Try alternative paths until they fail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Undo the most recent choice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Try alternate(s)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95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</a:p>
          <a:p>
            <a:r>
              <a:rPr lang="en-US" dirty="0" smtClean="0"/>
              <a:t>1. if current solution passes</a:t>
            </a:r>
          </a:p>
          <a:p>
            <a:r>
              <a:rPr lang="en-US" dirty="0" smtClean="0"/>
              <a:t>2.	Problem solved (return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77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1. if current solution passes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2.	Problem solved (return true)</a:t>
            </a:r>
          </a:p>
          <a:p>
            <a:r>
              <a:rPr lang="en-US" dirty="0" smtClean="0"/>
              <a:t>else if current solution fails</a:t>
            </a:r>
          </a:p>
          <a:p>
            <a:r>
              <a:rPr lang="en-US" dirty="0" smtClean="0"/>
              <a:t>3.	Current solution </a:t>
            </a:r>
            <a:r>
              <a:rPr lang="en-US" dirty="0" smtClean="0"/>
              <a:t>is not on </a:t>
            </a:r>
            <a:r>
              <a:rPr lang="en-US" dirty="0" smtClean="0"/>
              <a:t>path to success (return false)</a:t>
            </a:r>
          </a:p>
        </p:txBody>
      </p:sp>
    </p:spTree>
    <p:extLst>
      <p:ext uri="{BB962C8B-B14F-4D97-AF65-F5344CB8AC3E}">
        <p14:creationId xmlns:p14="http://schemas.microsoft.com/office/powerpoint/2010/main" val="4656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Algorithm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1. if current solution passes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2.	Problem solved (return true)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else if current solution fails</a:t>
            </a:r>
          </a:p>
          <a:p>
            <a:r>
              <a:rPr lang="en-US" dirty="0" smtClean="0">
                <a:solidFill>
                  <a:srgbClr val="95B3D7"/>
                </a:solidFill>
              </a:rPr>
              <a:t>3.	Current solution </a:t>
            </a:r>
            <a:r>
              <a:rPr lang="en-US" dirty="0" smtClean="0">
                <a:solidFill>
                  <a:srgbClr val="95B3D7"/>
                </a:solidFill>
              </a:rPr>
              <a:t>is not on </a:t>
            </a:r>
            <a:r>
              <a:rPr lang="en-US" dirty="0" smtClean="0">
                <a:solidFill>
                  <a:srgbClr val="95B3D7"/>
                </a:solidFill>
              </a:rPr>
              <a:t>path to success (return false)</a:t>
            </a:r>
          </a:p>
          <a:p>
            <a:r>
              <a:rPr lang="en-US" dirty="0" smtClean="0"/>
              <a:t>else </a:t>
            </a:r>
            <a:r>
              <a:rPr lang="en-US" dirty="0" smtClean="0">
                <a:solidFill>
                  <a:schemeClr val="accent3"/>
                </a:solidFill>
              </a:rPr>
              <a:t>// Try to find alternatives</a:t>
            </a:r>
          </a:p>
          <a:p>
            <a:r>
              <a:rPr lang="en-US" dirty="0" smtClean="0"/>
              <a:t>4.	for each alternative</a:t>
            </a:r>
          </a:p>
          <a:p>
            <a:r>
              <a:rPr lang="en-US" dirty="0" smtClean="0"/>
              <a:t>5.		try solution </a:t>
            </a:r>
          </a:p>
        </p:txBody>
      </p:sp>
    </p:spTree>
    <p:extLst>
      <p:ext uri="{BB962C8B-B14F-4D97-AF65-F5344CB8AC3E}">
        <p14:creationId xmlns:p14="http://schemas.microsoft.com/office/powerpoint/2010/main" val="2930312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data structures recursively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4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data structures recursively</a:t>
            </a:r>
          </a:p>
          <a:p>
            <a:endParaRPr lang="en-US" dirty="0"/>
          </a:p>
          <a:p>
            <a:r>
              <a:rPr lang="en-US" dirty="0" smtClean="0"/>
              <a:t>We can solve problems recursively</a:t>
            </a:r>
          </a:p>
        </p:txBody>
      </p:sp>
    </p:spTree>
    <p:extLst>
      <p:ext uri="{BB962C8B-B14F-4D97-AF65-F5344CB8AC3E}">
        <p14:creationId xmlns:p14="http://schemas.microsoft.com/office/powerpoint/2010/main" val="3733341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define data structures recursively</a:t>
            </a:r>
          </a:p>
          <a:p>
            <a:endParaRPr lang="en-US" dirty="0"/>
          </a:p>
          <a:p>
            <a:r>
              <a:rPr lang="en-US" dirty="0" smtClean="0"/>
              <a:t>We can solve problems recursively</a:t>
            </a:r>
          </a:p>
          <a:p>
            <a:endParaRPr lang="en-US" dirty="0"/>
          </a:p>
          <a:p>
            <a:r>
              <a:rPr lang="en-US" dirty="0" smtClean="0"/>
              <a:t>We can use recursion and backtracking to systematically try all possible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63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has a Node head</a:t>
            </a:r>
          </a:p>
          <a:p>
            <a:endParaRPr lang="en-US" dirty="0" smtClean="0"/>
          </a:p>
          <a:p>
            <a:r>
              <a:rPr lang="en-US" dirty="0" smtClean="0"/>
              <a:t>1. The head may be null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Linked List has a Node head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1. The head may be null</a:t>
            </a:r>
          </a:p>
          <a:p>
            <a:endParaRPr lang="en-US" dirty="0" smtClean="0"/>
          </a:p>
          <a:p>
            <a:r>
              <a:rPr lang="en-US" dirty="0" smtClean="0"/>
              <a:t>2. The </a:t>
            </a:r>
            <a:r>
              <a:rPr lang="en-US" dirty="0" err="1" smtClean="0"/>
              <a:t>head.next</a:t>
            </a:r>
            <a:r>
              <a:rPr lang="en-US" dirty="0" smtClean="0"/>
              <a:t> points to a Linked List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0272" y="1426488"/>
            <a:ext cx="46634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/**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 @return the length of list.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 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public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return size(head);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Finds the size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size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size(Node&lt;E&gt; head)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(head == null)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0;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else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1 + size(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0272" y="1426488"/>
            <a:ext cx="46634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 @return the length of list.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size()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return size(head);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Finds the size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size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size(Node&lt;E&gt; head)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if (head == null)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return 0;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else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1 + size(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head.next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);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Linked List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40272" y="1426488"/>
            <a:ext cx="466345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/**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 @return the length of list.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*/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public </a:t>
            </a:r>
            <a:r>
              <a:rPr lang="en-US" dirty="0" err="1" smtClean="0">
                <a:solidFill>
                  <a:schemeClr val="tx1">
                    <a:lumMod val="75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size()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return size(head);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}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accent3"/>
                </a:solidFill>
              </a:rPr>
              <a:t>/** Finds the size recursively.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</a:t>
            </a:r>
            <a:r>
              <a:rPr lang="en-US" dirty="0" err="1" smtClean="0">
                <a:solidFill>
                  <a:schemeClr val="accent3"/>
                </a:solidFill>
              </a:rPr>
              <a:t>param</a:t>
            </a:r>
            <a:r>
              <a:rPr lang="en-US" dirty="0" smtClean="0">
                <a:solidFill>
                  <a:schemeClr val="accent3"/>
                </a:solidFill>
              </a:rPr>
              <a:t> head the head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 @return the size of the current list.</a:t>
            </a:r>
          </a:p>
          <a:p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3"/>
                </a:solidFill>
              </a:rPr>
              <a:t>*/</a:t>
            </a:r>
          </a:p>
          <a:p>
            <a:r>
              <a:rPr lang="en-US" dirty="0" smtClean="0">
                <a:solidFill>
                  <a:schemeClr val="accent4"/>
                </a:solidFill>
              </a:rPr>
              <a:t>private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err="1" smtClean="0">
                <a:solidFill>
                  <a:schemeClr val="bg2"/>
                </a:solidFill>
              </a:rPr>
              <a:t>int</a:t>
            </a:r>
            <a:r>
              <a:rPr lang="en-US" dirty="0" smtClean="0">
                <a:solidFill>
                  <a:schemeClr val="bg2"/>
                </a:solidFill>
              </a:rPr>
              <a:t> size(Node&lt;E&gt; head)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if (head == null) {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  return 0;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else {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  </a:t>
            </a:r>
            <a:r>
              <a:rPr lang="en-US" dirty="0" smtClean="0">
                <a:solidFill>
                  <a:schemeClr val="accent4"/>
                </a:solidFill>
              </a:rPr>
              <a:t>return</a:t>
            </a:r>
            <a:r>
              <a:rPr lang="en-US" dirty="0" smtClean="0">
                <a:solidFill>
                  <a:schemeClr val="bg2"/>
                </a:solidFill>
              </a:rPr>
              <a:t> 1 + size(</a:t>
            </a:r>
            <a:r>
              <a:rPr lang="en-US" dirty="0" err="1" smtClean="0">
                <a:solidFill>
                  <a:schemeClr val="bg2"/>
                </a:solidFill>
              </a:rPr>
              <a:t>head.next</a:t>
            </a:r>
            <a:r>
              <a:rPr lang="en-US" dirty="0" smtClean="0">
                <a:solidFill>
                  <a:schemeClr val="bg2"/>
                </a:solidFill>
              </a:rPr>
              <a:t>);</a:t>
            </a:r>
          </a:p>
          <a:p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 }</a:t>
            </a:r>
          </a:p>
          <a:p>
            <a:r>
              <a:rPr lang="en-US" dirty="0">
                <a:solidFill>
                  <a:schemeClr val="bg2"/>
                </a:solidFill>
              </a:rPr>
              <a:t>}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sdl-201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08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08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2"/>
            </a:solidFill>
            <a:effectLst/>
            <a:latin typeface="Comic Sans MS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csdl-2014</Template>
  <TotalTime>194</TotalTime>
  <Words>3474</Words>
  <Application>Microsoft Macintosh PowerPoint</Application>
  <PresentationFormat>On-screen Show (4:3)</PresentationFormat>
  <Paragraphs>595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csdl-2014</vt:lpstr>
      <vt:lpstr>Recursion Part 2</vt:lpstr>
      <vt:lpstr>Recursive Data Structures</vt:lpstr>
      <vt:lpstr>Recursive Data Structures</vt:lpstr>
      <vt:lpstr>Recursive Data Structures</vt:lpstr>
      <vt:lpstr>Recursive Linked List</vt:lpstr>
      <vt:lpstr>Recursive Linked List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Linked List Methods</vt:lpstr>
      <vt:lpstr>Recursive Problem Solving</vt:lpstr>
      <vt:lpstr>Recursive Problem Solving</vt:lpstr>
      <vt:lpstr>Recursive Problem Solving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Towers of Hanoi</vt:lpstr>
      <vt:lpstr>Backtracking</vt:lpstr>
      <vt:lpstr>Backtracking</vt:lpstr>
      <vt:lpstr>Backtracking</vt:lpstr>
      <vt:lpstr>Backtracking</vt:lpstr>
      <vt:lpstr>Backtracking</vt:lpstr>
      <vt:lpstr>Backtracking</vt:lpstr>
      <vt:lpstr>Summary</vt:lpstr>
      <vt:lpstr>Summary</vt:lpstr>
      <vt:lpstr>Summary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Part 2</dc:title>
  <dc:creator>Cam Moore</dc:creator>
  <cp:lastModifiedBy>Carleton Moore</cp:lastModifiedBy>
  <cp:revision>14</cp:revision>
  <dcterms:created xsi:type="dcterms:W3CDTF">2014-10-16T18:50:02Z</dcterms:created>
  <dcterms:modified xsi:type="dcterms:W3CDTF">2014-10-18T00:50:04Z</dcterms:modified>
</cp:coreProperties>
</file>