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1" r:id="rId8"/>
    <p:sldId id="275" r:id="rId9"/>
    <p:sldId id="273" r:id="rId10"/>
    <p:sldId id="274" r:id="rId11"/>
    <p:sldId id="276" r:id="rId12"/>
    <p:sldId id="280" r:id="rId13"/>
    <p:sldId id="281" r:id="rId14"/>
    <p:sldId id="279" r:id="rId15"/>
    <p:sldId id="260" r:id="rId16"/>
    <p:sldId id="265" r:id="rId17"/>
    <p:sldId id="266" r:id="rId18"/>
    <p:sldId id="267" r:id="rId19"/>
    <p:sldId id="268" r:id="rId20"/>
    <p:sldId id="262" r:id="rId21"/>
    <p:sldId id="269" r:id="rId22"/>
    <p:sldId id="270" r:id="rId23"/>
    <p:sldId id="271" r:id="rId24"/>
    <p:sldId id="27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Data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211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err="1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83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Bitwise and Bit Shift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smtClean="0"/>
              <a:t>&gt;&gt;&gt;” unsigned shift right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4404" y="1903799"/>
            <a:ext cx="53010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byte b = 0xA3;    </a:t>
            </a:r>
            <a:r>
              <a:rPr lang="en-US" sz="2400" dirty="0" smtClean="0">
                <a:solidFill>
                  <a:schemeClr val="accent3"/>
                </a:solidFill>
              </a:rPr>
              <a:t>// 1010 0011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byte s = b &gt;&gt;&gt; 1;  </a:t>
            </a:r>
            <a:r>
              <a:rPr lang="en-US" sz="2400" dirty="0" smtClean="0">
                <a:solidFill>
                  <a:schemeClr val="accent3"/>
                </a:solidFill>
              </a:rPr>
              <a:t>// 0101 0001   0x51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byte t  = b &gt;&gt;&gt; 3;</a:t>
            </a:r>
            <a:r>
              <a:rPr lang="en-US" sz="2400" dirty="0" smtClean="0">
                <a:solidFill>
                  <a:schemeClr val="accent3"/>
                </a:solidFill>
              </a:rPr>
              <a:t>  // 0001 0100   0x14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220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Bitwise and Bit Shift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smtClean="0"/>
              <a:t>&amp;” bitwise </a:t>
            </a:r>
            <a:r>
              <a:rPr lang="en-US" dirty="0" smtClean="0"/>
              <a:t>AND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693207"/>
              </p:ext>
            </p:extLst>
          </p:nvPr>
        </p:nvGraphicFramePr>
        <p:xfrm>
          <a:off x="6342285" y="1397000"/>
          <a:ext cx="2296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335"/>
                <a:gridCol w="765335"/>
                <a:gridCol w="7653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 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5726" y="1952639"/>
            <a:ext cx="511525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byte a = 0xA3;    </a:t>
            </a:r>
            <a:r>
              <a:rPr lang="en-US" sz="2400" dirty="0" smtClean="0">
                <a:solidFill>
                  <a:schemeClr val="accent3"/>
                </a:solidFill>
              </a:rPr>
              <a:t>// 1010 0011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byte b = 0x76;</a:t>
            </a:r>
            <a:r>
              <a:rPr lang="en-US" sz="2400" dirty="0" smtClean="0">
                <a:solidFill>
                  <a:schemeClr val="accent3"/>
                </a:solidFill>
              </a:rPr>
              <a:t>    //  0111 0110</a:t>
            </a:r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byte c = a &amp; b;   </a:t>
            </a:r>
            <a:r>
              <a:rPr lang="en-US" sz="2400" dirty="0" smtClean="0">
                <a:solidFill>
                  <a:schemeClr val="accent3"/>
                </a:solidFill>
              </a:rPr>
              <a:t>//  0010 0010   0x22</a:t>
            </a:r>
          </a:p>
        </p:txBody>
      </p:sp>
    </p:spTree>
    <p:extLst>
      <p:ext uri="{BB962C8B-B14F-4D97-AF65-F5344CB8AC3E}">
        <p14:creationId xmlns:p14="http://schemas.microsoft.com/office/powerpoint/2010/main" val="3673174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Bitwise and Bit Shift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^</a:t>
            </a:r>
            <a:r>
              <a:rPr lang="en-US" dirty="0" smtClean="0"/>
              <a:t>” </a:t>
            </a:r>
            <a:r>
              <a:rPr lang="en-US" dirty="0" smtClean="0"/>
              <a:t>bitwise </a:t>
            </a:r>
            <a:r>
              <a:rPr lang="en-US" dirty="0" smtClean="0"/>
              <a:t>XOR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948110"/>
              </p:ext>
            </p:extLst>
          </p:nvPr>
        </p:nvGraphicFramePr>
        <p:xfrm>
          <a:off x="6342285" y="1397000"/>
          <a:ext cx="2296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335"/>
                <a:gridCol w="765335"/>
                <a:gridCol w="7653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 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XOR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5726" y="1952639"/>
            <a:ext cx="519099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byte a = 0xA3;    </a:t>
            </a:r>
            <a:r>
              <a:rPr lang="en-US" sz="2400" dirty="0" smtClean="0">
                <a:solidFill>
                  <a:schemeClr val="accent3"/>
                </a:solidFill>
              </a:rPr>
              <a:t>// 1010 0011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byte b = 0x76;</a:t>
            </a:r>
            <a:r>
              <a:rPr lang="en-US" sz="2400" dirty="0" smtClean="0">
                <a:solidFill>
                  <a:schemeClr val="accent3"/>
                </a:solidFill>
              </a:rPr>
              <a:t>    //  0111 0110</a:t>
            </a:r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byte c = a ^ b;   </a:t>
            </a:r>
            <a:r>
              <a:rPr lang="en-US" sz="2400" dirty="0" smtClean="0">
                <a:solidFill>
                  <a:schemeClr val="accent3"/>
                </a:solidFill>
              </a:rPr>
              <a:t>//   1101 0101   0xD5</a:t>
            </a:r>
          </a:p>
        </p:txBody>
      </p:sp>
    </p:spTree>
    <p:extLst>
      <p:ext uri="{BB962C8B-B14F-4D97-AF65-F5344CB8AC3E}">
        <p14:creationId xmlns:p14="http://schemas.microsoft.com/office/powerpoint/2010/main" val="78882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Bitwise and Bit Shift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smtClean="0"/>
              <a:t>|</a:t>
            </a:r>
            <a:r>
              <a:rPr lang="en-US" dirty="0" smtClean="0"/>
              <a:t>” </a:t>
            </a:r>
            <a:r>
              <a:rPr lang="en-US" dirty="0" smtClean="0"/>
              <a:t>bitwise </a:t>
            </a:r>
            <a:r>
              <a:rPr lang="en-US" dirty="0" smtClean="0"/>
              <a:t>OR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41309"/>
              </p:ext>
            </p:extLst>
          </p:nvPr>
        </p:nvGraphicFramePr>
        <p:xfrm>
          <a:off x="6342285" y="1397000"/>
          <a:ext cx="2296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335"/>
                <a:gridCol w="765335"/>
                <a:gridCol w="7653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 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5726" y="1952639"/>
            <a:ext cx="500088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byte a = 0xA3;    </a:t>
            </a:r>
            <a:r>
              <a:rPr lang="en-US" sz="2400" dirty="0" smtClean="0">
                <a:solidFill>
                  <a:schemeClr val="accent3"/>
                </a:solidFill>
              </a:rPr>
              <a:t>// 1010 0011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byte b = 0x76;</a:t>
            </a:r>
            <a:r>
              <a:rPr lang="en-US" sz="2400" dirty="0" smtClean="0">
                <a:solidFill>
                  <a:schemeClr val="accent3"/>
                </a:solidFill>
              </a:rPr>
              <a:t>    //  0111 0110</a:t>
            </a:r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byte c = a | b;   </a:t>
            </a:r>
            <a:r>
              <a:rPr lang="en-US" sz="2400" dirty="0" smtClean="0">
                <a:solidFill>
                  <a:schemeClr val="accent3"/>
                </a:solidFill>
              </a:rPr>
              <a:t>//   1111 0111   0xF7</a:t>
            </a:r>
          </a:p>
        </p:txBody>
      </p:sp>
    </p:spTree>
    <p:extLst>
      <p:ext uri="{BB962C8B-B14F-4D97-AF65-F5344CB8AC3E}">
        <p14:creationId xmlns:p14="http://schemas.microsoft.com/office/powerpoint/2010/main" val="2410768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Bitwise and Bit Shift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“~” complement  inverts the bit pattern</a:t>
            </a:r>
          </a:p>
          <a:p>
            <a:endParaRPr lang="en-US" dirty="0"/>
          </a:p>
          <a:p>
            <a:r>
              <a:rPr lang="en-US" dirty="0" smtClean="0"/>
              <a:t>“&lt;&lt;“ signed shift left </a:t>
            </a:r>
          </a:p>
          <a:p>
            <a:r>
              <a:rPr lang="en-US" dirty="0" smtClean="0"/>
              <a:t>“&gt;&gt;” signed shift right</a:t>
            </a:r>
          </a:p>
          <a:p>
            <a:r>
              <a:rPr lang="en-US" dirty="0" smtClean="0"/>
              <a:t>“&gt;&gt;&gt;” unsigned shift right</a:t>
            </a:r>
          </a:p>
          <a:p>
            <a:endParaRPr lang="en-US" dirty="0"/>
          </a:p>
          <a:p>
            <a:r>
              <a:rPr lang="en-US" dirty="0" smtClean="0"/>
              <a:t>“&amp;” bitwise AND</a:t>
            </a:r>
          </a:p>
          <a:p>
            <a:r>
              <a:rPr lang="en-US" dirty="0" smtClean="0"/>
              <a:t>“^” bitwise XOR</a:t>
            </a:r>
          </a:p>
          <a:p>
            <a:r>
              <a:rPr lang="en-US" dirty="0" smtClean="0"/>
              <a:t>“|” bitwise 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41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OutputStream</a:t>
            </a:r>
            <a:endParaRPr lang="en-US" dirty="0" smtClean="0"/>
          </a:p>
          <a:p>
            <a:pPr lvl="1"/>
            <a:r>
              <a:rPr lang="en-US" dirty="0" smtClean="0"/>
              <a:t>void write(</a:t>
            </a:r>
            <a:r>
              <a:rPr lang="en-US" dirty="0" err="1" smtClean="0"/>
              <a:t>int</a:t>
            </a:r>
            <a:r>
              <a:rPr lang="en-US" dirty="0" smtClean="0"/>
              <a:t> b) – Writes the 8 low-order bits of b to stream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void write(byte[] b) – writes </a:t>
            </a:r>
            <a:r>
              <a:rPr lang="en-US" dirty="0" err="1" smtClean="0"/>
              <a:t>b.length</a:t>
            </a:r>
            <a:r>
              <a:rPr lang="en-US" dirty="0" smtClean="0"/>
              <a:t> bytes to stream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void write(byte[] b, </a:t>
            </a:r>
            <a:r>
              <a:rPr lang="en-US" dirty="0" err="1" smtClean="0"/>
              <a:t>int</a:t>
            </a:r>
            <a:r>
              <a:rPr lang="en-US" dirty="0" smtClean="0"/>
              <a:t> off,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) – writes </a:t>
            </a:r>
            <a:r>
              <a:rPr lang="en-US" dirty="0" err="1" smtClean="0"/>
              <a:t>len</a:t>
            </a:r>
            <a:r>
              <a:rPr lang="en-US" dirty="0" smtClean="0"/>
              <a:t> bytes to stream from array b starting at index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3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BitWriter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a class that supports writing a single bit to an </a:t>
            </a:r>
            <a:r>
              <a:rPr lang="en-US" dirty="0" err="1" smtClean="0"/>
              <a:t>OutputStream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8219" y="2018485"/>
            <a:ext cx="5147563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Writes single bits to a binary output stream.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BitWriter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Buffer for the bits.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byte buffer = 0;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Number of bits in the buffer.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8064A2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bits = 0;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/** The </a:t>
            </a:r>
            <a:r>
              <a:rPr lang="en-US" dirty="0" err="1" smtClean="0">
                <a:solidFill>
                  <a:srgbClr val="9BBB59"/>
                </a:solidFill>
              </a:rPr>
              <a:t>OutputStream</a:t>
            </a:r>
            <a:r>
              <a:rPr lang="en-US" dirty="0" smtClean="0">
                <a:solidFill>
                  <a:srgbClr val="9BBB59"/>
                </a:solidFill>
              </a:rPr>
              <a:t> to write the bits.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8064A2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OutputStream</a:t>
            </a:r>
            <a:r>
              <a:rPr lang="en-US" dirty="0" smtClean="0">
                <a:solidFill>
                  <a:schemeClr val="bg2"/>
                </a:solidFill>
              </a:rPr>
              <a:t> out;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/** Constructs the </a:t>
            </a:r>
            <a:r>
              <a:rPr lang="en-US" dirty="0" err="1" smtClean="0">
                <a:solidFill>
                  <a:schemeClr val="accent3"/>
                </a:solidFill>
              </a:rPr>
              <a:t>BitWriter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out The </a:t>
            </a:r>
            <a:r>
              <a:rPr lang="en-US" dirty="0" err="1" smtClean="0">
                <a:solidFill>
                  <a:schemeClr val="accent3"/>
                </a:solidFill>
              </a:rPr>
              <a:t>OutputStream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 public</a:t>
            </a:r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BitWriter</a:t>
            </a:r>
            <a:r>
              <a:rPr lang="en-US" dirty="0" smtClean="0">
                <a:solidFill>
                  <a:schemeClr val="bg2"/>
                </a:solidFill>
              </a:rPr>
              <a:t>(</a:t>
            </a:r>
            <a:r>
              <a:rPr lang="en-US" dirty="0" err="1" smtClean="0">
                <a:solidFill>
                  <a:schemeClr val="bg2"/>
                </a:solidFill>
              </a:rPr>
              <a:t>OutputStream</a:t>
            </a:r>
            <a:r>
              <a:rPr lang="en-US" dirty="0" smtClean="0">
                <a:solidFill>
                  <a:schemeClr val="bg2"/>
                </a:solidFill>
              </a:rPr>
              <a:t> out)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this.out</a:t>
            </a:r>
            <a:r>
              <a:rPr lang="en-US" dirty="0" smtClean="0">
                <a:solidFill>
                  <a:schemeClr val="bg2"/>
                </a:solidFill>
              </a:rPr>
              <a:t> = out;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err="1" smtClean="0">
                <a:solidFill>
                  <a:schemeClr val="bg2"/>
                </a:solidFill>
              </a:rPr>
              <a:t>this.byte</a:t>
            </a:r>
            <a:r>
              <a:rPr lang="en-US" dirty="0" smtClean="0">
                <a:solidFill>
                  <a:schemeClr val="bg2"/>
                </a:solidFill>
              </a:rPr>
              <a:t> = 0;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this.bits</a:t>
            </a:r>
            <a:r>
              <a:rPr lang="en-US" dirty="0" smtClean="0">
                <a:solidFill>
                  <a:schemeClr val="bg2"/>
                </a:solidFill>
              </a:rPr>
              <a:t> = 0;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71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BitWriter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Methods: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8219" y="1545635"/>
            <a:ext cx="5445120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Writes single bits to a binary output stream.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BitWriter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…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/** Write the given </a:t>
            </a:r>
            <a:r>
              <a:rPr lang="en-US" dirty="0" err="1" smtClean="0">
                <a:solidFill>
                  <a:schemeClr val="accent3"/>
                </a:solidFill>
              </a:rPr>
              <a:t>boolean</a:t>
            </a:r>
            <a:r>
              <a:rPr lang="en-US" dirty="0" smtClean="0">
                <a:solidFill>
                  <a:schemeClr val="accent3"/>
                </a:solidFill>
              </a:rPr>
              <a:t> as a bit.*/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 public</a:t>
            </a:r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void write(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bit) throws </a:t>
            </a:r>
            <a:r>
              <a:rPr lang="en-US" dirty="0" err="1" smtClean="0">
                <a:solidFill>
                  <a:schemeClr val="bg2"/>
                </a:solidFill>
              </a:rPr>
              <a:t>IOException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this.write</a:t>
            </a:r>
            <a:r>
              <a:rPr lang="en-US" dirty="0" smtClean="0">
                <a:solidFill>
                  <a:schemeClr val="bg2"/>
                </a:solidFill>
              </a:rPr>
              <a:t>((bit) ? 1 : 0);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/** Write the right most bit of the int. */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void write(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bit) throws </a:t>
            </a:r>
            <a:r>
              <a:rPr lang="en-US" dirty="0" err="1" smtClean="0">
                <a:solidFill>
                  <a:schemeClr val="bg2"/>
                </a:solidFill>
              </a:rPr>
              <a:t>IOException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bit &amp;= 0x1; </a:t>
            </a:r>
            <a:r>
              <a:rPr lang="en-US" dirty="0" smtClean="0">
                <a:solidFill>
                  <a:schemeClr val="accent3"/>
                </a:solidFill>
              </a:rPr>
              <a:t>// mask off all but last bit.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buffer &lt;&lt;= 1; </a:t>
            </a:r>
            <a:r>
              <a:rPr lang="en-US" dirty="0" smtClean="0">
                <a:solidFill>
                  <a:srgbClr val="9BBB59"/>
                </a:solidFill>
              </a:rPr>
              <a:t>// shift the buffer left 1 bit.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buffer |= bit; </a:t>
            </a:r>
            <a:r>
              <a:rPr lang="en-US" dirty="0" smtClean="0">
                <a:solidFill>
                  <a:srgbClr val="9BBB59"/>
                </a:solidFill>
              </a:rPr>
              <a:t>// merge bit into buffer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bits++;  </a:t>
            </a:r>
            <a:r>
              <a:rPr lang="en-US" dirty="0" smtClean="0">
                <a:solidFill>
                  <a:srgbClr val="9BBB59"/>
                </a:solidFill>
              </a:rPr>
              <a:t>// increment number of bits in buffer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if (bits == 8)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</a:t>
            </a:r>
            <a:r>
              <a:rPr lang="en-US" dirty="0" err="1" smtClean="0">
                <a:solidFill>
                  <a:schemeClr val="bg2"/>
                </a:solidFill>
              </a:rPr>
              <a:t>this.flush</a:t>
            </a:r>
            <a:r>
              <a:rPr lang="en-US" dirty="0" smtClean="0">
                <a:solidFill>
                  <a:schemeClr val="bg2"/>
                </a:solidFill>
              </a:rPr>
              <a:t>();  </a:t>
            </a:r>
            <a:r>
              <a:rPr lang="en-US" dirty="0" smtClean="0">
                <a:solidFill>
                  <a:srgbClr val="9BBB59"/>
                </a:solidFill>
              </a:rPr>
              <a:t>// if buffer is full write it to out.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115776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BitWriter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Methods: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9390" y="1923915"/>
            <a:ext cx="558522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Writes single bits to a binary output stream.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BitWriter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/** Write the bits in the buffer to output stream. */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void flush() throws </a:t>
            </a:r>
            <a:r>
              <a:rPr lang="en-US" dirty="0" err="1" smtClean="0">
                <a:solidFill>
                  <a:schemeClr val="bg2"/>
                </a:solidFill>
              </a:rPr>
              <a:t>IOException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padding = 8 – bits;  </a:t>
            </a:r>
            <a:r>
              <a:rPr lang="en-US" dirty="0" smtClean="0">
                <a:solidFill>
                  <a:schemeClr val="accent3"/>
                </a:solidFill>
              </a:rPr>
              <a:t>// may need to pad buffer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buffer &lt;&lt;= padding; </a:t>
            </a:r>
            <a:r>
              <a:rPr lang="en-US" dirty="0" smtClean="0">
                <a:solidFill>
                  <a:srgbClr val="9BBB59"/>
                </a:solidFill>
              </a:rPr>
              <a:t>// shift the buffer with padding.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out.write</a:t>
            </a:r>
            <a:r>
              <a:rPr lang="en-US" dirty="0" smtClean="0">
                <a:solidFill>
                  <a:schemeClr val="bg2"/>
                </a:solidFill>
              </a:rPr>
              <a:t>(buffer);</a:t>
            </a:r>
            <a:endParaRPr lang="en-US" dirty="0" smtClean="0">
              <a:solidFill>
                <a:srgbClr val="9BBB59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bits = 0;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buffer = 0;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899450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BitWriter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Convenience Methods: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2829" y="1923915"/>
            <a:ext cx="705834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Writes single bits to a binary output stream.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BitWriter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/** Convenience method for writing whole byte to output stream. */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void </a:t>
            </a:r>
            <a:r>
              <a:rPr lang="en-US" dirty="0" err="1" smtClean="0">
                <a:solidFill>
                  <a:schemeClr val="bg2"/>
                </a:solidFill>
              </a:rPr>
              <a:t>writeByte</a:t>
            </a:r>
            <a:r>
              <a:rPr lang="en-US" dirty="0" smtClean="0">
                <a:solidFill>
                  <a:schemeClr val="bg2"/>
                </a:solidFill>
              </a:rPr>
              <a:t>(byte b) throws </a:t>
            </a:r>
            <a:r>
              <a:rPr lang="en-US" dirty="0" err="1" smtClean="0">
                <a:solidFill>
                  <a:schemeClr val="bg2"/>
                </a:solidFill>
              </a:rPr>
              <a:t>IOException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for 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 = 7; 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 &gt;= 0; 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++) { // loop through bit positions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mask = 0x01 &lt;&lt; 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; // mask out all but bit at 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bit = b &amp; mask;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bit &gt;&gt;&gt;= 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; // shift bit to position 0, right most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</a:t>
            </a:r>
            <a:r>
              <a:rPr lang="en-US" dirty="0" err="1" smtClean="0">
                <a:solidFill>
                  <a:schemeClr val="bg2"/>
                </a:solidFill>
              </a:rPr>
              <a:t>this.write</a:t>
            </a:r>
            <a:r>
              <a:rPr lang="en-US" dirty="0" smtClean="0">
                <a:solidFill>
                  <a:schemeClr val="bg2"/>
                </a:solidFill>
              </a:rPr>
              <a:t>(bit);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52882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N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M</a:t>
            </a:r>
            <a:r>
              <a:rPr lang="en-US" dirty="0" smtClean="0"/>
              <a:t>*N</a:t>
            </a:r>
            <a:r>
              <a:rPr lang="en-US" baseline="30000" dirty="0" smtClean="0"/>
              <a:t>M</a:t>
            </a:r>
            <a:r>
              <a:rPr lang="en-US" dirty="0" smtClean="0"/>
              <a:t> + C</a:t>
            </a:r>
            <a:r>
              <a:rPr lang="en-US" baseline="-25000" dirty="0" smtClean="0"/>
              <a:t>M-1</a:t>
            </a:r>
            <a:r>
              <a:rPr lang="en-US" dirty="0" smtClean="0"/>
              <a:t>*N</a:t>
            </a:r>
            <a:r>
              <a:rPr lang="en-US" baseline="30000" dirty="0" smtClean="0"/>
              <a:t>M-1</a:t>
            </a:r>
            <a:r>
              <a:rPr lang="en-US" dirty="0" smtClean="0"/>
              <a:t> + … + C</a:t>
            </a:r>
            <a:r>
              <a:rPr lang="en-US" baseline="-25000" dirty="0" smtClean="0"/>
              <a:t>2</a:t>
            </a:r>
            <a:r>
              <a:rPr lang="en-US" dirty="0" smtClean="0"/>
              <a:t>*N</a:t>
            </a:r>
            <a:r>
              <a:rPr lang="en-US" baseline="30000" dirty="0" smtClean="0"/>
              <a:t>2</a:t>
            </a:r>
            <a:r>
              <a:rPr lang="en-US" dirty="0" smtClean="0"/>
              <a:t> + C</a:t>
            </a:r>
            <a:r>
              <a:rPr lang="en-US" baseline="-25000" dirty="0" smtClean="0"/>
              <a:t>1</a:t>
            </a:r>
            <a:r>
              <a:rPr lang="en-US" dirty="0" smtClean="0"/>
              <a:t>*N + C</a:t>
            </a:r>
            <a:r>
              <a:rPr lang="en-US" baseline="-25000" dirty="0" smtClean="0"/>
              <a:t>0</a:t>
            </a:r>
            <a:endParaRPr lang="en-US" dirty="0" smtClean="0"/>
          </a:p>
          <a:p>
            <a:endParaRPr lang="en-US" baseline="-25000" dirty="0"/>
          </a:p>
          <a:p>
            <a:r>
              <a:rPr lang="en-US" dirty="0" smtClean="0"/>
              <a:t>Binary: base 2</a:t>
            </a:r>
          </a:p>
          <a:p>
            <a:pPr lvl="1"/>
            <a:r>
              <a:rPr lang="en-US" dirty="0" smtClean="0"/>
              <a:t>Coefficient values 0, 1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M</a:t>
            </a:r>
            <a:r>
              <a:rPr lang="en-US" dirty="0" smtClean="0"/>
              <a:t>*2</a:t>
            </a:r>
            <a:r>
              <a:rPr lang="en-US" baseline="30000" dirty="0" smtClean="0"/>
              <a:t>M</a:t>
            </a:r>
            <a:r>
              <a:rPr lang="en-US" dirty="0" smtClean="0"/>
              <a:t> + C</a:t>
            </a:r>
            <a:r>
              <a:rPr lang="en-US" baseline="-25000" dirty="0" smtClean="0"/>
              <a:t>M-1</a:t>
            </a:r>
            <a:r>
              <a:rPr lang="en-US" dirty="0" smtClean="0"/>
              <a:t>*2</a:t>
            </a:r>
            <a:r>
              <a:rPr lang="en-US" baseline="30000" dirty="0" smtClean="0"/>
              <a:t>M-1</a:t>
            </a:r>
            <a:r>
              <a:rPr lang="en-US" dirty="0" smtClean="0"/>
              <a:t>+ … + C</a:t>
            </a:r>
            <a:r>
              <a:rPr lang="en-US" baseline="-25000" dirty="0" smtClean="0"/>
              <a:t>2</a:t>
            </a:r>
            <a:r>
              <a:rPr lang="en-US" dirty="0" smtClean="0"/>
              <a:t>*2</a:t>
            </a:r>
            <a:r>
              <a:rPr lang="en-US" baseline="30000" dirty="0" smtClean="0"/>
              <a:t>2</a:t>
            </a:r>
            <a:r>
              <a:rPr lang="en-US" dirty="0" smtClean="0"/>
              <a:t> + C</a:t>
            </a:r>
            <a:r>
              <a:rPr lang="en-US" baseline="-25000" dirty="0" smtClean="0"/>
              <a:t>1</a:t>
            </a:r>
            <a:r>
              <a:rPr lang="en-US" dirty="0" smtClean="0"/>
              <a:t>*2 + C</a:t>
            </a:r>
            <a:r>
              <a:rPr lang="en-US" baseline="-25000" dirty="0" smtClean="0"/>
              <a:t>0</a:t>
            </a:r>
          </a:p>
          <a:p>
            <a:pPr lvl="1"/>
            <a:endParaRPr lang="en-US" dirty="0"/>
          </a:p>
          <a:p>
            <a:r>
              <a:rPr lang="en-US" dirty="0" smtClean="0"/>
              <a:t>Octal: base 8</a:t>
            </a:r>
          </a:p>
          <a:p>
            <a:pPr lvl="1"/>
            <a:r>
              <a:rPr lang="en-US" dirty="0" smtClean="0"/>
              <a:t>Coefficient values 0 .. 7</a:t>
            </a:r>
          </a:p>
          <a:p>
            <a:pPr lvl="1"/>
            <a:r>
              <a:rPr lang="en-US" dirty="0"/>
              <a:t>C</a:t>
            </a:r>
            <a:r>
              <a:rPr lang="en-US" baseline="-25000" dirty="0"/>
              <a:t>M</a:t>
            </a:r>
            <a:r>
              <a:rPr lang="en-US" dirty="0" smtClean="0"/>
              <a:t>*8</a:t>
            </a:r>
            <a:r>
              <a:rPr lang="en-US" baseline="30000" dirty="0" smtClean="0"/>
              <a:t>M</a:t>
            </a:r>
            <a:r>
              <a:rPr lang="en-US" dirty="0" smtClean="0"/>
              <a:t> </a:t>
            </a:r>
            <a:r>
              <a:rPr lang="en-US" dirty="0"/>
              <a:t>+ C</a:t>
            </a:r>
            <a:r>
              <a:rPr lang="en-US" baseline="-25000" dirty="0"/>
              <a:t>M-1</a:t>
            </a:r>
            <a:r>
              <a:rPr lang="en-US" dirty="0" smtClean="0"/>
              <a:t>*8</a:t>
            </a:r>
            <a:r>
              <a:rPr lang="en-US" baseline="30000" dirty="0" smtClean="0"/>
              <a:t>M</a:t>
            </a:r>
            <a:r>
              <a:rPr lang="en-US" baseline="30000" dirty="0"/>
              <a:t>-1</a:t>
            </a:r>
            <a:r>
              <a:rPr lang="en-US" dirty="0"/>
              <a:t>+ … + C</a:t>
            </a:r>
            <a:r>
              <a:rPr lang="en-US" baseline="-25000" dirty="0"/>
              <a:t>2</a:t>
            </a:r>
            <a:r>
              <a:rPr lang="en-US" dirty="0" smtClean="0"/>
              <a:t>*8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C</a:t>
            </a:r>
            <a:r>
              <a:rPr lang="en-US" baseline="-25000" dirty="0"/>
              <a:t>1</a:t>
            </a:r>
            <a:r>
              <a:rPr lang="en-US" dirty="0" smtClean="0"/>
              <a:t>*8 </a:t>
            </a:r>
            <a:r>
              <a:rPr lang="en-US" dirty="0"/>
              <a:t>+ C</a:t>
            </a:r>
            <a:r>
              <a:rPr lang="en-US" baseline="-25000" dirty="0"/>
              <a:t>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5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InputStream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read() – reads the next byte from the stream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read(byte[] b) – reads bytes into array b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read(byte[] b, </a:t>
            </a:r>
            <a:r>
              <a:rPr lang="en-US" dirty="0" err="1" smtClean="0"/>
              <a:t>int</a:t>
            </a:r>
            <a:r>
              <a:rPr lang="en-US" dirty="0" smtClean="0"/>
              <a:t> off,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) – reads </a:t>
            </a:r>
            <a:r>
              <a:rPr lang="en-US" dirty="0" err="1" smtClean="0"/>
              <a:t>len</a:t>
            </a:r>
            <a:r>
              <a:rPr lang="en-US" dirty="0" smtClean="0"/>
              <a:t> bytes into array b starting at index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88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BitReader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a class that supports reading a single bit from an </a:t>
            </a:r>
            <a:r>
              <a:rPr lang="en-US" dirty="0" err="1" smtClean="0"/>
              <a:t>InputStream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8219" y="2099545"/>
            <a:ext cx="5288627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Reads single bits from a binary input stream.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BitReader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Buffer for the bits.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byte buffer = 0;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Number of bits read from the buffer.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8064A2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bits = 0;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/** The </a:t>
            </a:r>
            <a:r>
              <a:rPr lang="en-US" dirty="0" err="1" smtClean="0">
                <a:solidFill>
                  <a:srgbClr val="9BBB59"/>
                </a:solidFill>
              </a:rPr>
              <a:t>InputStream</a:t>
            </a:r>
            <a:r>
              <a:rPr lang="en-US" dirty="0" smtClean="0">
                <a:solidFill>
                  <a:srgbClr val="9BBB59"/>
                </a:solidFill>
              </a:rPr>
              <a:t> to read the bits from.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8064A2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InputStream</a:t>
            </a:r>
            <a:r>
              <a:rPr lang="en-US" dirty="0" smtClean="0">
                <a:solidFill>
                  <a:schemeClr val="bg2"/>
                </a:solidFill>
              </a:rPr>
              <a:t> in;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/** Constructs the </a:t>
            </a:r>
            <a:r>
              <a:rPr lang="en-US" dirty="0" err="1" smtClean="0">
                <a:solidFill>
                  <a:schemeClr val="accent3"/>
                </a:solidFill>
              </a:rPr>
              <a:t>BitReader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in The </a:t>
            </a:r>
            <a:r>
              <a:rPr lang="en-US" dirty="0" err="1" smtClean="0">
                <a:solidFill>
                  <a:schemeClr val="accent3"/>
                </a:solidFill>
              </a:rPr>
              <a:t>InputStream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 public</a:t>
            </a:r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BitReader</a:t>
            </a:r>
            <a:r>
              <a:rPr lang="en-US" dirty="0" smtClean="0">
                <a:solidFill>
                  <a:schemeClr val="bg2"/>
                </a:solidFill>
              </a:rPr>
              <a:t>(</a:t>
            </a:r>
            <a:r>
              <a:rPr lang="en-US" dirty="0" err="1" smtClean="0">
                <a:solidFill>
                  <a:schemeClr val="bg2"/>
                </a:solidFill>
              </a:rPr>
              <a:t>InputStream</a:t>
            </a:r>
            <a:r>
              <a:rPr lang="en-US" dirty="0" smtClean="0">
                <a:solidFill>
                  <a:schemeClr val="bg2"/>
                </a:solidFill>
              </a:rPr>
              <a:t> in)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accent4"/>
                </a:solidFill>
              </a:rPr>
              <a:t>this</a:t>
            </a:r>
            <a:r>
              <a:rPr lang="en-US" dirty="0" err="1" smtClean="0">
                <a:solidFill>
                  <a:schemeClr val="bg2"/>
                </a:solidFill>
              </a:rPr>
              <a:t>.in</a:t>
            </a:r>
            <a:r>
              <a:rPr lang="en-US" dirty="0" smtClean="0">
                <a:solidFill>
                  <a:schemeClr val="bg2"/>
                </a:solidFill>
              </a:rPr>
              <a:t> = in;</a:t>
            </a:r>
          </a:p>
          <a:p>
            <a:r>
              <a:rPr lang="en-US" dirty="0" smtClean="0">
                <a:solidFill>
                  <a:srgbClr val="8064A2"/>
                </a:solidFill>
              </a:rPr>
              <a:t>    </a:t>
            </a:r>
            <a:r>
              <a:rPr lang="en-US" dirty="0" err="1" smtClean="0">
                <a:solidFill>
                  <a:srgbClr val="8064A2"/>
                </a:solidFill>
              </a:rPr>
              <a:t>this</a:t>
            </a:r>
            <a:r>
              <a:rPr lang="en-US" dirty="0" err="1" smtClean="0">
                <a:solidFill>
                  <a:schemeClr val="bg2"/>
                </a:solidFill>
              </a:rPr>
              <a:t>.fillBuffer</a:t>
            </a:r>
            <a:r>
              <a:rPr lang="en-US" dirty="0" smtClean="0">
                <a:solidFill>
                  <a:schemeClr val="bg2"/>
                </a:solidFill>
              </a:rPr>
              <a:t>();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54469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BitReader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Filling the buffer from the </a:t>
            </a:r>
            <a:r>
              <a:rPr lang="en-US" dirty="0" err="1" smtClean="0"/>
              <a:t>InputStream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8219" y="2221135"/>
            <a:ext cx="54040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Reads single bits from a binary input stream.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BitReader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…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/** Reads byte from input stream into the buffer.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 private void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fillBuffer</a:t>
            </a:r>
            <a:r>
              <a:rPr lang="en-US" dirty="0" smtClean="0">
                <a:solidFill>
                  <a:schemeClr val="bg2"/>
                </a:solidFill>
              </a:rPr>
              <a:t>() throws </a:t>
            </a:r>
            <a:r>
              <a:rPr lang="en-US" dirty="0" err="1" smtClean="0">
                <a:solidFill>
                  <a:schemeClr val="bg2"/>
                </a:solidFill>
              </a:rPr>
              <a:t>IOException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 smtClean="0">
                <a:solidFill>
                  <a:srgbClr val="8064A2"/>
                </a:solidFill>
              </a:rPr>
              <a:t>    </a:t>
            </a:r>
            <a:r>
              <a:rPr lang="en-US" dirty="0" err="1" smtClean="0">
                <a:solidFill>
                  <a:srgbClr val="8064A2"/>
                </a:solidFill>
              </a:rPr>
              <a:t>this</a:t>
            </a:r>
            <a:r>
              <a:rPr lang="en-US" dirty="0" err="1" smtClean="0">
                <a:solidFill>
                  <a:schemeClr val="bg2"/>
                </a:solidFill>
              </a:rPr>
              <a:t>.buffer</a:t>
            </a:r>
            <a:r>
              <a:rPr lang="en-US" dirty="0" smtClean="0">
                <a:solidFill>
                  <a:schemeClr val="bg2"/>
                </a:solidFill>
              </a:rPr>
              <a:t> = (byte) </a:t>
            </a:r>
            <a:r>
              <a:rPr lang="en-US" dirty="0" err="1" smtClean="0">
                <a:solidFill>
                  <a:schemeClr val="bg2"/>
                </a:solidFill>
              </a:rPr>
              <a:t>in.read</a:t>
            </a:r>
            <a:r>
              <a:rPr lang="en-US" dirty="0" smtClean="0">
                <a:solidFill>
                  <a:schemeClr val="bg2"/>
                </a:solidFill>
              </a:rPr>
              <a:t>() &amp; 0x00ff;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rgbClr val="8064A2"/>
                </a:solidFill>
              </a:rPr>
              <a:t>this</a:t>
            </a:r>
            <a:r>
              <a:rPr lang="en-US" dirty="0" err="1" smtClean="0">
                <a:solidFill>
                  <a:schemeClr val="bg2"/>
                </a:solidFill>
              </a:rPr>
              <a:t>.bits</a:t>
            </a:r>
            <a:r>
              <a:rPr lang="en-US" dirty="0" smtClean="0">
                <a:solidFill>
                  <a:schemeClr val="bg2"/>
                </a:solidFill>
              </a:rPr>
              <a:t> = 0;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823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BitReader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bits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02634" y="1545635"/>
            <a:ext cx="5738733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Reads single bits from a binary input stream.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BitReader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…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/** Reads bit from input stream as an </a:t>
            </a:r>
            <a:r>
              <a:rPr lang="en-US" dirty="0" err="1" smtClean="0">
                <a:solidFill>
                  <a:schemeClr val="accent3"/>
                </a:solidFill>
              </a:rPr>
              <a:t>int</a:t>
            </a:r>
            <a:r>
              <a:rPr lang="en-US" dirty="0" smtClean="0">
                <a:solidFill>
                  <a:schemeClr val="accent3"/>
                </a:solidFill>
              </a:rPr>
              <a:t> 0 or 1.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 public </a:t>
            </a:r>
            <a:r>
              <a:rPr lang="en-US" dirty="0" err="1" smtClean="0">
                <a:solidFill>
                  <a:schemeClr val="accent4"/>
                </a:solidFill>
              </a:rPr>
              <a:t>int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readBitAsInt</a:t>
            </a:r>
            <a:r>
              <a:rPr lang="en-US" dirty="0" smtClean="0">
                <a:solidFill>
                  <a:schemeClr val="bg2"/>
                </a:solidFill>
              </a:rPr>
              <a:t>() throws </a:t>
            </a:r>
            <a:r>
              <a:rPr lang="en-US" dirty="0" err="1" smtClean="0">
                <a:solidFill>
                  <a:schemeClr val="bg2"/>
                </a:solidFill>
              </a:rPr>
              <a:t>IOException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 smtClean="0">
                <a:solidFill>
                  <a:srgbClr val="8064A2"/>
                </a:solidFill>
              </a:rPr>
              <a:t> 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bit = buffer &amp; 0x80;  </a:t>
            </a:r>
            <a:r>
              <a:rPr lang="en-US" dirty="0" smtClean="0">
                <a:solidFill>
                  <a:schemeClr val="accent3"/>
                </a:solidFill>
              </a:rPr>
              <a:t>// get left most bit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buffer &lt;&lt;= 1; </a:t>
            </a:r>
            <a:r>
              <a:rPr lang="en-US" dirty="0" smtClean="0">
                <a:solidFill>
                  <a:srgbClr val="9BBB59"/>
                </a:solidFill>
              </a:rPr>
              <a:t>// shift buffer into position for next read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bits++;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if (bits == 8)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</a:t>
            </a:r>
            <a:r>
              <a:rPr lang="en-US" dirty="0" err="1" smtClean="0">
                <a:solidFill>
                  <a:schemeClr val="bg2"/>
                </a:solidFill>
              </a:rPr>
              <a:t>fillBuffer</a:t>
            </a:r>
            <a:r>
              <a:rPr lang="en-US" dirty="0" smtClean="0">
                <a:solidFill>
                  <a:schemeClr val="bg2"/>
                </a:solidFill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bits = 0;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8064A2"/>
                </a:solidFill>
              </a:rPr>
              <a:t>return </a:t>
            </a:r>
            <a:r>
              <a:rPr lang="en-US" dirty="0" smtClean="0">
                <a:solidFill>
                  <a:schemeClr val="bg2"/>
                </a:solidFill>
              </a:rPr>
              <a:t>bit </a:t>
            </a:r>
            <a:r>
              <a:rPr lang="en-US" dirty="0">
                <a:solidFill>
                  <a:schemeClr val="bg2"/>
                </a:solidFill>
              </a:rPr>
              <a:t>/</a:t>
            </a:r>
            <a:r>
              <a:rPr lang="en-US" dirty="0" smtClean="0">
                <a:solidFill>
                  <a:schemeClr val="bg2"/>
                </a:solidFill>
              </a:rPr>
              <a:t> 128;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Reads bit as a </a:t>
            </a:r>
            <a:r>
              <a:rPr lang="en-US" dirty="0" err="1" smtClean="0">
                <a:solidFill>
                  <a:srgbClr val="9BBB59"/>
                </a:solidFill>
              </a:rPr>
              <a:t>boolean</a:t>
            </a:r>
            <a:r>
              <a:rPr lang="en-US" dirty="0" smtClean="0">
                <a:solidFill>
                  <a:srgbClr val="9BBB59"/>
                </a:solidFill>
              </a:rPr>
              <a:t>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readBit</a:t>
            </a:r>
            <a:r>
              <a:rPr lang="en-US" dirty="0" smtClean="0">
                <a:solidFill>
                  <a:schemeClr val="bg2"/>
                </a:solidFill>
              </a:rPr>
              <a:t>() throws </a:t>
            </a:r>
            <a:r>
              <a:rPr lang="en-US" dirty="0" err="1" smtClean="0">
                <a:solidFill>
                  <a:schemeClr val="bg2"/>
                </a:solidFill>
              </a:rPr>
              <a:t>IOException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8064A2"/>
                </a:solidFill>
              </a:rPr>
              <a:t>return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readBitAsInt</a:t>
            </a:r>
            <a:r>
              <a:rPr lang="en-US" dirty="0" smtClean="0">
                <a:solidFill>
                  <a:schemeClr val="bg2"/>
                </a:solidFill>
              </a:rPr>
              <a:t>() == 1;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019787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BitReader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Convenience Method: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02634" y="1856365"/>
            <a:ext cx="52886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Reads single bits from a binary input stream.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BitReader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…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/** Reads byte from input stream.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 public </a:t>
            </a:r>
            <a:r>
              <a:rPr lang="en-US" dirty="0" smtClean="0">
                <a:solidFill>
                  <a:schemeClr val="bg2"/>
                </a:solidFill>
              </a:rPr>
              <a:t>byte </a:t>
            </a:r>
            <a:r>
              <a:rPr lang="en-US" dirty="0" err="1" smtClean="0">
                <a:solidFill>
                  <a:schemeClr val="bg2"/>
                </a:solidFill>
              </a:rPr>
              <a:t>readByte</a:t>
            </a:r>
            <a:r>
              <a:rPr lang="en-US" dirty="0" smtClean="0">
                <a:solidFill>
                  <a:schemeClr val="bg2"/>
                </a:solidFill>
              </a:rPr>
              <a:t>() throws </a:t>
            </a:r>
            <a:r>
              <a:rPr lang="en-US" dirty="0" err="1" smtClean="0">
                <a:solidFill>
                  <a:schemeClr val="bg2"/>
                </a:solidFill>
              </a:rPr>
              <a:t>IOException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 smtClean="0">
                <a:solidFill>
                  <a:srgbClr val="8064A2"/>
                </a:solidFill>
              </a:rPr>
              <a:t>    </a:t>
            </a:r>
            <a:r>
              <a:rPr lang="en-US" dirty="0" smtClean="0">
                <a:solidFill>
                  <a:schemeClr val="bg2"/>
                </a:solidFill>
              </a:rPr>
              <a:t>byte </a:t>
            </a:r>
            <a:r>
              <a:rPr lang="en-US" dirty="0" err="1" smtClean="0">
                <a:solidFill>
                  <a:schemeClr val="bg2"/>
                </a:solidFill>
              </a:rPr>
              <a:t>buf</a:t>
            </a:r>
            <a:r>
              <a:rPr lang="en-US" dirty="0" smtClean="0">
                <a:solidFill>
                  <a:schemeClr val="bg2"/>
                </a:solidFill>
              </a:rPr>
              <a:t> = 0;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for 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 = 0; 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 &lt; 8; 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++)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</a:t>
            </a:r>
            <a:r>
              <a:rPr lang="en-US" dirty="0" err="1" smtClean="0">
                <a:solidFill>
                  <a:schemeClr val="bg2"/>
                </a:solidFill>
              </a:rPr>
              <a:t>buf</a:t>
            </a:r>
            <a:r>
              <a:rPr lang="en-US" dirty="0" smtClean="0">
                <a:solidFill>
                  <a:schemeClr val="bg2"/>
                </a:solidFill>
              </a:rPr>
              <a:t> &lt;&lt;= 1;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</a:t>
            </a:r>
            <a:r>
              <a:rPr lang="en-US" dirty="0" err="1" smtClean="0">
                <a:solidFill>
                  <a:schemeClr val="bg2"/>
                </a:solidFill>
              </a:rPr>
              <a:t>buf</a:t>
            </a:r>
            <a:r>
              <a:rPr lang="en-US" dirty="0" smtClean="0">
                <a:solidFill>
                  <a:schemeClr val="bg2"/>
                </a:solidFill>
              </a:rPr>
              <a:t> |= </a:t>
            </a:r>
            <a:r>
              <a:rPr lang="en-US" dirty="0" err="1" smtClean="0">
                <a:solidFill>
                  <a:schemeClr val="bg2"/>
                </a:solidFill>
              </a:rPr>
              <a:t>readBitAsInt</a:t>
            </a:r>
            <a:r>
              <a:rPr lang="en-US" dirty="0" smtClean="0">
                <a:solidFill>
                  <a:schemeClr val="bg2"/>
                </a:solidFill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8064A2"/>
                </a:solidFill>
              </a:rPr>
              <a:t>return </a:t>
            </a:r>
            <a:r>
              <a:rPr lang="en-US" dirty="0" err="1" smtClean="0">
                <a:solidFill>
                  <a:schemeClr val="bg2"/>
                </a:solidFill>
              </a:rPr>
              <a:t>buf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120767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N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aseline="-25000" dirty="0"/>
          </a:p>
          <a:p>
            <a:r>
              <a:rPr lang="en-US" dirty="0" smtClean="0"/>
              <a:t>Decimal: base 10</a:t>
            </a:r>
          </a:p>
          <a:p>
            <a:pPr lvl="1"/>
            <a:r>
              <a:rPr lang="en-US" dirty="0" smtClean="0"/>
              <a:t>Coefficient values 0 .. 9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M</a:t>
            </a:r>
            <a:r>
              <a:rPr lang="en-US" dirty="0" smtClean="0"/>
              <a:t>*10</a:t>
            </a:r>
            <a:r>
              <a:rPr lang="en-US" baseline="30000" dirty="0" smtClean="0"/>
              <a:t>M</a:t>
            </a:r>
            <a:r>
              <a:rPr lang="en-US" dirty="0" smtClean="0"/>
              <a:t> + C</a:t>
            </a:r>
            <a:r>
              <a:rPr lang="en-US" baseline="-25000" dirty="0" smtClean="0"/>
              <a:t>M-1</a:t>
            </a:r>
            <a:r>
              <a:rPr lang="en-US" dirty="0" smtClean="0"/>
              <a:t>*10</a:t>
            </a:r>
            <a:r>
              <a:rPr lang="en-US" baseline="30000" dirty="0" smtClean="0"/>
              <a:t>M-1</a:t>
            </a:r>
            <a:r>
              <a:rPr lang="en-US" dirty="0" smtClean="0"/>
              <a:t>+ … + C</a:t>
            </a:r>
            <a:r>
              <a:rPr lang="en-US" baseline="-25000" dirty="0" smtClean="0"/>
              <a:t>2</a:t>
            </a:r>
            <a:r>
              <a:rPr lang="en-US" dirty="0" smtClean="0"/>
              <a:t>*10</a:t>
            </a:r>
            <a:r>
              <a:rPr lang="en-US" baseline="30000" dirty="0" smtClean="0"/>
              <a:t>2</a:t>
            </a:r>
            <a:r>
              <a:rPr lang="en-US" dirty="0" smtClean="0"/>
              <a:t> + C</a:t>
            </a:r>
            <a:r>
              <a:rPr lang="en-US" baseline="-25000" dirty="0" smtClean="0"/>
              <a:t>1</a:t>
            </a:r>
            <a:r>
              <a:rPr lang="en-US" dirty="0" smtClean="0"/>
              <a:t>*10 + C</a:t>
            </a:r>
            <a:r>
              <a:rPr lang="en-US" baseline="-25000" dirty="0" smtClean="0"/>
              <a:t>0</a:t>
            </a:r>
          </a:p>
          <a:p>
            <a:pPr lvl="1"/>
            <a:endParaRPr lang="en-US" dirty="0"/>
          </a:p>
          <a:p>
            <a:r>
              <a:rPr lang="en-US" dirty="0" smtClean="0"/>
              <a:t>Hexadecimal: base 16</a:t>
            </a:r>
          </a:p>
          <a:p>
            <a:pPr lvl="1"/>
            <a:r>
              <a:rPr lang="en-US" dirty="0" smtClean="0"/>
              <a:t>Coefficient values 0 .. F</a:t>
            </a:r>
          </a:p>
          <a:p>
            <a:pPr lvl="1"/>
            <a:r>
              <a:rPr lang="en-US" dirty="0"/>
              <a:t>C</a:t>
            </a:r>
            <a:r>
              <a:rPr lang="en-US" baseline="-25000" dirty="0"/>
              <a:t>M</a:t>
            </a:r>
            <a:r>
              <a:rPr lang="en-US" dirty="0" smtClean="0"/>
              <a:t>*16</a:t>
            </a:r>
            <a:r>
              <a:rPr lang="en-US" baseline="30000" dirty="0" smtClean="0"/>
              <a:t>M</a:t>
            </a:r>
            <a:r>
              <a:rPr lang="en-US" dirty="0" smtClean="0"/>
              <a:t> </a:t>
            </a:r>
            <a:r>
              <a:rPr lang="en-US" dirty="0"/>
              <a:t>+ C</a:t>
            </a:r>
            <a:r>
              <a:rPr lang="en-US" baseline="-25000" dirty="0"/>
              <a:t>M-1</a:t>
            </a:r>
            <a:r>
              <a:rPr lang="en-US" dirty="0" smtClean="0"/>
              <a:t>*16</a:t>
            </a:r>
            <a:r>
              <a:rPr lang="en-US" baseline="30000" dirty="0" smtClean="0"/>
              <a:t>M</a:t>
            </a:r>
            <a:r>
              <a:rPr lang="en-US" baseline="30000" dirty="0"/>
              <a:t>-1</a:t>
            </a:r>
            <a:r>
              <a:rPr lang="en-US" dirty="0"/>
              <a:t>+ … + C</a:t>
            </a:r>
            <a:r>
              <a:rPr lang="en-US" baseline="-25000" dirty="0"/>
              <a:t>2</a:t>
            </a:r>
            <a:r>
              <a:rPr lang="en-US" dirty="0" smtClean="0"/>
              <a:t>*16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C</a:t>
            </a:r>
            <a:r>
              <a:rPr lang="en-US" baseline="-25000" dirty="0"/>
              <a:t>1</a:t>
            </a:r>
            <a:r>
              <a:rPr lang="en-US" dirty="0" smtClean="0"/>
              <a:t>*16 </a:t>
            </a:r>
            <a:r>
              <a:rPr lang="en-US" dirty="0"/>
              <a:t>+ C</a:t>
            </a:r>
            <a:r>
              <a:rPr lang="en-US" baseline="-25000" dirty="0"/>
              <a:t>0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1110</a:t>
            </a:r>
            <a:r>
              <a:rPr lang="en-US" baseline="-25000" dirty="0" smtClean="0"/>
              <a:t>2</a:t>
            </a:r>
            <a:r>
              <a:rPr lang="en-US" dirty="0" smtClean="0"/>
              <a:t> = 16</a:t>
            </a:r>
            <a:r>
              <a:rPr lang="en-US" baseline="-25000" dirty="0" smtClean="0"/>
              <a:t>8</a:t>
            </a:r>
            <a:r>
              <a:rPr lang="en-US" dirty="0" smtClean="0"/>
              <a:t> = 14</a:t>
            </a:r>
            <a:r>
              <a:rPr lang="en-US" baseline="-25000" dirty="0" smtClean="0"/>
              <a:t>10</a:t>
            </a:r>
            <a:r>
              <a:rPr lang="en-US" dirty="0" smtClean="0"/>
              <a:t> = E</a:t>
            </a:r>
            <a:r>
              <a:rPr lang="en-US" baseline="-25000" dirty="0" smtClean="0"/>
              <a:t>16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691940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184503"/>
              </p:ext>
            </p:extLst>
          </p:nvPr>
        </p:nvGraphicFramePr>
        <p:xfrm>
          <a:off x="342900" y="1070265"/>
          <a:ext cx="845820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2114550"/>
                <a:gridCol w="2114550"/>
                <a:gridCol w="2114550"/>
              </a:tblGrid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Binary base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Octal base 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Decimal base 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Hex base 16</a:t>
                      </a:r>
                      <a:endParaRPr lang="en-US" sz="1600" dirty="0"/>
                    </a:p>
                  </a:txBody>
                  <a:tcPr/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</a:p>
                  </a:txBody>
                  <a:tcPr/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endParaRPr lang="en-US" sz="1600" dirty="0"/>
                    </a:p>
                  </a:txBody>
                  <a:tcPr/>
                </a:tc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083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 of representing positive and negative binary numbers</a:t>
            </a:r>
          </a:p>
          <a:p>
            <a:endParaRPr lang="en-US" dirty="0"/>
          </a:p>
          <a:p>
            <a:r>
              <a:rPr lang="en-US" dirty="0" smtClean="0"/>
              <a:t>Can represent –(2</a:t>
            </a:r>
            <a:r>
              <a:rPr lang="en-US" baseline="30000" dirty="0" smtClean="0"/>
              <a:t>N – 1</a:t>
            </a:r>
            <a:r>
              <a:rPr lang="en-US" dirty="0" smtClean="0"/>
              <a:t>) to +(2</a:t>
            </a:r>
            <a:r>
              <a:rPr lang="en-US" baseline="30000" dirty="0" smtClean="0"/>
              <a:t>N – 1</a:t>
            </a:r>
            <a:r>
              <a:rPr lang="en-US" dirty="0" smtClean="0"/>
              <a:t> – 1)`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740974"/>
              </p:ext>
            </p:extLst>
          </p:nvPr>
        </p:nvGraphicFramePr>
        <p:xfrm>
          <a:off x="342900" y="3132907"/>
          <a:ext cx="41834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99"/>
                <a:gridCol w="1394499"/>
                <a:gridCol w="13944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2’s Comp.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070173"/>
              </p:ext>
            </p:extLst>
          </p:nvPr>
        </p:nvGraphicFramePr>
        <p:xfrm>
          <a:off x="4771335" y="3132907"/>
          <a:ext cx="41834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99"/>
                <a:gridCol w="1394499"/>
                <a:gridCol w="13944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2’s Comp.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0111 1111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0111 1110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0000 0010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1111 1111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1111 1110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1000 0001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1000 0000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-128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115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byte: 8-bit signed two’s complement</a:t>
            </a:r>
          </a:p>
          <a:p>
            <a:pPr lvl="1"/>
            <a:r>
              <a:rPr lang="en-US" dirty="0" smtClean="0"/>
              <a:t>-2</a:t>
            </a:r>
            <a:r>
              <a:rPr lang="en-US" baseline="30000" dirty="0" smtClean="0"/>
              <a:t>7</a:t>
            </a:r>
            <a:r>
              <a:rPr lang="en-US" dirty="0" smtClean="0"/>
              <a:t> to 2</a:t>
            </a:r>
            <a:r>
              <a:rPr lang="en-US" baseline="30000" dirty="0" smtClean="0"/>
              <a:t>7</a:t>
            </a:r>
            <a:r>
              <a:rPr lang="en-US" dirty="0" smtClean="0"/>
              <a:t> – 1 or -128 to 127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short: 16-bit signed two’s complement</a:t>
            </a:r>
          </a:p>
          <a:p>
            <a:pPr lvl="1"/>
            <a:r>
              <a:rPr lang="en-US" dirty="0" smtClean="0"/>
              <a:t>-2</a:t>
            </a:r>
            <a:r>
              <a:rPr lang="en-US" baseline="30000" dirty="0" smtClean="0"/>
              <a:t>15</a:t>
            </a:r>
            <a:r>
              <a:rPr lang="en-US" dirty="0" smtClean="0"/>
              <a:t> to 2</a:t>
            </a:r>
            <a:r>
              <a:rPr lang="en-US" baseline="30000" dirty="0" smtClean="0"/>
              <a:t>15</a:t>
            </a:r>
            <a:r>
              <a:rPr lang="en-US" dirty="0" smtClean="0"/>
              <a:t> – 1 or -32768 to 32767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: 32-bit signed two’s complement</a:t>
            </a:r>
          </a:p>
          <a:p>
            <a:pPr lvl="1"/>
            <a:r>
              <a:rPr lang="en-US" dirty="0" smtClean="0"/>
              <a:t>-2</a:t>
            </a:r>
            <a:r>
              <a:rPr lang="en-US" baseline="30000" dirty="0" smtClean="0"/>
              <a:t>31</a:t>
            </a:r>
            <a:r>
              <a:rPr lang="en-US" dirty="0" smtClean="0"/>
              <a:t> to 2</a:t>
            </a:r>
            <a:r>
              <a:rPr lang="en-US" baseline="30000" dirty="0" smtClean="0"/>
              <a:t>31</a:t>
            </a:r>
            <a:r>
              <a:rPr lang="en-US" dirty="0" smtClean="0"/>
              <a:t> – 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long: 64-bit signed two’s complement</a:t>
            </a:r>
          </a:p>
          <a:p>
            <a:pPr lvl="1"/>
            <a:r>
              <a:rPr lang="en-US" dirty="0" smtClean="0"/>
              <a:t>-2</a:t>
            </a:r>
            <a:r>
              <a:rPr lang="en-US" baseline="30000" dirty="0" smtClean="0"/>
              <a:t>63</a:t>
            </a:r>
            <a:r>
              <a:rPr lang="en-US" dirty="0" smtClean="0"/>
              <a:t> to 2</a:t>
            </a:r>
            <a:r>
              <a:rPr lang="en-US" baseline="30000" dirty="0" smtClean="0"/>
              <a:t>63</a:t>
            </a:r>
            <a:r>
              <a:rPr lang="en-US" dirty="0" smtClean="0"/>
              <a:t> – 1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Bitwise and Bit Shift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“~” complement  inverts the bit pattern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4404" y="1903799"/>
            <a:ext cx="496963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byte b = 0xA3;  </a:t>
            </a:r>
            <a:r>
              <a:rPr lang="en-US" sz="2400" dirty="0" smtClean="0">
                <a:solidFill>
                  <a:schemeClr val="accent3"/>
                </a:solidFill>
              </a:rPr>
              <a:t>// 1010 0011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byte c = ~b;      </a:t>
            </a:r>
            <a:r>
              <a:rPr lang="en-US" sz="2400" dirty="0" smtClean="0">
                <a:solidFill>
                  <a:schemeClr val="accent3"/>
                </a:solidFill>
              </a:rPr>
              <a:t>// 0101 1100   0x5C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00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Bitwise and Bit Shift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smtClean="0"/>
              <a:t>&lt;&lt;“ signed shift left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4404" y="1903799"/>
            <a:ext cx="50984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byte b = 0xA3;    </a:t>
            </a:r>
            <a:r>
              <a:rPr lang="en-US" sz="2400" dirty="0" smtClean="0">
                <a:solidFill>
                  <a:schemeClr val="accent3"/>
                </a:solidFill>
              </a:rPr>
              <a:t>// 1010 0011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byte s = b &lt;&lt; 1;  </a:t>
            </a:r>
            <a:r>
              <a:rPr lang="en-US" sz="2400" dirty="0" smtClean="0">
                <a:solidFill>
                  <a:schemeClr val="accent3"/>
                </a:solidFill>
              </a:rPr>
              <a:t>// 0100 0110   0x46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byte t  = b &lt;&lt; 3;</a:t>
            </a:r>
            <a:r>
              <a:rPr lang="en-US" sz="2400" dirty="0" smtClean="0">
                <a:solidFill>
                  <a:schemeClr val="accent3"/>
                </a:solidFill>
              </a:rPr>
              <a:t>  // 0001 1000   0x18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77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Bitwise and Bit Shift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smtClean="0"/>
              <a:t>&gt;&gt;” signed shift </a:t>
            </a:r>
            <a:r>
              <a:rPr lang="en-US" dirty="0" smtClean="0"/>
              <a:t>right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14404" y="1903799"/>
            <a:ext cx="51495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byte b = 0xA3;    </a:t>
            </a:r>
            <a:r>
              <a:rPr lang="en-US" sz="2400" dirty="0" smtClean="0">
                <a:solidFill>
                  <a:schemeClr val="accent3"/>
                </a:solidFill>
              </a:rPr>
              <a:t>// 1010 0011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byte s = b &gt;&gt; 1;  </a:t>
            </a:r>
            <a:r>
              <a:rPr lang="en-US" sz="2400" dirty="0" smtClean="0">
                <a:solidFill>
                  <a:schemeClr val="accent3"/>
                </a:solidFill>
              </a:rPr>
              <a:t>// 1101 0001   0xD1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byte t  = b &gt;&gt; 3;</a:t>
            </a:r>
            <a:r>
              <a:rPr lang="en-US" sz="2400" dirty="0" smtClean="0">
                <a:solidFill>
                  <a:schemeClr val="accent3"/>
                </a:solidFill>
              </a:rPr>
              <a:t>  // 1111 0100   0xF4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53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326</TotalTime>
  <Words>1937</Words>
  <Application>Microsoft Macintosh PowerPoint</Application>
  <PresentationFormat>On-screen Show (4:3)</PresentationFormat>
  <Paragraphs>403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csdl-2014</vt:lpstr>
      <vt:lpstr>Binary Data in Java</vt:lpstr>
      <vt:lpstr>Base N Numbers</vt:lpstr>
      <vt:lpstr>Base N Numbers</vt:lpstr>
      <vt:lpstr>Numbers</vt:lpstr>
      <vt:lpstr>Twos Complement</vt:lpstr>
      <vt:lpstr>Java Numbers</vt:lpstr>
      <vt:lpstr>Java Bitwise and Bit Shift Operators </vt:lpstr>
      <vt:lpstr>Java Bitwise and Bit Shift Operators </vt:lpstr>
      <vt:lpstr>Java Bitwise and Bit Shift Operators </vt:lpstr>
      <vt:lpstr>Java Bitwise and Bit Shift Operators </vt:lpstr>
      <vt:lpstr>Java Bitwise and Bit Shift Operators </vt:lpstr>
      <vt:lpstr>Java Bitwise and Bit Shift Operators </vt:lpstr>
      <vt:lpstr>Java Bitwise and Bit Shift Operators </vt:lpstr>
      <vt:lpstr>Java Bitwise and Bit Shift Operators </vt:lpstr>
      <vt:lpstr>Java I/O</vt:lpstr>
      <vt:lpstr>BitWriter Class</vt:lpstr>
      <vt:lpstr>BitWriter Class</vt:lpstr>
      <vt:lpstr>BitWriter Class</vt:lpstr>
      <vt:lpstr>BitWriter Class</vt:lpstr>
      <vt:lpstr>Java I/O</vt:lpstr>
      <vt:lpstr>BitReader Class</vt:lpstr>
      <vt:lpstr>BitReader Class</vt:lpstr>
      <vt:lpstr>BitReader Class</vt:lpstr>
      <vt:lpstr>BitReader Class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Data in Java</dc:title>
  <dc:creator>Carleton Moore</dc:creator>
  <cp:lastModifiedBy>Carleton Moore</cp:lastModifiedBy>
  <cp:revision>20</cp:revision>
  <dcterms:created xsi:type="dcterms:W3CDTF">2014-11-26T21:28:34Z</dcterms:created>
  <dcterms:modified xsi:type="dcterms:W3CDTF">2014-11-28T20:53:45Z</dcterms:modified>
</cp:coreProperties>
</file>