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7" r:id="rId59"/>
    <p:sldId id="318" r:id="rId60"/>
    <p:sldId id="314" r:id="rId61"/>
    <p:sldId id="319" r:id="rId62"/>
    <p:sldId id="315" r:id="rId63"/>
    <p:sldId id="316" r:id="rId64"/>
    <p:sldId id="320" r:id="rId65"/>
    <p:sldId id="321" r:id="rId66"/>
    <p:sldId id="322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12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 and Priority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Item from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root by replacing it with last item in heap (LIH)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56266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6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30378" y="4141812"/>
                <a:ext cx="2214604" cy="369332"/>
                <a:chOff x="3625526" y="4105560"/>
                <a:chExt cx="2214604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27086" y="410556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8</a:t>
                  </a:r>
                </a:p>
              </p:txBody>
            </p:sp>
          </p:grpSp>
          <p:cxnSp>
            <p:nvCxnSpPr>
              <p:cNvPr id="14" name="Straight Connector 13"/>
              <p:cNvCxnSpPr>
                <a:stCxn id="10" idx="2"/>
                <a:endCxn id="25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10" idx="2"/>
                <a:endCxn id="26" idx="0"/>
              </p:cNvCxnSpPr>
              <p:nvPr/>
            </p:nvCxnSpPr>
            <p:spPr bwMode="auto">
              <a:xfrm>
                <a:off x="4801869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5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5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29" idx="0"/>
                <a:endCxn id="26" idx="2"/>
              </p:cNvCxnSpPr>
              <p:nvPr/>
            </p:nvCxnSpPr>
            <p:spPr bwMode="auto">
              <a:xfrm flipV="1">
                <a:off x="5338353" y="4511144"/>
                <a:ext cx="35010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0" idx="0"/>
                <a:endCxn id="26" idx="2"/>
              </p:cNvCxnSpPr>
              <p:nvPr/>
            </p:nvCxnSpPr>
            <p:spPr bwMode="auto">
              <a:xfrm flipH="1" flipV="1">
                <a:off x="5688460" y="4511144"/>
                <a:ext cx="52303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5" idx="0"/>
                <a:endCxn id="29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4" idx="0"/>
                <a:endCxn id="28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33" idx="0"/>
                <a:endCxn id="28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32" idx="0"/>
                <a:endCxn id="27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31" idx="0"/>
                <a:endCxn id="27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9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790368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66</a:t>
              </a:r>
            </a:p>
          </p:txBody>
        </p:sp>
        <p:cxnSp>
          <p:nvCxnSpPr>
            <p:cNvPr id="9" name="Straight Connector 8"/>
            <p:cNvCxnSpPr>
              <a:stCxn id="30" idx="2"/>
              <a:endCxn id="8" idx="0"/>
            </p:cNvCxnSpPr>
            <p:nvPr/>
          </p:nvCxnSpPr>
          <p:spPr bwMode="auto">
            <a:xfrm flipH="1">
              <a:off x="6011079" y="5370928"/>
              <a:ext cx="200417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1564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Item from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root by replacing it with last item in heap (LIH)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56266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  <a:latin typeface="+mn-lt"/>
                  </a:rPr>
                  <a:t>66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30378" y="4141812"/>
                <a:ext cx="2214604" cy="369332"/>
                <a:chOff x="3625526" y="4105560"/>
                <a:chExt cx="2214604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27086" y="410556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8</a:t>
                  </a:r>
                </a:p>
              </p:txBody>
            </p:sp>
          </p:grpSp>
          <p:cxnSp>
            <p:nvCxnSpPr>
              <p:cNvPr id="14" name="Straight Connector 13"/>
              <p:cNvCxnSpPr>
                <a:stCxn id="10" idx="2"/>
                <a:endCxn id="25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10" idx="2"/>
                <a:endCxn id="26" idx="0"/>
              </p:cNvCxnSpPr>
              <p:nvPr/>
            </p:nvCxnSpPr>
            <p:spPr bwMode="auto">
              <a:xfrm>
                <a:off x="4866058" y="3902860"/>
                <a:ext cx="822402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5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5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29" idx="0"/>
                <a:endCxn id="26" idx="2"/>
              </p:cNvCxnSpPr>
              <p:nvPr/>
            </p:nvCxnSpPr>
            <p:spPr bwMode="auto">
              <a:xfrm flipV="1">
                <a:off x="5338353" y="4511144"/>
                <a:ext cx="35010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0" idx="0"/>
                <a:endCxn id="26" idx="2"/>
              </p:cNvCxnSpPr>
              <p:nvPr/>
            </p:nvCxnSpPr>
            <p:spPr bwMode="auto">
              <a:xfrm flipH="1" flipV="1">
                <a:off x="5688460" y="4511144"/>
                <a:ext cx="52303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5" idx="0"/>
                <a:endCxn id="29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4" idx="0"/>
                <a:endCxn id="28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33" idx="0"/>
                <a:endCxn id="28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32" idx="0"/>
                <a:endCxn id="27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31" idx="0"/>
                <a:endCxn id="27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9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01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Item from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root by replacing it with last item in heap (LIH)</a:t>
            </a:r>
          </a:p>
          <a:p>
            <a:endParaRPr lang="en-US" dirty="0"/>
          </a:p>
          <a:p>
            <a:r>
              <a:rPr lang="en-US" dirty="0" smtClean="0"/>
              <a:t>While item LIH has children and item is larger than either child</a:t>
            </a:r>
            <a:br>
              <a:rPr lang="en-US" dirty="0" smtClean="0"/>
            </a:br>
            <a:r>
              <a:rPr lang="en-US" dirty="0" smtClean="0"/>
              <a:t>	Swap item with its smaller child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56266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  <a:latin typeface="+mn-lt"/>
                  </a:rPr>
                  <a:t>66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30378" y="4141812"/>
                <a:ext cx="2214604" cy="369332"/>
                <a:chOff x="3625526" y="4105560"/>
                <a:chExt cx="2214604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27086" y="410556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8</a:t>
                  </a:r>
                </a:p>
              </p:txBody>
            </p:sp>
          </p:grpSp>
          <p:cxnSp>
            <p:nvCxnSpPr>
              <p:cNvPr id="14" name="Straight Connector 13"/>
              <p:cNvCxnSpPr>
                <a:stCxn id="10" idx="2"/>
                <a:endCxn id="25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10" idx="2"/>
                <a:endCxn id="26" idx="0"/>
              </p:cNvCxnSpPr>
              <p:nvPr/>
            </p:nvCxnSpPr>
            <p:spPr bwMode="auto">
              <a:xfrm>
                <a:off x="4866058" y="3902860"/>
                <a:ext cx="822402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5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5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29" idx="0"/>
                <a:endCxn id="26" idx="2"/>
              </p:cNvCxnSpPr>
              <p:nvPr/>
            </p:nvCxnSpPr>
            <p:spPr bwMode="auto">
              <a:xfrm flipV="1">
                <a:off x="5338353" y="4511144"/>
                <a:ext cx="35010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0" idx="0"/>
                <a:endCxn id="26" idx="2"/>
              </p:cNvCxnSpPr>
              <p:nvPr/>
            </p:nvCxnSpPr>
            <p:spPr bwMode="auto">
              <a:xfrm flipH="1" flipV="1">
                <a:off x="5688460" y="4511144"/>
                <a:ext cx="52303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5" idx="0"/>
                <a:endCxn id="29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4" idx="0"/>
                <a:endCxn id="28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33" idx="0"/>
                <a:endCxn id="28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32" idx="0"/>
                <a:endCxn id="27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31" idx="0"/>
                <a:endCxn id="27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9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7888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Item from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root by replacing it with last item in heap (LIH)</a:t>
            </a:r>
          </a:p>
          <a:p>
            <a:endParaRPr lang="en-US" dirty="0"/>
          </a:p>
          <a:p>
            <a:r>
              <a:rPr lang="en-US" dirty="0" smtClean="0"/>
              <a:t>While item LIH has children and item is larger than either child</a:t>
            </a:r>
            <a:br>
              <a:rPr lang="en-US" dirty="0" smtClean="0"/>
            </a:br>
            <a:r>
              <a:rPr lang="en-US" dirty="0" smtClean="0"/>
              <a:t>	Swap item with its smaller child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56266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</a:rPr>
                    <a:t>66</a:t>
                  </a:r>
                </a:p>
              </p:txBody>
            </p:sp>
          </p:grpSp>
          <p:cxnSp>
            <p:nvCxnSpPr>
              <p:cNvPr id="14" name="Straight Connector 13"/>
              <p:cNvCxnSpPr>
                <a:stCxn id="10" idx="2"/>
                <a:endCxn id="25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10" idx="2"/>
                <a:endCxn id="26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5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5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29" idx="0"/>
                <a:endCxn id="26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0" idx="0"/>
                <a:endCxn id="26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5" idx="0"/>
                <a:endCxn id="29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4" idx="0"/>
                <a:endCxn id="28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33" idx="0"/>
                <a:endCxn id="28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32" idx="0"/>
                <a:endCxn id="27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31" idx="0"/>
                <a:endCxn id="27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9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7994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Item from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root by replacing it with last item in heap (LIH)</a:t>
            </a:r>
          </a:p>
          <a:p>
            <a:endParaRPr lang="en-US" dirty="0"/>
          </a:p>
          <a:p>
            <a:r>
              <a:rPr lang="en-US" dirty="0" smtClean="0"/>
              <a:t>While item LIH has children and item is larger than either child</a:t>
            </a:r>
            <a:br>
              <a:rPr lang="en-US" dirty="0" smtClean="0"/>
            </a:br>
            <a:r>
              <a:rPr lang="en-US" dirty="0" smtClean="0"/>
              <a:t>	Swap item with its smaller child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56266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4" name="Straight Connector 13"/>
              <p:cNvCxnSpPr>
                <a:stCxn id="10" idx="2"/>
                <a:endCxn id="25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10" idx="2"/>
                <a:endCxn id="26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5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5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29" idx="0"/>
                <a:endCxn id="26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0" idx="0"/>
                <a:endCxn id="26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5" idx="0"/>
                <a:endCxn id="29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4" idx="0"/>
                <a:endCxn id="28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33" idx="0"/>
                <a:endCxn id="28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>
                <a:stCxn id="32" idx="0"/>
                <a:endCxn id="27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31" idx="0"/>
                <a:endCxn id="27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9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853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array or </a:t>
            </a:r>
            <a:r>
              <a:rPr lang="en-US" dirty="0" err="1" smtClean="0"/>
              <a:t>ArrayList</a:t>
            </a:r>
            <a:r>
              <a:rPr lang="en-US" dirty="0" smtClean="0"/>
              <a:t> to hold the data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585328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882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array or </a:t>
            </a:r>
            <a:r>
              <a:rPr lang="en-US" dirty="0" err="1" smtClean="0"/>
              <a:t>ArrayList</a:t>
            </a:r>
            <a:r>
              <a:rPr lang="en-US" dirty="0" smtClean="0"/>
              <a:t> to hold the data</a:t>
            </a:r>
          </a:p>
          <a:p>
            <a:endParaRPr lang="en-US" dirty="0"/>
          </a:p>
          <a:p>
            <a:pPr lvl="1"/>
            <a:r>
              <a:rPr lang="en-US" dirty="0" smtClean="0"/>
              <a:t>Node at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left child is at 2</a:t>
            </a:r>
            <a:r>
              <a:rPr lang="en-US" i="1" dirty="0" smtClean="0"/>
              <a:t>p</a:t>
            </a:r>
            <a:r>
              <a:rPr lang="en-US" dirty="0" smtClean="0"/>
              <a:t> + 1</a:t>
            </a:r>
          </a:p>
          <a:p>
            <a:pPr lvl="2"/>
            <a:r>
              <a:rPr lang="en-US" dirty="0" smtClean="0"/>
              <a:t>right child is at 2</a:t>
            </a:r>
            <a:r>
              <a:rPr lang="en-US" i="1" dirty="0" smtClean="0"/>
              <a:t>p</a:t>
            </a:r>
            <a:r>
              <a:rPr lang="en-US" dirty="0" smtClean="0"/>
              <a:t> + 2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585328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 rot="5400000">
            <a:off x="718727" y="4911248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parent</a:t>
            </a:r>
          </a:p>
        </p:txBody>
      </p:sp>
      <p:cxnSp>
        <p:nvCxnSpPr>
          <p:cNvPr id="65" name="Elbow Connector 64"/>
          <p:cNvCxnSpPr>
            <a:stCxn id="36" idx="2"/>
            <a:endCxn id="39" idx="2"/>
          </p:cNvCxnSpPr>
          <p:nvPr/>
        </p:nvCxnSpPr>
        <p:spPr bwMode="auto">
          <a:xfrm rot="16200000" flipH="1">
            <a:off x="1761281" y="3629060"/>
            <a:ext cx="12700" cy="1226650"/>
          </a:xfrm>
          <a:prstGeom prst="bentConnector3">
            <a:avLst>
              <a:gd name="adj1" fmla="val 2790150"/>
            </a:avLst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 rot="5400000">
            <a:off x="1852650" y="5007391"/>
            <a:ext cx="103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left child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0062" y="5958066"/>
            <a:ext cx="268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Left Child = 2 * </a:t>
            </a:r>
            <a:r>
              <a:rPr lang="en-US" i="1" dirty="0" smtClean="0">
                <a:solidFill>
                  <a:srgbClr val="C0504D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+ 1 = 5</a:t>
            </a:r>
          </a:p>
        </p:txBody>
      </p:sp>
    </p:spTree>
    <p:extLst>
      <p:ext uri="{BB962C8B-B14F-4D97-AF65-F5344CB8AC3E}">
        <p14:creationId xmlns:p14="http://schemas.microsoft.com/office/powerpoint/2010/main" val="357494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array or </a:t>
            </a:r>
            <a:r>
              <a:rPr lang="en-US" dirty="0" err="1" smtClean="0"/>
              <a:t>ArrayList</a:t>
            </a:r>
            <a:r>
              <a:rPr lang="en-US" dirty="0" smtClean="0"/>
              <a:t> to hold the data</a:t>
            </a:r>
          </a:p>
          <a:p>
            <a:endParaRPr lang="en-US" dirty="0"/>
          </a:p>
          <a:p>
            <a:pPr lvl="1"/>
            <a:r>
              <a:rPr lang="en-US" dirty="0" smtClean="0"/>
              <a:t>Node at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left child is at 2</a:t>
            </a:r>
            <a:r>
              <a:rPr lang="en-US" i="1" dirty="0" smtClean="0"/>
              <a:t>p</a:t>
            </a:r>
            <a:r>
              <a:rPr lang="en-US" dirty="0" smtClean="0"/>
              <a:t> + 1</a:t>
            </a:r>
          </a:p>
          <a:p>
            <a:pPr lvl="2"/>
            <a:r>
              <a:rPr lang="en-US" dirty="0" smtClean="0"/>
              <a:t>right child is at 2</a:t>
            </a:r>
            <a:r>
              <a:rPr lang="en-US" i="1" dirty="0" smtClean="0"/>
              <a:t>p</a:t>
            </a:r>
            <a:r>
              <a:rPr lang="en-US" dirty="0" smtClean="0"/>
              <a:t> + 2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585328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 rot="5400000">
            <a:off x="718727" y="4911248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parent</a:t>
            </a:r>
          </a:p>
        </p:txBody>
      </p:sp>
      <p:cxnSp>
        <p:nvCxnSpPr>
          <p:cNvPr id="68" name="Elbow Connector 67"/>
          <p:cNvCxnSpPr>
            <a:stCxn id="36" idx="2"/>
            <a:endCxn id="40" idx="2"/>
          </p:cNvCxnSpPr>
          <p:nvPr/>
        </p:nvCxnSpPr>
        <p:spPr bwMode="auto">
          <a:xfrm rot="16200000" flipH="1">
            <a:off x="1965722" y="3424618"/>
            <a:ext cx="12700" cy="1635533"/>
          </a:xfrm>
          <a:prstGeom prst="bentConnector3">
            <a:avLst>
              <a:gd name="adj1" fmla="val 2790142"/>
            </a:avLst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 rot="5400000">
            <a:off x="2203549" y="5077948"/>
            <a:ext cx="117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right child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0062" y="5958066"/>
            <a:ext cx="289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Right Child = 2 * </a:t>
            </a:r>
            <a:r>
              <a:rPr lang="en-US" i="1" dirty="0" smtClean="0">
                <a:solidFill>
                  <a:schemeClr val="accent2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+ 2 = 6</a:t>
            </a:r>
          </a:p>
        </p:txBody>
      </p:sp>
    </p:spTree>
    <p:extLst>
      <p:ext uri="{BB962C8B-B14F-4D97-AF65-F5344CB8AC3E}">
        <p14:creationId xmlns:p14="http://schemas.microsoft.com/office/powerpoint/2010/main" val="239540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array or </a:t>
            </a:r>
            <a:r>
              <a:rPr lang="en-US" dirty="0" err="1" smtClean="0"/>
              <a:t>ArrayList</a:t>
            </a:r>
            <a:r>
              <a:rPr lang="en-US" dirty="0" smtClean="0"/>
              <a:t> to hold the data</a:t>
            </a:r>
          </a:p>
          <a:p>
            <a:endParaRPr lang="en-US" dirty="0"/>
          </a:p>
          <a:p>
            <a:pPr lvl="1"/>
            <a:r>
              <a:rPr lang="en-US" dirty="0" smtClean="0"/>
              <a:t>Node at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parent is at (</a:t>
            </a:r>
            <a:r>
              <a:rPr lang="en-US" i="1" dirty="0" smtClean="0"/>
              <a:t>c</a:t>
            </a:r>
            <a:r>
              <a:rPr lang="en-US" dirty="0" smtClean="0"/>
              <a:t> – 1) /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585328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 rot="5400000">
            <a:off x="718727" y="4911248"/>
            <a:ext cx="83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parent</a:t>
            </a:r>
          </a:p>
        </p:txBody>
      </p:sp>
      <p:cxnSp>
        <p:nvCxnSpPr>
          <p:cNvPr id="68" name="Elbow Connector 67"/>
          <p:cNvCxnSpPr>
            <a:stCxn id="36" idx="2"/>
            <a:endCxn id="40" idx="2"/>
          </p:cNvCxnSpPr>
          <p:nvPr/>
        </p:nvCxnSpPr>
        <p:spPr bwMode="auto">
          <a:xfrm rot="16200000" flipH="1">
            <a:off x="1965722" y="3424618"/>
            <a:ext cx="12700" cy="1635533"/>
          </a:xfrm>
          <a:prstGeom prst="bentConnector3">
            <a:avLst>
              <a:gd name="adj1" fmla="val 2790142"/>
            </a:avLst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arrow"/>
            <a:tailEnd type="none"/>
          </a:ln>
          <a:effectLst/>
        </p:spPr>
      </p:cxnSp>
      <p:sp>
        <p:nvSpPr>
          <p:cNvPr id="72" name="TextBox 71"/>
          <p:cNvSpPr txBox="1"/>
          <p:nvPr/>
        </p:nvSpPr>
        <p:spPr>
          <a:xfrm rot="5400000">
            <a:off x="2460134" y="4821361"/>
            <a:ext cx="65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child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0062" y="5958066"/>
            <a:ext cx="250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Parent = (</a:t>
            </a:r>
            <a:r>
              <a:rPr lang="en-US" i="1" dirty="0" smtClean="0">
                <a:solidFill>
                  <a:srgbClr val="C0504D"/>
                </a:solidFill>
                <a:latin typeface="+mn-lt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– 1) / 2 = 2</a:t>
            </a:r>
          </a:p>
        </p:txBody>
      </p:sp>
    </p:spTree>
    <p:extLst>
      <p:ext uri="{BB962C8B-B14F-4D97-AF65-F5344CB8AC3E}">
        <p14:creationId xmlns:p14="http://schemas.microsoft.com/office/powerpoint/2010/main" val="404788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new item at end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68866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binary tree:</a:t>
            </a:r>
          </a:p>
          <a:p>
            <a:pPr lvl="1"/>
            <a:r>
              <a:rPr lang="en-US" dirty="0" smtClean="0"/>
              <a:t>The value in the root is the </a:t>
            </a:r>
            <a:br>
              <a:rPr lang="en-US" dirty="0" smtClean="0"/>
            </a:br>
            <a:r>
              <a:rPr lang="en-US" dirty="0" smtClean="0"/>
              <a:t>smallest in the tree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956266" y="3533528"/>
            <a:ext cx="3475941" cy="2194185"/>
            <a:chOff x="2956266" y="3533528"/>
            <a:chExt cx="3475941" cy="2194185"/>
          </a:xfrm>
        </p:grpSpPr>
        <p:sp>
          <p:nvSpPr>
            <p:cNvPr id="4" name="TextBox 3"/>
            <p:cNvSpPr txBox="1"/>
            <p:nvPr/>
          </p:nvSpPr>
          <p:spPr>
            <a:xfrm>
              <a:off x="4645347" y="353352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+mn-lt"/>
                </a:rPr>
                <a:t>6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956266" y="5358381"/>
              <a:ext cx="2284236" cy="369332"/>
              <a:chOff x="2956266" y="5358381"/>
              <a:chExt cx="2284236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956266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37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97688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26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829409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76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30467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32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99080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74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171531" y="4750096"/>
              <a:ext cx="3260676" cy="369332"/>
              <a:chOff x="3171531" y="4693406"/>
              <a:chExt cx="3260676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171531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44674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28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17642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39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90785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66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630378" y="4141812"/>
              <a:ext cx="2342982" cy="369332"/>
              <a:chOff x="3625526" y="4105560"/>
              <a:chExt cx="234298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625526" y="410556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18</a:t>
                </a:r>
                <a:endParaRPr lang="en-US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7086" y="410556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29</a:t>
                </a:r>
                <a:endParaRPr lang="en-US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cxnSp>
          <p:nvCxnSpPr>
            <p:cNvPr id="22" name="Straight Connector 21"/>
            <p:cNvCxnSpPr>
              <a:stCxn id="4" idx="2"/>
              <a:endCxn id="18" idx="0"/>
            </p:cNvCxnSpPr>
            <p:nvPr/>
          </p:nvCxnSpPr>
          <p:spPr bwMode="auto">
            <a:xfrm flipH="1">
              <a:off x="3851089" y="3902860"/>
              <a:ext cx="950780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4" idx="2"/>
              <a:endCxn id="19" idx="0"/>
            </p:cNvCxnSpPr>
            <p:nvPr/>
          </p:nvCxnSpPr>
          <p:spPr bwMode="auto">
            <a:xfrm>
              <a:off x="4801869" y="3902860"/>
              <a:ext cx="950780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0"/>
              <a:endCxn id="18" idx="2"/>
            </p:cNvCxnSpPr>
            <p:nvPr/>
          </p:nvCxnSpPr>
          <p:spPr bwMode="auto">
            <a:xfrm flipV="1">
              <a:off x="3392242" y="4511144"/>
              <a:ext cx="458847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2" idx="0"/>
              <a:endCxn id="18" idx="2"/>
            </p:cNvCxnSpPr>
            <p:nvPr/>
          </p:nvCxnSpPr>
          <p:spPr bwMode="auto">
            <a:xfrm flipH="1" flipV="1">
              <a:off x="3851089" y="4511144"/>
              <a:ext cx="414296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3" idx="0"/>
              <a:endCxn id="19" idx="2"/>
            </p:cNvCxnSpPr>
            <p:nvPr/>
          </p:nvCxnSpPr>
          <p:spPr bwMode="auto">
            <a:xfrm flipV="1">
              <a:off x="5338353" y="4511144"/>
              <a:ext cx="414296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4" idx="0"/>
              <a:endCxn id="19" idx="2"/>
            </p:cNvCxnSpPr>
            <p:nvPr/>
          </p:nvCxnSpPr>
          <p:spPr bwMode="auto">
            <a:xfrm flipH="1" flipV="1">
              <a:off x="5752649" y="4511144"/>
              <a:ext cx="458847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9" idx="0"/>
              <a:endCxn id="13" idx="2"/>
            </p:cNvCxnSpPr>
            <p:nvPr/>
          </p:nvCxnSpPr>
          <p:spPr bwMode="auto">
            <a:xfrm flipV="1">
              <a:off x="5019791" y="5119428"/>
              <a:ext cx="318562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>
              <a:stCxn id="8" idx="0"/>
              <a:endCxn id="12" idx="2"/>
            </p:cNvCxnSpPr>
            <p:nvPr/>
          </p:nvCxnSpPr>
          <p:spPr bwMode="auto">
            <a:xfrm flipH="1" flipV="1">
              <a:off x="4265385" y="5119428"/>
              <a:ext cx="185793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7" idx="0"/>
              <a:endCxn id="12" idx="2"/>
            </p:cNvCxnSpPr>
            <p:nvPr/>
          </p:nvCxnSpPr>
          <p:spPr bwMode="auto">
            <a:xfrm flipV="1">
              <a:off x="4050120" y="5119428"/>
              <a:ext cx="215265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6" idx="0"/>
              <a:endCxn id="11" idx="2"/>
            </p:cNvCxnSpPr>
            <p:nvPr/>
          </p:nvCxnSpPr>
          <p:spPr bwMode="auto">
            <a:xfrm flipH="1" flipV="1">
              <a:off x="3392242" y="5119428"/>
              <a:ext cx="226157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5" idx="0"/>
              <a:endCxn id="11" idx="2"/>
            </p:cNvCxnSpPr>
            <p:nvPr/>
          </p:nvCxnSpPr>
          <p:spPr bwMode="auto">
            <a:xfrm flipV="1">
              <a:off x="3176977" y="5119428"/>
              <a:ext cx="215265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5348946" y="5358381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89</a:t>
            </a:r>
          </a:p>
        </p:txBody>
      </p:sp>
      <p:cxnSp>
        <p:nvCxnSpPr>
          <p:cNvPr id="57" name="Straight Connector 56"/>
          <p:cNvCxnSpPr>
            <a:stCxn id="13" idx="2"/>
            <a:endCxn id="56" idx="0"/>
          </p:cNvCxnSpPr>
          <p:nvPr/>
        </p:nvCxnSpPr>
        <p:spPr bwMode="auto">
          <a:xfrm>
            <a:off x="5338353" y="5119428"/>
            <a:ext cx="231304" cy="2389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9880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smtClean="0"/>
              <a:t>new item at end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360897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mic Sans MS" charset="0"/>
              </a:rPr>
              <a:t>10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332125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56027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+mn-lt"/>
              </a:rPr>
              <a:t>10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537092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16209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new item at end, </a:t>
            </a:r>
          </a:p>
          <a:p>
            <a:r>
              <a:rPr lang="en-US" dirty="0" smtClean="0"/>
              <a:t>set child to </a:t>
            </a:r>
            <a:r>
              <a:rPr lang="en-US" dirty="0" err="1" smtClean="0"/>
              <a:t>table.size</a:t>
            </a:r>
            <a:r>
              <a:rPr lang="en-US" dirty="0" smtClean="0"/>
              <a:t>() -1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360897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10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332125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56027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10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537092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80062" y="4393312"/>
            <a:ext cx="3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table.size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() - 1; 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13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0265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new item at end, </a:t>
            </a:r>
          </a:p>
          <a:p>
            <a:r>
              <a:rPr lang="en-US" dirty="0" smtClean="0"/>
              <a:t>set child to </a:t>
            </a:r>
            <a:r>
              <a:rPr lang="en-US" dirty="0" err="1" smtClean="0"/>
              <a:t>table.size</a:t>
            </a:r>
            <a:r>
              <a:rPr lang="en-US" dirty="0" smtClean="0"/>
              <a:t>() -1</a:t>
            </a:r>
          </a:p>
          <a:p>
            <a:r>
              <a:rPr lang="en-US" dirty="0" smtClean="0"/>
              <a:t>set parent to (child – 1) /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0504D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360897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10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332125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64A2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8064A2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56027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10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537092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80062" y="4393312"/>
            <a:ext cx="3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table.size</a:t>
            </a:r>
            <a:r>
              <a:rPr lang="en-US" dirty="0" smtClean="0">
                <a:solidFill>
                  <a:srgbClr val="000000"/>
                </a:solidFill>
              </a:rPr>
              <a:t>() - 1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13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062" y="4811227"/>
            <a:ext cx="289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(child -1) / 2;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19680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(parent &gt;= 0 and table[parent] &gt; table[child])</a:t>
            </a:r>
            <a:br>
              <a:rPr lang="en-US" dirty="0" smtClean="0"/>
            </a:br>
            <a:r>
              <a:rPr lang="en-US" dirty="0" smtClean="0"/>
              <a:t>	Swap table[parent] and table[child]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  <a:latin typeface="+mn-lt"/>
                    </a:rPr>
                    <a:t>10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0504D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360897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79646"/>
                </a:solidFill>
                <a:effectLst/>
                <a:latin typeface="Comic Sans MS" charset="0"/>
              </a:rPr>
              <a:t>66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79646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332125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64A2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8064A2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56027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+mn-lt"/>
              </a:rPr>
              <a:t>66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537092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80062" y="4393312"/>
            <a:ext cx="3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table.size</a:t>
            </a:r>
            <a:r>
              <a:rPr lang="en-US" dirty="0" smtClean="0">
                <a:solidFill>
                  <a:srgbClr val="000000"/>
                </a:solidFill>
              </a:rPr>
              <a:t>() - 1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13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062" y="4811227"/>
            <a:ext cx="289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(child -1) / 2;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81488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(parent &gt;= 0 and table[parent] &gt; table[child])</a:t>
            </a:r>
            <a:br>
              <a:rPr lang="en-US" dirty="0" smtClean="0"/>
            </a:br>
            <a:r>
              <a:rPr lang="en-US" dirty="0" smtClean="0"/>
              <a:t>	Swap table[parent] and table[child]</a:t>
            </a:r>
            <a:br>
              <a:rPr lang="en-US" dirty="0" smtClean="0"/>
            </a:br>
            <a:r>
              <a:rPr lang="en-US" dirty="0" smtClean="0"/>
              <a:t>	Set child equal to parent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  <a:latin typeface="+mn-lt"/>
                    </a:rPr>
                    <a:t>10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8064A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8064A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360897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mic Sans MS" charset="0"/>
              </a:rPr>
              <a:t>66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332125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56027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66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537092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80062" y="4393312"/>
            <a:ext cx="20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parent; 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75809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(parent &gt;= 0 and table[parent] &gt; table[child])</a:t>
            </a:r>
            <a:br>
              <a:rPr lang="en-US" dirty="0" smtClean="0"/>
            </a:br>
            <a:r>
              <a:rPr lang="en-US" dirty="0" smtClean="0"/>
              <a:t>	Swap table[parent] and table[child]</a:t>
            </a:r>
            <a:br>
              <a:rPr lang="en-US" dirty="0" smtClean="0"/>
            </a:br>
            <a:r>
              <a:rPr lang="en-US" dirty="0" smtClean="0"/>
              <a:t>	Set child equal to parent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Set parent equal to (child - 1) /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  <a:latin typeface="+mn-lt"/>
                    </a:rPr>
                    <a:t>10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C0504D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0504D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8064A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8064A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360897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mic Sans MS" charset="0"/>
              </a:rPr>
              <a:t>66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332125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56027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66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537092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80062" y="4393312"/>
            <a:ext cx="20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parent; 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062" y="4811227"/>
            <a:ext cx="289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(child -1) / 2;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10872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(parent &gt;= 0 and table[parent] &gt; table[child])</a:t>
            </a:r>
            <a:br>
              <a:rPr lang="en-US" dirty="0" smtClean="0"/>
            </a:br>
            <a:r>
              <a:rPr lang="en-US" dirty="0" smtClean="0"/>
              <a:t>	Swap table[parent] and table[child]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C0504D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C0504D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360897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mic Sans MS" charset="0"/>
              </a:rPr>
              <a:t>66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332125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56027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66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537092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80062" y="4393312"/>
            <a:ext cx="20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parent; 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062" y="4811227"/>
            <a:ext cx="289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(child -1) / 2;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24779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(parent &gt;= 0 and table[parent] &gt; table[child])</a:t>
            </a:r>
            <a:br>
              <a:rPr lang="en-US" dirty="0" smtClean="0"/>
            </a:br>
            <a:r>
              <a:rPr lang="en-US" dirty="0" smtClean="0"/>
              <a:t>	Swap table[parent] and table[child]</a:t>
            </a:r>
            <a:br>
              <a:rPr lang="en-US" dirty="0" smtClean="0"/>
            </a:br>
            <a:r>
              <a:rPr lang="en-US" dirty="0" smtClean="0"/>
              <a:t>	Set child equal to parent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accent4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360897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mic Sans MS" charset="0"/>
              </a:rPr>
              <a:t>66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332125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56027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66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537092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80062" y="4393312"/>
            <a:ext cx="20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parent; 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062" y="4811227"/>
            <a:ext cx="289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(child -1) / 2;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07678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(parent &gt;= 0 and table[parent] &gt; table[child])</a:t>
            </a:r>
            <a:br>
              <a:rPr lang="en-US" dirty="0" smtClean="0"/>
            </a:br>
            <a:r>
              <a:rPr lang="en-US" dirty="0" smtClean="0"/>
              <a:t>	Swap table[parent] and table[child]</a:t>
            </a:r>
            <a:br>
              <a:rPr lang="en-US" dirty="0" smtClean="0"/>
            </a:br>
            <a:r>
              <a:rPr lang="en-US" dirty="0" smtClean="0"/>
              <a:t>	Set child equal to parent</a:t>
            </a:r>
            <a:br>
              <a:rPr lang="en-US" dirty="0" smtClean="0"/>
            </a:br>
            <a:r>
              <a:rPr lang="en-US" dirty="0" smtClean="0"/>
              <a:t>	Set parent equal to (child -1) /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accent4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360897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mic Sans MS" charset="0"/>
              </a:rPr>
              <a:t>66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332125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56027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66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537092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80062" y="4393312"/>
            <a:ext cx="20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parent; 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062" y="4811227"/>
            <a:ext cx="289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(child -1) / 2;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68970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(parent &gt;= 0 and table[parent] &gt; table[child])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378502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332125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accent4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360897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mic Sans MS" charset="0"/>
              </a:rPr>
              <a:t>66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332125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560276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66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537092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780062" y="4393312"/>
            <a:ext cx="20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parent; 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062" y="4811227"/>
            <a:ext cx="289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(child -1) / 2;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5742" y="295192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12766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binary tree:</a:t>
            </a:r>
          </a:p>
          <a:p>
            <a:pPr lvl="1"/>
            <a:r>
              <a:rPr lang="en-US" dirty="0" smtClean="0"/>
              <a:t>The value in the root is the </a:t>
            </a:r>
            <a:br>
              <a:rPr lang="en-US" dirty="0" smtClean="0"/>
            </a:br>
            <a:r>
              <a:rPr lang="en-US" dirty="0" smtClean="0"/>
              <a:t>smallest in the tree</a:t>
            </a:r>
          </a:p>
          <a:p>
            <a:pPr lvl="1"/>
            <a:r>
              <a:rPr lang="en-US" dirty="0" smtClean="0"/>
              <a:t>Every </a:t>
            </a:r>
            <a:r>
              <a:rPr lang="en-US" dirty="0" err="1" smtClean="0"/>
              <a:t>subtree</a:t>
            </a:r>
            <a:r>
              <a:rPr lang="en-US" dirty="0" smtClean="0"/>
              <a:t> is a heap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56266" y="3533528"/>
            <a:ext cx="3475941" cy="2194185"/>
            <a:chOff x="2956266" y="3533528"/>
            <a:chExt cx="3475941" cy="2194185"/>
          </a:xfrm>
        </p:grpSpPr>
        <p:sp>
          <p:nvSpPr>
            <p:cNvPr id="5" name="TextBox 4"/>
            <p:cNvSpPr txBox="1"/>
            <p:nvPr/>
          </p:nvSpPr>
          <p:spPr>
            <a:xfrm>
              <a:off x="4645347" y="353352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6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56266" y="5358381"/>
              <a:ext cx="2284236" cy="369332"/>
              <a:chOff x="2956266" y="5358381"/>
              <a:chExt cx="2284236" cy="36933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956266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37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397688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29409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76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30467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32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99080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74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71531" y="4750096"/>
              <a:ext cx="3260676" cy="369332"/>
              <a:chOff x="3171531" y="4693406"/>
              <a:chExt cx="3260676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171531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44674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28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17642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39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90785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66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630378" y="4141812"/>
              <a:ext cx="2342982" cy="369332"/>
              <a:chOff x="3625526" y="4105560"/>
              <a:chExt cx="2342982" cy="3693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25526" y="410556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18</a:t>
                </a:r>
                <a:endParaRPr lang="en-US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27086" y="410556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29</a:t>
                </a:r>
                <a:endParaRPr lang="en-US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cxnSp>
          <p:nvCxnSpPr>
            <p:cNvPr id="9" name="Straight Connector 8"/>
            <p:cNvCxnSpPr>
              <a:stCxn id="5" idx="2"/>
              <a:endCxn id="20" idx="0"/>
            </p:cNvCxnSpPr>
            <p:nvPr/>
          </p:nvCxnSpPr>
          <p:spPr bwMode="auto">
            <a:xfrm flipH="1">
              <a:off x="3851089" y="3902860"/>
              <a:ext cx="950780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5" idx="2"/>
              <a:endCxn id="21" idx="0"/>
            </p:cNvCxnSpPr>
            <p:nvPr/>
          </p:nvCxnSpPr>
          <p:spPr bwMode="auto">
            <a:xfrm>
              <a:off x="4801869" y="3902860"/>
              <a:ext cx="950780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22" idx="0"/>
              <a:endCxn id="20" idx="2"/>
            </p:cNvCxnSpPr>
            <p:nvPr/>
          </p:nvCxnSpPr>
          <p:spPr bwMode="auto">
            <a:xfrm flipV="1">
              <a:off x="3392242" y="4511144"/>
              <a:ext cx="458847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23" idx="0"/>
              <a:endCxn id="20" idx="2"/>
            </p:cNvCxnSpPr>
            <p:nvPr/>
          </p:nvCxnSpPr>
          <p:spPr bwMode="auto">
            <a:xfrm flipH="1" flipV="1">
              <a:off x="3851089" y="4511144"/>
              <a:ext cx="414296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24" idx="0"/>
              <a:endCxn id="21" idx="2"/>
            </p:cNvCxnSpPr>
            <p:nvPr/>
          </p:nvCxnSpPr>
          <p:spPr bwMode="auto">
            <a:xfrm flipV="1">
              <a:off x="5338353" y="4511144"/>
              <a:ext cx="414296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5" idx="0"/>
              <a:endCxn id="21" idx="2"/>
            </p:cNvCxnSpPr>
            <p:nvPr/>
          </p:nvCxnSpPr>
          <p:spPr bwMode="auto">
            <a:xfrm flipH="1" flipV="1">
              <a:off x="5752649" y="4511144"/>
              <a:ext cx="458847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30" idx="0"/>
              <a:endCxn id="24" idx="2"/>
            </p:cNvCxnSpPr>
            <p:nvPr/>
          </p:nvCxnSpPr>
          <p:spPr bwMode="auto">
            <a:xfrm flipV="1">
              <a:off x="5019791" y="5119428"/>
              <a:ext cx="318562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9" idx="0"/>
              <a:endCxn id="23" idx="2"/>
            </p:cNvCxnSpPr>
            <p:nvPr/>
          </p:nvCxnSpPr>
          <p:spPr bwMode="auto">
            <a:xfrm flipH="1" flipV="1">
              <a:off x="4265385" y="5119428"/>
              <a:ext cx="185793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28" idx="0"/>
              <a:endCxn id="23" idx="2"/>
            </p:cNvCxnSpPr>
            <p:nvPr/>
          </p:nvCxnSpPr>
          <p:spPr bwMode="auto">
            <a:xfrm flipV="1">
              <a:off x="4050120" y="5119428"/>
              <a:ext cx="215265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27" idx="0"/>
              <a:endCxn id="22" idx="2"/>
            </p:cNvCxnSpPr>
            <p:nvPr/>
          </p:nvCxnSpPr>
          <p:spPr bwMode="auto">
            <a:xfrm flipH="1" flipV="1">
              <a:off x="3392242" y="5119428"/>
              <a:ext cx="226157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26" idx="0"/>
              <a:endCxn id="22" idx="2"/>
            </p:cNvCxnSpPr>
            <p:nvPr/>
          </p:nvCxnSpPr>
          <p:spPr bwMode="auto">
            <a:xfrm flipV="1">
              <a:off x="3176977" y="5119428"/>
              <a:ext cx="215265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0"/>
          <p:cNvSpPr/>
          <p:nvPr/>
        </p:nvSpPr>
        <p:spPr bwMode="auto">
          <a:xfrm>
            <a:off x="2956266" y="4141811"/>
            <a:ext cx="1715623" cy="1718061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48946" y="5358381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89</a:t>
            </a:r>
          </a:p>
        </p:txBody>
      </p:sp>
      <p:cxnSp>
        <p:nvCxnSpPr>
          <p:cNvPr id="33" name="Straight Connector 32"/>
          <p:cNvCxnSpPr>
            <a:stCxn id="24" idx="2"/>
            <a:endCxn id="32" idx="0"/>
          </p:cNvCxnSpPr>
          <p:nvPr/>
        </p:nvCxnSpPr>
        <p:spPr bwMode="auto">
          <a:xfrm>
            <a:off x="5338353" y="5119428"/>
            <a:ext cx="231304" cy="2389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997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root, replace it with last element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8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 bwMode="auto">
          <a:xfrm>
            <a:off x="5448045" y="4388628"/>
            <a:ext cx="408889" cy="369332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mic Sans MS" charset="0"/>
              </a:rPr>
              <a:t>66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ic Sans M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49569" y="4100903"/>
            <a:ext cx="408889" cy="36933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charset="0"/>
              </a:rPr>
              <a:t>13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mic Sans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57832" y="638241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66</a:t>
            </a:r>
          </a:p>
        </p:txBody>
      </p:sp>
      <p:cxnSp>
        <p:nvCxnSpPr>
          <p:cNvPr id="66" name="Straight Connector 65"/>
          <p:cNvCxnSpPr>
            <a:stCxn id="65" idx="0"/>
            <a:endCxn id="28" idx="2"/>
          </p:cNvCxnSpPr>
          <p:nvPr/>
        </p:nvCxnSpPr>
        <p:spPr bwMode="auto">
          <a:xfrm flipV="1">
            <a:off x="7878543" y="6150578"/>
            <a:ext cx="263778" cy="2318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24527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root, replace it with </a:t>
            </a:r>
            <a:r>
              <a:rPr lang="en-US" smtClean="0"/>
              <a:t>last element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</a:rPr>
                  <a:t>66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69488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root, replace it with last element</a:t>
            </a:r>
          </a:p>
          <a:p>
            <a:r>
              <a:rPr lang="en-US" dirty="0" smtClean="0"/>
              <a:t>Set parent to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66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18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0;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97469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Set </a:t>
            </a:r>
            <a:r>
              <a:rPr lang="en-US" dirty="0" err="1" smtClean="0"/>
              <a:t>leftChild</a:t>
            </a:r>
            <a:r>
              <a:rPr lang="en-US" dirty="0" smtClean="0"/>
              <a:t> to (2 * parent) + 1 and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rightChild</a:t>
            </a:r>
            <a:r>
              <a:rPr lang="en-US" dirty="0" smtClean="0"/>
              <a:t> to </a:t>
            </a:r>
            <a:r>
              <a:rPr lang="en-US" dirty="0" err="1" smtClean="0"/>
              <a:t>leftChild</a:t>
            </a:r>
            <a:r>
              <a:rPr lang="en-US" dirty="0" smtClean="0"/>
              <a:t> + 1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66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4BACC6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4BACC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8064A2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8064A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18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0;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0062" y="5351952"/>
            <a:ext cx="32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2 * parent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0062" y="5735085"/>
            <a:ext cx="33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rightChild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18839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Set </a:t>
            </a:r>
            <a:r>
              <a:rPr lang="en-US" dirty="0" err="1" smtClean="0"/>
              <a:t>leftChild</a:t>
            </a:r>
            <a:r>
              <a:rPr lang="en-US" dirty="0" smtClean="0"/>
              <a:t> to (2 * parent) + 1 and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rightChild</a:t>
            </a:r>
            <a:r>
              <a:rPr lang="en-US" dirty="0" smtClean="0"/>
              <a:t> to </a:t>
            </a:r>
            <a:r>
              <a:rPr lang="en-US" dirty="0" err="1" smtClean="0"/>
              <a:t>leftChild</a:t>
            </a:r>
            <a:r>
              <a:rPr lang="en-US" dirty="0" smtClean="0"/>
              <a:t> + 1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if </a:t>
            </a:r>
            <a:r>
              <a:rPr lang="en-US" dirty="0" err="1" smtClean="0"/>
              <a:t>leftChild</a:t>
            </a:r>
            <a:r>
              <a:rPr lang="en-US" dirty="0" smtClean="0"/>
              <a:t> &gt;= </a:t>
            </a:r>
            <a:r>
              <a:rPr lang="en-US" dirty="0" err="1" smtClean="0"/>
              <a:t>table.size</a:t>
            </a:r>
            <a:r>
              <a:rPr lang="en-US" dirty="0" smtClean="0"/>
              <a:t>() break out of loop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66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4BACC6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4BACC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8064A2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8064A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18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0;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0062" y="5351952"/>
            <a:ext cx="32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2 * parent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0062" y="5735085"/>
            <a:ext cx="33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rightChild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119768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	Set </a:t>
            </a:r>
            <a:r>
              <a:rPr lang="en-US" dirty="0" err="1" smtClean="0"/>
              <a:t>minChild</a:t>
            </a:r>
            <a:r>
              <a:rPr lang="en-US" dirty="0" smtClean="0"/>
              <a:t> to index of smaller child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66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</a:rPr>
                    <a:t>10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4BACC6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4BACC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18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0;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0062" y="5351952"/>
            <a:ext cx="32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2 * parent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0062" y="5735085"/>
            <a:ext cx="33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rightChild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0958" y="6125606"/>
            <a:ext cx="15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min</a:t>
            </a:r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2;  </a:t>
            </a:r>
            <a:endParaRPr lang="en-US" dirty="0" smtClean="0">
              <a:solidFill>
                <a:srgbClr val="9BBB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881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	if table[parent] &gt; table[</a:t>
            </a:r>
            <a:r>
              <a:rPr lang="en-US" dirty="0" err="1" smtClean="0"/>
              <a:t>minChild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Swap table[parent] and table[</a:t>
            </a:r>
            <a:r>
              <a:rPr lang="en-US" dirty="0" err="1" smtClean="0"/>
              <a:t>minChild</a:t>
            </a:r>
            <a:r>
              <a:rPr lang="en-US" dirty="0" smtClean="0"/>
              <a:t>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79646"/>
                    </a:solidFill>
                  </a:rPr>
                  <a:t>10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</a:rPr>
                    <a:t>66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4BACC6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4BACC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18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0;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0062" y="5351952"/>
            <a:ext cx="32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2 * parent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0062" y="5735085"/>
            <a:ext cx="33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rightChild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0958" y="6125606"/>
            <a:ext cx="15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min</a:t>
            </a:r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2;  </a:t>
            </a:r>
            <a:endParaRPr lang="en-US" dirty="0" smtClean="0">
              <a:solidFill>
                <a:srgbClr val="9BBB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304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	if table[parent] &gt; table[</a:t>
            </a:r>
            <a:r>
              <a:rPr lang="en-US" dirty="0" err="1" smtClean="0"/>
              <a:t>minChild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Swap table[parent] and table[</a:t>
            </a:r>
            <a:r>
              <a:rPr lang="en-US" dirty="0" err="1" smtClean="0"/>
              <a:t>minChild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Set parent to </a:t>
            </a:r>
            <a:r>
              <a:rPr lang="en-US" dirty="0" err="1" smtClean="0"/>
              <a:t>minChild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10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</a:rPr>
                    <a:t>66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4BACC6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4BACC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minChild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371707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	if table[parent] &gt; table[</a:t>
            </a:r>
            <a:r>
              <a:rPr lang="en-US" dirty="0" err="1" smtClean="0"/>
              <a:t>minChild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Swap table[parent] and table[</a:t>
            </a:r>
            <a:r>
              <a:rPr lang="en-US" dirty="0" err="1" smtClean="0"/>
              <a:t>minChild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Set parent to </a:t>
            </a:r>
            <a:r>
              <a:rPr lang="en-US" dirty="0" err="1" smtClean="0"/>
              <a:t>minChild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  break out of loop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10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</a:rPr>
                    <a:t>66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accent2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minChild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86725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Set </a:t>
            </a:r>
            <a:r>
              <a:rPr lang="en-US" dirty="0" err="1"/>
              <a:t>leftChild</a:t>
            </a:r>
            <a:r>
              <a:rPr lang="en-US" dirty="0"/>
              <a:t> to (2 * parent) + 1 and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rightChild</a:t>
            </a:r>
            <a:r>
              <a:rPr lang="en-US" dirty="0"/>
              <a:t> to </a:t>
            </a:r>
            <a:r>
              <a:rPr lang="en-US" dirty="0" err="1"/>
              <a:t>leftChild</a:t>
            </a:r>
            <a:r>
              <a:rPr lang="en-US" dirty="0"/>
              <a:t> + 1</a:t>
            </a:r>
            <a:br>
              <a:rPr lang="en-US" dirty="0"/>
            </a:br>
            <a:r>
              <a:rPr lang="en-US" dirty="0"/>
              <a:t>	if </a:t>
            </a:r>
            <a:r>
              <a:rPr lang="en-US" dirty="0" err="1"/>
              <a:t>leftChild</a:t>
            </a:r>
            <a:r>
              <a:rPr lang="en-US" dirty="0"/>
              <a:t> &gt;= </a:t>
            </a:r>
            <a:r>
              <a:rPr lang="en-US" dirty="0" err="1"/>
              <a:t>table.size</a:t>
            </a:r>
            <a:r>
              <a:rPr lang="en-US" dirty="0"/>
              <a:t>() break out of loop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10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</a:rPr>
                    <a:t>66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accent2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minChild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062" y="5351952"/>
            <a:ext cx="32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2 * parent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0062" y="5735085"/>
            <a:ext cx="33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rightChild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85047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binary tree:</a:t>
            </a:r>
          </a:p>
          <a:p>
            <a:pPr lvl="1"/>
            <a:r>
              <a:rPr lang="en-US" dirty="0" smtClean="0"/>
              <a:t>The value in the root is the </a:t>
            </a:r>
            <a:br>
              <a:rPr lang="en-US" dirty="0" smtClean="0"/>
            </a:br>
            <a:r>
              <a:rPr lang="en-US" dirty="0" smtClean="0"/>
              <a:t>smallest in the tree</a:t>
            </a:r>
          </a:p>
          <a:p>
            <a:pPr lvl="1"/>
            <a:r>
              <a:rPr lang="en-US" dirty="0" smtClean="0"/>
              <a:t>Every </a:t>
            </a:r>
            <a:r>
              <a:rPr lang="en-US" dirty="0" err="1" smtClean="0"/>
              <a:t>subtree</a:t>
            </a:r>
            <a:r>
              <a:rPr lang="en-US" dirty="0" smtClean="0"/>
              <a:t> is a heap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56266" y="3533528"/>
            <a:ext cx="3475941" cy="2194185"/>
            <a:chOff x="2956266" y="3533528"/>
            <a:chExt cx="3475941" cy="2194185"/>
          </a:xfrm>
        </p:grpSpPr>
        <p:sp>
          <p:nvSpPr>
            <p:cNvPr id="5" name="TextBox 4"/>
            <p:cNvSpPr txBox="1"/>
            <p:nvPr/>
          </p:nvSpPr>
          <p:spPr>
            <a:xfrm>
              <a:off x="4645347" y="353352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6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56266" y="5358381"/>
              <a:ext cx="2284236" cy="369332"/>
              <a:chOff x="2956266" y="5358381"/>
              <a:chExt cx="2284236" cy="36933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956266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37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397688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29409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76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30467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32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99080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74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71531" y="4750096"/>
              <a:ext cx="3260676" cy="369332"/>
              <a:chOff x="3171531" y="4693406"/>
              <a:chExt cx="3260676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171531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44674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28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17642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39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90785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66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630378" y="4141812"/>
              <a:ext cx="2342982" cy="369332"/>
              <a:chOff x="3625526" y="4105560"/>
              <a:chExt cx="2342982" cy="3693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25526" y="410556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18</a:t>
                </a:r>
                <a:endParaRPr lang="en-US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27086" y="410556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29</a:t>
                </a:r>
                <a:endParaRPr lang="en-US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cxnSp>
          <p:nvCxnSpPr>
            <p:cNvPr id="9" name="Straight Connector 8"/>
            <p:cNvCxnSpPr>
              <a:stCxn id="5" idx="2"/>
              <a:endCxn id="20" idx="0"/>
            </p:cNvCxnSpPr>
            <p:nvPr/>
          </p:nvCxnSpPr>
          <p:spPr bwMode="auto">
            <a:xfrm flipH="1">
              <a:off x="3851089" y="3902860"/>
              <a:ext cx="950780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5" idx="2"/>
              <a:endCxn id="21" idx="0"/>
            </p:cNvCxnSpPr>
            <p:nvPr/>
          </p:nvCxnSpPr>
          <p:spPr bwMode="auto">
            <a:xfrm>
              <a:off x="4801869" y="3902860"/>
              <a:ext cx="950780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22" idx="0"/>
              <a:endCxn id="20" idx="2"/>
            </p:cNvCxnSpPr>
            <p:nvPr/>
          </p:nvCxnSpPr>
          <p:spPr bwMode="auto">
            <a:xfrm flipV="1">
              <a:off x="3392242" y="4511144"/>
              <a:ext cx="458847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23" idx="0"/>
              <a:endCxn id="20" idx="2"/>
            </p:cNvCxnSpPr>
            <p:nvPr/>
          </p:nvCxnSpPr>
          <p:spPr bwMode="auto">
            <a:xfrm flipH="1" flipV="1">
              <a:off x="3851089" y="4511144"/>
              <a:ext cx="414296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24" idx="0"/>
              <a:endCxn id="21" idx="2"/>
            </p:cNvCxnSpPr>
            <p:nvPr/>
          </p:nvCxnSpPr>
          <p:spPr bwMode="auto">
            <a:xfrm flipV="1">
              <a:off x="5338353" y="4511144"/>
              <a:ext cx="414296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5" idx="0"/>
              <a:endCxn id="21" idx="2"/>
            </p:cNvCxnSpPr>
            <p:nvPr/>
          </p:nvCxnSpPr>
          <p:spPr bwMode="auto">
            <a:xfrm flipH="1" flipV="1">
              <a:off x="5752649" y="4511144"/>
              <a:ext cx="458847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30" idx="0"/>
              <a:endCxn id="24" idx="2"/>
            </p:cNvCxnSpPr>
            <p:nvPr/>
          </p:nvCxnSpPr>
          <p:spPr bwMode="auto">
            <a:xfrm flipV="1">
              <a:off x="5019791" y="5119428"/>
              <a:ext cx="318562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9" idx="0"/>
              <a:endCxn id="23" idx="2"/>
            </p:cNvCxnSpPr>
            <p:nvPr/>
          </p:nvCxnSpPr>
          <p:spPr bwMode="auto">
            <a:xfrm flipH="1" flipV="1">
              <a:off x="4265385" y="5119428"/>
              <a:ext cx="185793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28" idx="0"/>
              <a:endCxn id="23" idx="2"/>
            </p:cNvCxnSpPr>
            <p:nvPr/>
          </p:nvCxnSpPr>
          <p:spPr bwMode="auto">
            <a:xfrm flipV="1">
              <a:off x="4050120" y="5119428"/>
              <a:ext cx="215265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27" idx="0"/>
              <a:endCxn id="22" idx="2"/>
            </p:cNvCxnSpPr>
            <p:nvPr/>
          </p:nvCxnSpPr>
          <p:spPr bwMode="auto">
            <a:xfrm flipH="1" flipV="1">
              <a:off x="3392242" y="5119428"/>
              <a:ext cx="226157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26" idx="0"/>
              <a:endCxn id="22" idx="2"/>
            </p:cNvCxnSpPr>
            <p:nvPr/>
          </p:nvCxnSpPr>
          <p:spPr bwMode="auto">
            <a:xfrm flipV="1">
              <a:off x="3176977" y="5119428"/>
              <a:ext cx="215265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0"/>
          <p:cNvSpPr/>
          <p:nvPr/>
        </p:nvSpPr>
        <p:spPr bwMode="auto">
          <a:xfrm>
            <a:off x="4804497" y="4141811"/>
            <a:ext cx="1715623" cy="1718061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48946" y="5358381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89</a:t>
            </a:r>
          </a:p>
        </p:txBody>
      </p:sp>
      <p:cxnSp>
        <p:nvCxnSpPr>
          <p:cNvPr id="33" name="Straight Connector 32"/>
          <p:cNvCxnSpPr>
            <a:stCxn id="24" idx="2"/>
            <a:endCxn id="32" idx="0"/>
          </p:cNvCxnSpPr>
          <p:nvPr/>
        </p:nvCxnSpPr>
        <p:spPr bwMode="auto">
          <a:xfrm>
            <a:off x="5338353" y="5119428"/>
            <a:ext cx="231304" cy="2389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360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	Set </a:t>
            </a:r>
            <a:r>
              <a:rPr lang="en-US" dirty="0" err="1"/>
              <a:t>minChild</a:t>
            </a:r>
            <a:r>
              <a:rPr lang="en-US" dirty="0"/>
              <a:t> to index of smaller child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10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0000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</a:rPr>
                    <a:t>66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accent2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minChild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062" y="5351952"/>
            <a:ext cx="32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2 * parent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0062" y="5735085"/>
            <a:ext cx="33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rightChild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0958" y="6125606"/>
            <a:ext cx="15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min</a:t>
            </a:r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6;  </a:t>
            </a:r>
            <a:endParaRPr lang="en-US" dirty="0" smtClean="0">
              <a:solidFill>
                <a:srgbClr val="9BBB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01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	if table[parent] &gt; table[</a:t>
            </a:r>
            <a:r>
              <a:rPr lang="en-US" dirty="0" err="1"/>
              <a:t>minChild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  Swap table[parent] and table[</a:t>
            </a:r>
            <a:r>
              <a:rPr lang="en-US" dirty="0" err="1"/>
              <a:t>minChild</a:t>
            </a:r>
            <a:r>
              <a:rPr lang="en-US" dirty="0"/>
              <a:t>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10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F79646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79646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accent2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minChild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0062" y="5351952"/>
            <a:ext cx="32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2 * parent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0062" y="5735085"/>
            <a:ext cx="33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rightChild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0958" y="6125606"/>
            <a:ext cx="15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min</a:t>
            </a:r>
            <a:r>
              <a:rPr lang="en-US" dirty="0" err="1" smtClean="0">
                <a:solidFill>
                  <a:schemeClr val="accent6"/>
                </a:solidFill>
                <a:latin typeface="+mn-lt"/>
              </a:rPr>
              <a:t>Child</a:t>
            </a:r>
            <a:r>
              <a:rPr lang="en-US" dirty="0" smtClean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6;  </a:t>
            </a:r>
            <a:endParaRPr lang="en-US" dirty="0" smtClean="0">
              <a:solidFill>
                <a:srgbClr val="9BBB5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53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	if table[parent] &gt; table[</a:t>
            </a:r>
            <a:r>
              <a:rPr lang="en-US" dirty="0" err="1"/>
              <a:t>minChild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  Swap table[parent] and table[</a:t>
            </a:r>
            <a:r>
              <a:rPr lang="en-US" dirty="0" err="1"/>
              <a:t>minChild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  Set parent to </a:t>
            </a:r>
            <a:r>
              <a:rPr lang="en-US" dirty="0" err="1"/>
              <a:t>minChild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10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79646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minChild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334273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	if table[parent] &gt; table[</a:t>
            </a:r>
            <a:r>
              <a:rPr lang="en-US" dirty="0" err="1"/>
              <a:t>minChild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  Swap table[parent] and table[</a:t>
            </a:r>
            <a:r>
              <a:rPr lang="en-US" dirty="0" err="1"/>
              <a:t>minChild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  Set parent to </a:t>
            </a:r>
            <a:r>
              <a:rPr lang="en-US" dirty="0" err="1" smtClean="0"/>
              <a:t>minChild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	  break out of </a:t>
            </a:r>
            <a:r>
              <a:rPr lang="en-US" dirty="0" smtClean="0"/>
              <a:t>loop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10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79646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minChild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209100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(true)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Set </a:t>
            </a:r>
            <a:r>
              <a:rPr lang="en-US" dirty="0" err="1"/>
              <a:t>leftChild</a:t>
            </a:r>
            <a:r>
              <a:rPr lang="en-US" dirty="0"/>
              <a:t> to (2 * parent) + 1 and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rightChild</a:t>
            </a:r>
            <a:r>
              <a:rPr lang="en-US" dirty="0"/>
              <a:t> to </a:t>
            </a:r>
            <a:r>
              <a:rPr lang="en-US" dirty="0" err="1"/>
              <a:t>leftChild</a:t>
            </a:r>
            <a:r>
              <a:rPr lang="en-US" dirty="0"/>
              <a:t> + 1</a:t>
            </a:r>
            <a:br>
              <a:rPr lang="en-US" dirty="0"/>
            </a:br>
            <a:r>
              <a:rPr lang="en-US" dirty="0"/>
              <a:t>	if </a:t>
            </a:r>
            <a:r>
              <a:rPr lang="en-US" dirty="0" err="1"/>
              <a:t>leftChild</a:t>
            </a:r>
            <a:r>
              <a:rPr lang="en-US" dirty="0"/>
              <a:t> &gt;= </a:t>
            </a:r>
            <a:r>
              <a:rPr lang="en-US" dirty="0" err="1"/>
              <a:t>table.size</a:t>
            </a:r>
            <a:r>
              <a:rPr lang="en-US" dirty="0"/>
              <a:t>() break out of loop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87091" y="4564678"/>
            <a:ext cx="3475941" cy="2194185"/>
            <a:chOff x="2956266" y="3785028"/>
            <a:chExt cx="3475941" cy="2194185"/>
          </a:xfrm>
        </p:grpSpPr>
        <p:grpSp>
          <p:nvGrpSpPr>
            <p:cNvPr id="5" name="Group 4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45347" y="3533528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10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</a:p>
              </p:txBody>
            </p:sp>
          </p:grpSp>
          <p:cxnSp>
            <p:nvCxnSpPr>
              <p:cNvPr id="12" name="Straight Connector 11"/>
              <p:cNvCxnSpPr>
                <a:stCxn id="8" idx="2"/>
                <a:endCxn id="23" idx="0"/>
              </p:cNvCxnSpPr>
              <p:nvPr/>
            </p:nvCxnSpPr>
            <p:spPr bwMode="auto">
              <a:xfrm flipH="1">
                <a:off x="3851089" y="3902860"/>
                <a:ext cx="1014969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8" idx="2"/>
                <a:endCxn id="24" idx="0"/>
              </p:cNvCxnSpPr>
              <p:nvPr/>
            </p:nvCxnSpPr>
            <p:spPr bwMode="auto">
              <a:xfrm>
                <a:off x="4866058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3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26" idx="0"/>
                <a:endCxn id="23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7" idx="0"/>
                <a:endCxn id="24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4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33" idx="0"/>
                <a:endCxn id="27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32" idx="0"/>
                <a:endCxn id="26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>
                <a:stCxn id="31" idx="0"/>
                <a:endCxn id="26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>
                <a:stCxn id="30" idx="0"/>
                <a:endCxn id="25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>
                <a:stCxn id="29" idx="0"/>
                <a:endCxn id="25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5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7" name="Straight Connector 6"/>
            <p:cNvCxnSpPr>
              <a:stCxn id="27" idx="2"/>
              <a:endCxn id="6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25742" y="4100903"/>
            <a:ext cx="5323827" cy="657057"/>
            <a:chOff x="125742" y="3585328"/>
            <a:chExt cx="5323827" cy="657057"/>
          </a:xfrm>
        </p:grpSpPr>
        <p:grpSp>
          <p:nvGrpSpPr>
            <p:cNvPr id="47" name="Group 46"/>
            <p:cNvGrpSpPr/>
            <p:nvPr/>
          </p:nvGrpSpPr>
          <p:grpSpPr>
            <a:xfrm>
              <a:off x="125742" y="3873053"/>
              <a:ext cx="5322303" cy="369332"/>
              <a:chOff x="264046" y="3785028"/>
              <a:chExt cx="4746194" cy="369332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chemeClr val="bg2"/>
                    </a:solidFill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F79646"/>
                    </a:solidFill>
                    <a:effectLst/>
                    <a:latin typeface="Comic Sans MS" charset="0"/>
                  </a:rPr>
                  <a:t>66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F79646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37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26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74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27266" y="3585328"/>
              <a:ext cx="5322303" cy="369332"/>
              <a:chOff x="264046" y="3785028"/>
              <a:chExt cx="4746194" cy="369332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26404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62867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Comic Sans MS" charset="0"/>
                  </a:rPr>
                  <a:t>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993296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35792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3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72254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4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08716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5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51792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omic Sans MS" charset="0"/>
                  </a:rPr>
                  <a:t>6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816418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Comic Sans MS" charset="0"/>
                  </a:rPr>
                  <a:t>7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18711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8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355173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9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391636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10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4280985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11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645611" y="3785028"/>
                <a:ext cx="364629" cy="369332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mic Sans MS" charset="0"/>
                  </a:rPr>
                  <a:t>12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charset="0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25742" y="3731571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table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062" y="5012427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n-lt"/>
              </a:rPr>
              <a:t>parent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minChild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0062" y="5351952"/>
            <a:ext cx="3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2 * parent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13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0062" y="5735085"/>
            <a:ext cx="33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+mn-lt"/>
              </a:rPr>
              <a:t>rightChild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leftChild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+ 1;  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14</a:t>
            </a:r>
          </a:p>
        </p:txBody>
      </p:sp>
    </p:spTree>
    <p:extLst>
      <p:ext uri="{BB962C8B-B14F-4D97-AF65-F5344CB8AC3E}">
        <p14:creationId xmlns:p14="http://schemas.microsoft.com/office/powerpoint/2010/main" val="68145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traces from root to a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traces from root to a leaf</a:t>
            </a:r>
          </a:p>
          <a:p>
            <a:endParaRPr lang="en-US" dirty="0"/>
          </a:p>
          <a:p>
            <a:r>
              <a:rPr lang="en-US" dirty="0" smtClean="0"/>
              <a:t>Insert traces from a leaf to the root</a:t>
            </a:r>
          </a:p>
        </p:txBody>
      </p:sp>
    </p:spTree>
    <p:extLst>
      <p:ext uri="{BB962C8B-B14F-4D97-AF65-F5344CB8AC3E}">
        <p14:creationId xmlns:p14="http://schemas.microsoft.com/office/powerpoint/2010/main" val="159592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traces from root to a leaf</a:t>
            </a:r>
          </a:p>
          <a:p>
            <a:endParaRPr lang="en-US" dirty="0"/>
          </a:p>
          <a:p>
            <a:r>
              <a:rPr lang="en-US" dirty="0" smtClean="0"/>
              <a:t>Insert traces from a leaf to the root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Both require </a:t>
            </a:r>
            <a:r>
              <a:rPr lang="en-US" i="1" dirty="0" smtClean="0"/>
              <a:t>height (h)</a:t>
            </a:r>
            <a:r>
              <a:rPr lang="en-US" dirty="0" smtClean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344026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traces from root to a leaf</a:t>
            </a:r>
          </a:p>
          <a:p>
            <a:endParaRPr lang="en-US" dirty="0"/>
          </a:p>
          <a:p>
            <a:r>
              <a:rPr lang="en-US" dirty="0" smtClean="0"/>
              <a:t>Insert traces from a leaf to the root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Both require </a:t>
            </a:r>
            <a:r>
              <a:rPr lang="en-US" i="1" dirty="0" smtClean="0"/>
              <a:t>height (h)</a:t>
            </a:r>
            <a:r>
              <a:rPr lang="en-US" dirty="0" smtClean="0"/>
              <a:t> steps</a:t>
            </a:r>
          </a:p>
          <a:p>
            <a:endParaRPr lang="en-US" dirty="0"/>
          </a:p>
          <a:p>
            <a:r>
              <a:rPr lang="en-US" dirty="0" smtClean="0"/>
              <a:t>Heaps have between 2</a:t>
            </a:r>
            <a:r>
              <a:rPr lang="en-US" baseline="30000" dirty="0" smtClean="0"/>
              <a:t>(h – 1)</a:t>
            </a:r>
            <a:r>
              <a:rPr lang="en-US" dirty="0" smtClean="0"/>
              <a:t> and 2</a:t>
            </a:r>
            <a:r>
              <a:rPr lang="en-US" baseline="30000" dirty="0" smtClean="0"/>
              <a:t>h</a:t>
            </a:r>
            <a:r>
              <a:rPr lang="en-US" dirty="0" smtClean="0"/>
              <a:t> – 1 entries</a:t>
            </a:r>
          </a:p>
        </p:txBody>
      </p:sp>
    </p:spTree>
    <p:extLst>
      <p:ext uri="{BB962C8B-B14F-4D97-AF65-F5344CB8AC3E}">
        <p14:creationId xmlns:p14="http://schemas.microsoft.com/office/powerpoint/2010/main" val="131064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traces from root to a leaf</a:t>
            </a:r>
          </a:p>
          <a:p>
            <a:endParaRPr lang="en-US" dirty="0"/>
          </a:p>
          <a:p>
            <a:r>
              <a:rPr lang="en-US" dirty="0" smtClean="0"/>
              <a:t>Insert traces from a leaf to the root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Both require </a:t>
            </a:r>
            <a:r>
              <a:rPr lang="en-US" i="1" dirty="0" smtClean="0"/>
              <a:t>height (h)</a:t>
            </a:r>
            <a:r>
              <a:rPr lang="en-US" dirty="0" smtClean="0"/>
              <a:t> steps</a:t>
            </a:r>
          </a:p>
          <a:p>
            <a:endParaRPr lang="en-US" dirty="0"/>
          </a:p>
          <a:p>
            <a:r>
              <a:rPr lang="en-US" dirty="0" smtClean="0"/>
              <a:t>Heaps have between 2</a:t>
            </a:r>
            <a:r>
              <a:rPr lang="en-US" baseline="30000" dirty="0" smtClean="0"/>
              <a:t>(h – 1)</a:t>
            </a:r>
            <a:r>
              <a:rPr lang="en-US" dirty="0" smtClean="0"/>
              <a:t> and 2</a:t>
            </a:r>
            <a:r>
              <a:rPr lang="en-US" baseline="30000" dirty="0" smtClean="0"/>
              <a:t>h</a:t>
            </a:r>
            <a:r>
              <a:rPr lang="en-US" dirty="0" smtClean="0"/>
              <a:t> – 1 entries</a:t>
            </a:r>
          </a:p>
          <a:p>
            <a:endParaRPr lang="en-US" dirty="0"/>
          </a:p>
          <a:p>
            <a:r>
              <a:rPr lang="en-US" dirty="0" smtClean="0"/>
              <a:t>insert and remove are O(log n)</a:t>
            </a:r>
          </a:p>
        </p:txBody>
      </p:sp>
    </p:spTree>
    <p:extLst>
      <p:ext uri="{BB962C8B-B14F-4D97-AF65-F5344CB8AC3E}">
        <p14:creationId xmlns:p14="http://schemas.microsoft.com/office/powerpoint/2010/main" val="128661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binary tree:</a:t>
            </a:r>
          </a:p>
          <a:p>
            <a:pPr lvl="1"/>
            <a:r>
              <a:rPr lang="en-US" dirty="0" smtClean="0"/>
              <a:t>The value in the root is the </a:t>
            </a:r>
            <a:br>
              <a:rPr lang="en-US" dirty="0" smtClean="0"/>
            </a:br>
            <a:r>
              <a:rPr lang="en-US" dirty="0" smtClean="0"/>
              <a:t>smallest in the tree</a:t>
            </a:r>
          </a:p>
          <a:p>
            <a:pPr lvl="1"/>
            <a:r>
              <a:rPr lang="en-US" dirty="0" smtClean="0"/>
              <a:t>Every </a:t>
            </a:r>
            <a:r>
              <a:rPr lang="en-US" dirty="0" err="1" smtClean="0"/>
              <a:t>subtree</a:t>
            </a:r>
            <a:r>
              <a:rPr lang="en-US" dirty="0" smtClean="0"/>
              <a:t> is a heap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56266" y="3533528"/>
            <a:ext cx="3475941" cy="2194185"/>
            <a:chOff x="2956266" y="3533528"/>
            <a:chExt cx="3475941" cy="2194185"/>
          </a:xfrm>
        </p:grpSpPr>
        <p:sp>
          <p:nvSpPr>
            <p:cNvPr id="5" name="TextBox 4"/>
            <p:cNvSpPr txBox="1"/>
            <p:nvPr/>
          </p:nvSpPr>
          <p:spPr>
            <a:xfrm>
              <a:off x="4645347" y="353352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6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56266" y="5358381"/>
              <a:ext cx="2284236" cy="369332"/>
              <a:chOff x="2956266" y="5358381"/>
              <a:chExt cx="2284236" cy="36933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956266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37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397688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29409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76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30467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32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99080" y="5358381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74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71531" y="4750096"/>
              <a:ext cx="3260676" cy="369332"/>
              <a:chOff x="3171531" y="4693406"/>
              <a:chExt cx="3260676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171531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44674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28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17642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39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990785" y="4693406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66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630378" y="4141812"/>
              <a:ext cx="2342982" cy="369332"/>
              <a:chOff x="3625526" y="4105560"/>
              <a:chExt cx="2342982" cy="36933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25526" y="410556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18</a:t>
                </a:r>
                <a:endParaRPr lang="en-US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27086" y="410556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29</a:t>
                </a:r>
                <a:endParaRPr lang="en-US" dirty="0" smtClean="0">
                  <a:solidFill>
                    <a:schemeClr val="bg2"/>
                  </a:solidFill>
                  <a:latin typeface="+mn-lt"/>
                </a:endParaRPr>
              </a:p>
            </p:txBody>
          </p:sp>
        </p:grpSp>
        <p:cxnSp>
          <p:nvCxnSpPr>
            <p:cNvPr id="9" name="Straight Connector 8"/>
            <p:cNvCxnSpPr>
              <a:stCxn id="5" idx="2"/>
              <a:endCxn id="20" idx="0"/>
            </p:cNvCxnSpPr>
            <p:nvPr/>
          </p:nvCxnSpPr>
          <p:spPr bwMode="auto">
            <a:xfrm flipH="1">
              <a:off x="3851089" y="3902860"/>
              <a:ext cx="950780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5" idx="2"/>
              <a:endCxn id="21" idx="0"/>
            </p:cNvCxnSpPr>
            <p:nvPr/>
          </p:nvCxnSpPr>
          <p:spPr bwMode="auto">
            <a:xfrm>
              <a:off x="4801869" y="3902860"/>
              <a:ext cx="950780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22" idx="0"/>
              <a:endCxn id="20" idx="2"/>
            </p:cNvCxnSpPr>
            <p:nvPr/>
          </p:nvCxnSpPr>
          <p:spPr bwMode="auto">
            <a:xfrm flipV="1">
              <a:off x="3392242" y="4511144"/>
              <a:ext cx="458847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23" idx="0"/>
              <a:endCxn id="20" idx="2"/>
            </p:cNvCxnSpPr>
            <p:nvPr/>
          </p:nvCxnSpPr>
          <p:spPr bwMode="auto">
            <a:xfrm flipH="1" flipV="1">
              <a:off x="3851089" y="4511144"/>
              <a:ext cx="414296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24" idx="0"/>
              <a:endCxn id="21" idx="2"/>
            </p:cNvCxnSpPr>
            <p:nvPr/>
          </p:nvCxnSpPr>
          <p:spPr bwMode="auto">
            <a:xfrm flipV="1">
              <a:off x="5338353" y="4511144"/>
              <a:ext cx="414296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5" idx="0"/>
              <a:endCxn id="21" idx="2"/>
            </p:cNvCxnSpPr>
            <p:nvPr/>
          </p:nvCxnSpPr>
          <p:spPr bwMode="auto">
            <a:xfrm flipH="1" flipV="1">
              <a:off x="5752649" y="4511144"/>
              <a:ext cx="458847" cy="23895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30" idx="0"/>
              <a:endCxn id="24" idx="2"/>
            </p:cNvCxnSpPr>
            <p:nvPr/>
          </p:nvCxnSpPr>
          <p:spPr bwMode="auto">
            <a:xfrm flipV="1">
              <a:off x="5019791" y="5119428"/>
              <a:ext cx="318562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9" idx="0"/>
              <a:endCxn id="23" idx="2"/>
            </p:cNvCxnSpPr>
            <p:nvPr/>
          </p:nvCxnSpPr>
          <p:spPr bwMode="auto">
            <a:xfrm flipH="1" flipV="1">
              <a:off x="4265385" y="5119428"/>
              <a:ext cx="185793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28" idx="0"/>
              <a:endCxn id="23" idx="2"/>
            </p:cNvCxnSpPr>
            <p:nvPr/>
          </p:nvCxnSpPr>
          <p:spPr bwMode="auto">
            <a:xfrm flipV="1">
              <a:off x="4050120" y="5119428"/>
              <a:ext cx="215265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27" idx="0"/>
              <a:endCxn id="22" idx="2"/>
            </p:cNvCxnSpPr>
            <p:nvPr/>
          </p:nvCxnSpPr>
          <p:spPr bwMode="auto">
            <a:xfrm flipH="1" flipV="1">
              <a:off x="3392242" y="5119428"/>
              <a:ext cx="226157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26" idx="0"/>
              <a:endCxn id="22" idx="2"/>
            </p:cNvCxnSpPr>
            <p:nvPr/>
          </p:nvCxnSpPr>
          <p:spPr bwMode="auto">
            <a:xfrm flipV="1">
              <a:off x="3176977" y="5119428"/>
              <a:ext cx="215265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0"/>
          <p:cNvSpPr/>
          <p:nvPr/>
        </p:nvSpPr>
        <p:spPr bwMode="auto">
          <a:xfrm>
            <a:off x="2956266" y="4652689"/>
            <a:ext cx="873143" cy="1207183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48946" y="5358381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89</a:t>
            </a:r>
          </a:p>
        </p:txBody>
      </p:sp>
      <p:cxnSp>
        <p:nvCxnSpPr>
          <p:cNvPr id="33" name="Straight Connector 32"/>
          <p:cNvCxnSpPr>
            <a:stCxn id="24" idx="2"/>
            <a:endCxn id="32" idx="0"/>
          </p:cNvCxnSpPr>
          <p:nvPr/>
        </p:nvCxnSpPr>
        <p:spPr bwMode="auto">
          <a:xfrm>
            <a:off x="5338353" y="5119428"/>
            <a:ext cx="231304" cy="2389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247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 are FIFO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 are FIFO</a:t>
            </a:r>
          </a:p>
          <a:p>
            <a:endParaRPr lang="en-US" dirty="0"/>
          </a:p>
          <a:p>
            <a:r>
              <a:rPr lang="en-US" dirty="0" smtClean="0"/>
              <a:t>Priority Queues the position in the queue is determined by a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2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 are FIFO</a:t>
            </a:r>
          </a:p>
          <a:p>
            <a:endParaRPr lang="en-US" dirty="0"/>
          </a:p>
          <a:p>
            <a:r>
              <a:rPr lang="en-US" dirty="0" smtClean="0"/>
              <a:t>Priority Queues the position in the queue is determined by a priority</a:t>
            </a:r>
          </a:p>
          <a:p>
            <a:pPr lvl="1"/>
            <a:r>
              <a:rPr lang="en-US" dirty="0" smtClean="0"/>
              <a:t>Each insertion can reorder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 are FIFO</a:t>
            </a:r>
          </a:p>
          <a:p>
            <a:endParaRPr lang="en-US" dirty="0"/>
          </a:p>
          <a:p>
            <a:r>
              <a:rPr lang="en-US" dirty="0" smtClean="0"/>
              <a:t>Priority Queues the position in the queue is determined by a priority</a:t>
            </a:r>
          </a:p>
          <a:p>
            <a:pPr lvl="1"/>
            <a:r>
              <a:rPr lang="en-US" dirty="0" smtClean="0"/>
              <a:t>Each insertion can reorder the queue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highest/lowest priority item is at the 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5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 are FIFO</a:t>
            </a:r>
          </a:p>
          <a:p>
            <a:endParaRPr lang="en-US" dirty="0"/>
          </a:p>
          <a:p>
            <a:r>
              <a:rPr lang="en-US" dirty="0" smtClean="0"/>
              <a:t>Priority Queues the position in the queue is determined by a priority</a:t>
            </a:r>
          </a:p>
          <a:p>
            <a:pPr lvl="1"/>
            <a:r>
              <a:rPr lang="en-US" dirty="0" smtClean="0"/>
              <a:t>Each insertion can reorder the queue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highest/lowest priority item is at the front</a:t>
            </a:r>
          </a:p>
          <a:p>
            <a:pPr lvl="1"/>
            <a:r>
              <a:rPr lang="en-US" dirty="0" smtClean="0"/>
              <a:t>Are not FIFO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2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of a Priority Queue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696339"/>
            <a:ext cx="558358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</a:t>
            </a:r>
            <a:r>
              <a:rPr lang="en-US" dirty="0" err="1" smtClean="0">
                <a:solidFill>
                  <a:schemeClr val="accent3"/>
                </a:solidFill>
              </a:rPr>
              <a:t>PriorityQueue</a:t>
            </a:r>
            <a:r>
              <a:rPr lang="en-US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PriorityQueue</a:t>
            </a:r>
            <a:r>
              <a:rPr lang="en-US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Inserts the item into the queue.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item) {…}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Removes the smallest entry and returns it.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 </a:t>
            </a:r>
            <a:r>
              <a:rPr lang="en-US" dirty="0" smtClean="0">
                <a:solidFill>
                  <a:schemeClr val="bg2"/>
                </a:solidFill>
              </a:rPr>
              <a:t>E remove() {…}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Removes the smallest entry and returns it.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 </a:t>
            </a:r>
            <a:r>
              <a:rPr lang="en-US" dirty="0" smtClean="0">
                <a:solidFill>
                  <a:schemeClr val="bg2"/>
                </a:solidFill>
              </a:rPr>
              <a:t>E poll() {…}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Returns the smallest entry without removing it.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public E peek() {…}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Returns the smallest entry without removing it.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public E element() {…}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46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PriorityQueue</a:t>
            </a:r>
            <a:r>
              <a:rPr lang="en-US" dirty="0" smtClean="0"/>
              <a:t> member variables and Constructor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696339"/>
            <a:ext cx="44422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</a:t>
            </a:r>
            <a:r>
              <a:rPr lang="en-US" dirty="0" err="1" smtClean="0">
                <a:solidFill>
                  <a:schemeClr val="accent3"/>
                </a:solidFill>
              </a:rPr>
              <a:t>PriorityQueue</a:t>
            </a:r>
            <a:r>
              <a:rPr lang="en-US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PriorityQueue</a:t>
            </a:r>
            <a:r>
              <a:rPr lang="en-US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Holds the data. The data is a heap.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data;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Default constructor.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PriorityQueue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accent4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.data</a:t>
            </a:r>
            <a:r>
              <a:rPr lang="en-US" dirty="0" smtClean="0">
                <a:solidFill>
                  <a:schemeClr val="bg2"/>
                </a:solidFill>
              </a:rPr>
              <a:t> = new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&lt;E&gt;();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75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482564"/>
            <a:ext cx="6793947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</a:t>
            </a:r>
            <a:r>
              <a:rPr lang="en-US" sz="1600" dirty="0" err="1" smtClean="0">
                <a:solidFill>
                  <a:schemeClr val="accent3"/>
                </a:solidFill>
              </a:rPr>
              <a:t>PriorityQueue</a:t>
            </a:r>
            <a:r>
              <a:rPr lang="en-US" sz="1600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PriorityQueue</a:t>
            </a:r>
            <a:r>
              <a:rPr lang="en-US" sz="16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Insert an item into the priority queue.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</a:t>
            </a:r>
            <a:r>
              <a:rPr lang="en-US" sz="1600" dirty="0" err="1" smtClean="0">
                <a:solidFill>
                  <a:schemeClr val="accent3"/>
                </a:solidFill>
              </a:rPr>
              <a:t>param</a:t>
            </a:r>
            <a:r>
              <a:rPr lang="en-US" sz="1600" dirty="0" smtClean="0">
                <a:solidFill>
                  <a:schemeClr val="accent3"/>
                </a:solidFill>
              </a:rPr>
              <a:t> item the item to be inserted.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@throws </a:t>
            </a:r>
            <a:r>
              <a:rPr lang="en-US" sz="1600" dirty="0" err="1" smtClean="0">
                <a:solidFill>
                  <a:schemeClr val="accent3"/>
                </a:solidFill>
              </a:rPr>
              <a:t>NullPointerException</a:t>
            </a:r>
            <a:r>
              <a:rPr lang="en-US" sz="1600" dirty="0" smtClean="0">
                <a:solidFill>
                  <a:schemeClr val="accent3"/>
                </a:solidFill>
              </a:rPr>
              <a:t> if item is null.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public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offer(E item)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</a:t>
            </a:r>
            <a:r>
              <a:rPr lang="en-US" sz="1600" dirty="0" err="1" smtClean="0">
                <a:solidFill>
                  <a:schemeClr val="bg2"/>
                </a:solidFill>
              </a:rPr>
              <a:t>data.add</a:t>
            </a:r>
            <a:r>
              <a:rPr lang="en-US" sz="1600" dirty="0" smtClean="0">
                <a:solidFill>
                  <a:schemeClr val="bg2"/>
                </a:solidFill>
              </a:rPr>
              <a:t>(item);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child =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data.size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() – 1;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parent = (child – 1) / 2;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  //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Reheap</a:t>
            </a:r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  while (parent &gt;= 0 &amp;&amp; compare(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data.get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(parent),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</a:rPr>
              <a:t>data.get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(child) &gt; 0)) {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    swap(parent, child);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    child = parent;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    parent = (child – 1) / 2;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  }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   return true;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…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7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482564"/>
            <a:ext cx="6793947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</a:t>
            </a:r>
            <a:r>
              <a:rPr lang="en-US" sz="1600" dirty="0" err="1" smtClean="0">
                <a:solidFill>
                  <a:schemeClr val="accent3"/>
                </a:solidFill>
              </a:rPr>
              <a:t>PriorityQueue</a:t>
            </a:r>
            <a:r>
              <a:rPr lang="en-US" sz="1600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PriorityQueue</a:t>
            </a:r>
            <a:r>
              <a:rPr lang="en-US" sz="16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Insert an item into the priority queue.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</a:t>
            </a:r>
            <a:r>
              <a:rPr lang="en-US" sz="1600" dirty="0" err="1" smtClean="0">
                <a:solidFill>
                  <a:schemeClr val="accent3"/>
                </a:solidFill>
              </a:rPr>
              <a:t>param</a:t>
            </a:r>
            <a:r>
              <a:rPr lang="en-US" sz="1600" dirty="0" smtClean="0">
                <a:solidFill>
                  <a:schemeClr val="accent3"/>
                </a:solidFill>
              </a:rPr>
              <a:t> item the item to be inserted.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@throws </a:t>
            </a:r>
            <a:r>
              <a:rPr lang="en-US" sz="1600" dirty="0" err="1" smtClean="0">
                <a:solidFill>
                  <a:schemeClr val="accent3"/>
                </a:solidFill>
              </a:rPr>
              <a:t>NullPointerException</a:t>
            </a:r>
            <a:r>
              <a:rPr lang="en-US" sz="1600" dirty="0" smtClean="0">
                <a:solidFill>
                  <a:schemeClr val="accent3"/>
                </a:solidFill>
              </a:rPr>
              <a:t> if item is null.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public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offer(E item)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</a:t>
            </a:r>
            <a:r>
              <a:rPr lang="en-US" sz="1600" dirty="0" err="1" smtClean="0">
                <a:solidFill>
                  <a:srgbClr val="BFBFBF"/>
                </a:solidFill>
              </a:rPr>
              <a:t>data.add</a:t>
            </a:r>
            <a:r>
              <a:rPr lang="en-US" sz="1600" dirty="0" smtClean="0">
                <a:solidFill>
                  <a:srgbClr val="BFBFBF"/>
                </a:solidFill>
              </a:rPr>
              <a:t>(item);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child = </a:t>
            </a:r>
            <a:r>
              <a:rPr lang="en-US" sz="1600" dirty="0" err="1" smtClean="0">
                <a:solidFill>
                  <a:schemeClr val="bg2"/>
                </a:solidFill>
              </a:rPr>
              <a:t>data.size</a:t>
            </a:r>
            <a:r>
              <a:rPr lang="en-US" sz="1600" dirty="0" smtClean="0">
                <a:solidFill>
                  <a:schemeClr val="bg2"/>
                </a:solidFill>
              </a:rPr>
              <a:t>() – 1;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parent = (child – 1) / 2;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chemeClr val="accent3"/>
                </a:solidFill>
              </a:rPr>
              <a:t>// </a:t>
            </a:r>
            <a:r>
              <a:rPr lang="en-US" sz="1600" dirty="0" err="1" smtClean="0">
                <a:solidFill>
                  <a:schemeClr val="accent3"/>
                </a:solidFill>
              </a:rPr>
              <a:t>Reheap</a:t>
            </a:r>
            <a:endParaRPr lang="en-US" sz="1600" dirty="0" smtClean="0">
              <a:solidFill>
                <a:schemeClr val="accent3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while (parent &gt;= 0 &amp;&amp; compare(</a:t>
            </a:r>
            <a:r>
              <a:rPr lang="en-US" sz="1600" dirty="0" err="1" smtClean="0">
                <a:solidFill>
                  <a:schemeClr val="bg2"/>
                </a:solidFill>
              </a:rPr>
              <a:t>data.get</a:t>
            </a:r>
            <a:r>
              <a:rPr lang="en-US" sz="1600" dirty="0" smtClean="0">
                <a:solidFill>
                  <a:schemeClr val="bg2"/>
                </a:solidFill>
              </a:rPr>
              <a:t>(parent), </a:t>
            </a:r>
            <a:r>
              <a:rPr lang="en-US" sz="1600" dirty="0" err="1" smtClean="0">
                <a:solidFill>
                  <a:schemeClr val="bg2"/>
                </a:solidFill>
              </a:rPr>
              <a:t>data.get</a:t>
            </a:r>
            <a:r>
              <a:rPr lang="en-US" sz="1600" dirty="0" smtClean="0">
                <a:solidFill>
                  <a:schemeClr val="bg2"/>
                </a:solidFill>
              </a:rPr>
              <a:t>(child) &gt; 0))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swap(parent, child);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child = parent;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parent = (child – 1) / 2;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BFBFBF"/>
                </a:solidFill>
              </a:rPr>
              <a:t>return true;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…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3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482564"/>
            <a:ext cx="6793947" cy="550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</a:t>
            </a:r>
            <a:r>
              <a:rPr lang="en-US" sz="1600" dirty="0" err="1" smtClean="0">
                <a:solidFill>
                  <a:schemeClr val="accent3"/>
                </a:solidFill>
              </a:rPr>
              <a:t>PriorityQueue</a:t>
            </a:r>
            <a:r>
              <a:rPr lang="en-US" sz="1600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PriorityQueue</a:t>
            </a:r>
            <a:r>
              <a:rPr lang="en-US" sz="16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Insert an item into the priority queue.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</a:t>
            </a:r>
            <a:r>
              <a:rPr lang="en-US" sz="1600" dirty="0" err="1" smtClean="0">
                <a:solidFill>
                  <a:schemeClr val="accent3"/>
                </a:solidFill>
              </a:rPr>
              <a:t>param</a:t>
            </a:r>
            <a:r>
              <a:rPr lang="en-US" sz="1600" dirty="0" smtClean="0">
                <a:solidFill>
                  <a:schemeClr val="accent3"/>
                </a:solidFill>
              </a:rPr>
              <a:t> item the item to be inserted.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@throws </a:t>
            </a:r>
            <a:r>
              <a:rPr lang="en-US" sz="1600" dirty="0" err="1" smtClean="0">
                <a:solidFill>
                  <a:schemeClr val="accent3"/>
                </a:solidFill>
              </a:rPr>
              <a:t>NullPointerException</a:t>
            </a:r>
            <a:r>
              <a:rPr lang="en-US" sz="1600" dirty="0" smtClean="0">
                <a:solidFill>
                  <a:schemeClr val="accent3"/>
                </a:solidFill>
              </a:rPr>
              <a:t> if item is null.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public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offer(E item)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</a:t>
            </a:r>
            <a:r>
              <a:rPr lang="en-US" sz="1600" dirty="0" err="1" smtClean="0">
                <a:solidFill>
                  <a:schemeClr val="bg2"/>
                </a:solidFill>
              </a:rPr>
              <a:t>data.add</a:t>
            </a:r>
            <a:r>
              <a:rPr lang="en-US" sz="1600" dirty="0" smtClean="0">
                <a:solidFill>
                  <a:schemeClr val="bg2"/>
                </a:solidFill>
              </a:rPr>
              <a:t>(item);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child = </a:t>
            </a:r>
            <a:r>
              <a:rPr lang="en-US" sz="1600" dirty="0" err="1" smtClean="0">
                <a:solidFill>
                  <a:schemeClr val="bg2"/>
                </a:solidFill>
              </a:rPr>
              <a:t>data.size</a:t>
            </a:r>
            <a:r>
              <a:rPr lang="en-US" sz="1600" dirty="0" smtClean="0">
                <a:solidFill>
                  <a:schemeClr val="bg2"/>
                </a:solidFill>
              </a:rPr>
              <a:t>() – 1;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parent = (child – 1) / 2;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chemeClr val="accent3"/>
                </a:solidFill>
              </a:rPr>
              <a:t>// </a:t>
            </a:r>
            <a:r>
              <a:rPr lang="en-US" sz="1600" dirty="0" err="1" smtClean="0">
                <a:solidFill>
                  <a:schemeClr val="accent3"/>
                </a:solidFill>
              </a:rPr>
              <a:t>Reheap</a:t>
            </a:r>
            <a:endParaRPr lang="en-US" sz="1600" dirty="0" smtClean="0">
              <a:solidFill>
                <a:schemeClr val="accent3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while (parent &gt;= 0 &amp;&amp; compare(</a:t>
            </a:r>
            <a:r>
              <a:rPr lang="en-US" sz="1600" dirty="0" err="1" smtClean="0">
                <a:solidFill>
                  <a:schemeClr val="bg2"/>
                </a:solidFill>
              </a:rPr>
              <a:t>data.get</a:t>
            </a:r>
            <a:r>
              <a:rPr lang="en-US" sz="1600" dirty="0" smtClean="0">
                <a:solidFill>
                  <a:schemeClr val="bg2"/>
                </a:solidFill>
              </a:rPr>
              <a:t>(parent), </a:t>
            </a:r>
            <a:r>
              <a:rPr lang="en-US" sz="1600" dirty="0" err="1" smtClean="0">
                <a:solidFill>
                  <a:schemeClr val="bg2"/>
                </a:solidFill>
              </a:rPr>
              <a:t>data.get</a:t>
            </a:r>
            <a:r>
              <a:rPr lang="en-US" sz="1600" dirty="0" smtClean="0">
                <a:solidFill>
                  <a:schemeClr val="bg2"/>
                </a:solidFill>
              </a:rPr>
              <a:t>(child) &gt; 0))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swap(parent, child);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child = parent;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parent = (child – 1) / 2;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true;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…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1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the new item in the next position at the bottom of the heap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2956266" y="3785028"/>
            <a:ext cx="3475941" cy="2194185"/>
            <a:chOff x="2956266" y="3785028"/>
            <a:chExt cx="3475941" cy="2194185"/>
          </a:xfrm>
        </p:grpSpPr>
        <p:grpSp>
          <p:nvGrpSpPr>
            <p:cNvPr id="4" name="Group 3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6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</p:grpSp>
          <p:cxnSp>
            <p:nvCxnSpPr>
              <p:cNvPr id="9" name="Straight Connector 8"/>
              <p:cNvCxnSpPr>
                <a:stCxn id="5" idx="2"/>
                <a:endCxn id="20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>
                <a:stCxn id="5" idx="2"/>
                <a:endCxn id="21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>
                <a:stCxn id="22" idx="0"/>
                <a:endCxn id="20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>
                <a:stCxn id="23" idx="0"/>
                <a:endCxn id="20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24" idx="0"/>
                <a:endCxn id="21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1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30" idx="0"/>
                <a:endCxn id="24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3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3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27" idx="0"/>
                <a:endCxn id="22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26" idx="0"/>
                <a:endCxn id="22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TextBox 30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33" name="Straight Connector 32"/>
            <p:cNvCxnSpPr>
              <a:stCxn id="24" idx="2"/>
              <a:endCxn id="31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90368" y="560988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  <a:latin typeface="+mn-lt"/>
                </a:rPr>
                <a:t>8</a:t>
              </a:r>
            </a:p>
          </p:txBody>
        </p:sp>
        <p:cxnSp>
          <p:nvCxnSpPr>
            <p:cNvPr id="36" name="Straight Connector 35"/>
            <p:cNvCxnSpPr>
              <a:stCxn id="25" idx="2"/>
              <a:endCxn id="35" idx="0"/>
            </p:cNvCxnSpPr>
            <p:nvPr/>
          </p:nvCxnSpPr>
          <p:spPr bwMode="auto">
            <a:xfrm flipH="1">
              <a:off x="5946890" y="5370928"/>
              <a:ext cx="264606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1054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482564"/>
            <a:ext cx="5703004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</a:t>
            </a:r>
            <a:r>
              <a:rPr lang="en-US" sz="1600" dirty="0" err="1" smtClean="0">
                <a:solidFill>
                  <a:schemeClr val="accent3"/>
                </a:solidFill>
              </a:rPr>
              <a:t>PriorityQueue</a:t>
            </a:r>
            <a:r>
              <a:rPr lang="en-US" sz="1600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PriorityQueue</a:t>
            </a:r>
            <a:r>
              <a:rPr lang="en-US" sz="16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Remove an item from the priority queue.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@return the item with the smallest priority or null if empty.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public </a:t>
            </a:r>
            <a:r>
              <a:rPr lang="en-US" sz="1600" dirty="0" smtClean="0">
                <a:solidFill>
                  <a:schemeClr val="bg2"/>
                </a:solidFill>
              </a:rPr>
              <a:t>E poll()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if (</a:t>
            </a:r>
            <a:r>
              <a:rPr lang="en-US" sz="1600" dirty="0" err="1" smtClean="0">
                <a:solidFill>
                  <a:schemeClr val="bg2"/>
                </a:solidFill>
              </a:rPr>
              <a:t>isEmpty</a:t>
            </a:r>
            <a:r>
              <a:rPr lang="en-US" sz="1600" dirty="0" smtClean="0">
                <a:solidFill>
                  <a:schemeClr val="bg2"/>
                </a:solidFill>
              </a:rPr>
              <a:t>())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smtClean="0">
                <a:solidFill>
                  <a:srgbClr val="8064A2"/>
                </a:solidFill>
              </a:rPr>
              <a:t>return</a:t>
            </a:r>
            <a:r>
              <a:rPr lang="en-US" sz="1600" dirty="0" smtClean="0">
                <a:solidFill>
                  <a:schemeClr val="bg2"/>
                </a:solidFill>
              </a:rPr>
              <a:t> null;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BFBFBF"/>
                </a:solidFill>
              </a:rPr>
              <a:t>E result = </a:t>
            </a:r>
            <a:r>
              <a:rPr lang="en-US" sz="1600" dirty="0" err="1" smtClean="0">
                <a:solidFill>
                  <a:srgbClr val="BFBFBF"/>
                </a:solidFill>
              </a:rPr>
              <a:t>data.get</a:t>
            </a:r>
            <a:r>
              <a:rPr lang="en-US" sz="1600" dirty="0" smtClean="0">
                <a:solidFill>
                  <a:srgbClr val="BFBFBF"/>
                </a:solidFill>
              </a:rPr>
              <a:t>(0);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if (</a:t>
            </a:r>
            <a:r>
              <a:rPr lang="en-US" sz="1600" dirty="0" err="1" smtClean="0">
                <a:solidFill>
                  <a:srgbClr val="BFBFBF"/>
                </a:solidFill>
              </a:rPr>
              <a:t>data.size</a:t>
            </a:r>
            <a:r>
              <a:rPr lang="en-US" sz="1600" dirty="0" smtClean="0">
                <a:solidFill>
                  <a:srgbClr val="BFBFBF"/>
                </a:solidFill>
              </a:rPr>
              <a:t>() == 1)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data.remove</a:t>
            </a:r>
            <a:r>
              <a:rPr lang="en-US" sz="1600" dirty="0" smtClean="0">
                <a:solidFill>
                  <a:srgbClr val="BFBFBF"/>
                </a:solidFill>
              </a:rPr>
              <a:t>(0);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return result;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  // Remove last item and place it in first position.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</a:t>
            </a:r>
            <a:r>
              <a:rPr lang="en-US" sz="1600" dirty="0" err="1" smtClean="0">
                <a:solidFill>
                  <a:srgbClr val="BFBFBF"/>
                </a:solidFill>
              </a:rPr>
              <a:t>data.set</a:t>
            </a:r>
            <a:r>
              <a:rPr lang="en-US" sz="1600" dirty="0" smtClean="0">
                <a:solidFill>
                  <a:srgbClr val="BFBFBF"/>
                </a:solidFill>
              </a:rPr>
              <a:t>(0, </a:t>
            </a:r>
            <a:r>
              <a:rPr lang="en-US" sz="1600" dirty="0" err="1" smtClean="0">
                <a:solidFill>
                  <a:srgbClr val="BFBFBF"/>
                </a:solidFill>
              </a:rPr>
              <a:t>data.remove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data.size</a:t>
            </a:r>
            <a:r>
              <a:rPr lang="en-US" sz="1600" dirty="0" smtClean="0">
                <a:solidFill>
                  <a:srgbClr val="BFBFBF"/>
                </a:solidFill>
              </a:rPr>
              <a:t>() – 1));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…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7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482564"/>
            <a:ext cx="5703004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</a:t>
            </a:r>
            <a:r>
              <a:rPr lang="en-US" sz="1600" dirty="0" err="1" smtClean="0">
                <a:solidFill>
                  <a:schemeClr val="accent3"/>
                </a:solidFill>
              </a:rPr>
              <a:t>PriorityQueue</a:t>
            </a:r>
            <a:r>
              <a:rPr lang="en-US" sz="1600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PriorityQueue</a:t>
            </a:r>
            <a:r>
              <a:rPr lang="en-US" sz="16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Remove an item from the priority queue.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@return the item with the smallest priority or null if empty.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public </a:t>
            </a:r>
            <a:r>
              <a:rPr lang="en-US" sz="1600" dirty="0" smtClean="0">
                <a:solidFill>
                  <a:schemeClr val="bg2"/>
                </a:solidFill>
              </a:rPr>
              <a:t>E poll()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</a:t>
            </a:r>
            <a:r>
              <a:rPr lang="en-US" sz="1600" dirty="0" smtClean="0">
                <a:solidFill>
                  <a:srgbClr val="BFBFBF"/>
                </a:solidFill>
              </a:rPr>
              <a:t>if (</a:t>
            </a:r>
            <a:r>
              <a:rPr lang="en-US" sz="1600" dirty="0" err="1" smtClean="0">
                <a:solidFill>
                  <a:srgbClr val="BFBFBF"/>
                </a:solidFill>
              </a:rPr>
              <a:t>isEmpty</a:t>
            </a:r>
            <a:r>
              <a:rPr lang="en-US" sz="1600" dirty="0" smtClean="0">
                <a:solidFill>
                  <a:srgbClr val="BFBFBF"/>
                </a:solidFill>
              </a:rPr>
              <a:t>())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return null;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E result = </a:t>
            </a:r>
            <a:r>
              <a:rPr lang="en-US" sz="1600" dirty="0" err="1" smtClean="0">
                <a:solidFill>
                  <a:schemeClr val="bg2"/>
                </a:solidFill>
              </a:rPr>
              <a:t>data.get</a:t>
            </a:r>
            <a:r>
              <a:rPr lang="en-US" sz="1600" dirty="0" smtClean="0">
                <a:solidFill>
                  <a:schemeClr val="bg2"/>
                </a:solidFill>
              </a:rPr>
              <a:t>(0);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if (</a:t>
            </a:r>
            <a:r>
              <a:rPr lang="en-US" sz="1600" dirty="0" err="1" smtClean="0">
                <a:solidFill>
                  <a:schemeClr val="bg2"/>
                </a:solidFill>
              </a:rPr>
              <a:t>data.size</a:t>
            </a:r>
            <a:r>
              <a:rPr lang="en-US" sz="1600" dirty="0" smtClean="0">
                <a:solidFill>
                  <a:schemeClr val="bg2"/>
                </a:solidFill>
              </a:rPr>
              <a:t>() == 1)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</a:rPr>
              <a:t>data.remove</a:t>
            </a:r>
            <a:r>
              <a:rPr lang="en-US" sz="1600" dirty="0" smtClean="0">
                <a:solidFill>
                  <a:schemeClr val="bg2"/>
                </a:solidFill>
              </a:rPr>
              <a:t>(0);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smtClean="0">
                <a:solidFill>
                  <a:schemeClr val="accent4"/>
                </a:solidFill>
              </a:rPr>
              <a:t>return</a:t>
            </a:r>
            <a:r>
              <a:rPr lang="en-US" sz="1600" dirty="0" smtClean="0">
                <a:solidFill>
                  <a:schemeClr val="bg2"/>
                </a:solidFill>
              </a:rPr>
              <a:t> result;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</a:t>
            </a:r>
            <a:r>
              <a:rPr lang="en-US" sz="1600" dirty="0" smtClean="0">
                <a:solidFill>
                  <a:srgbClr val="BFBFBF"/>
                </a:solidFill>
              </a:rPr>
              <a:t>// Remove last item and place it in first position.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</a:t>
            </a:r>
            <a:r>
              <a:rPr lang="en-US" sz="1600" dirty="0" err="1" smtClean="0">
                <a:solidFill>
                  <a:srgbClr val="BFBFBF"/>
                </a:solidFill>
              </a:rPr>
              <a:t>data.set</a:t>
            </a:r>
            <a:r>
              <a:rPr lang="en-US" sz="1600" dirty="0" smtClean="0">
                <a:solidFill>
                  <a:srgbClr val="BFBFBF"/>
                </a:solidFill>
              </a:rPr>
              <a:t>(0, </a:t>
            </a:r>
            <a:r>
              <a:rPr lang="en-US" sz="1600" dirty="0" err="1" smtClean="0">
                <a:solidFill>
                  <a:srgbClr val="BFBFBF"/>
                </a:solidFill>
              </a:rPr>
              <a:t>data.remove</a:t>
            </a:r>
            <a:r>
              <a:rPr lang="en-US" sz="1600" dirty="0" smtClean="0">
                <a:solidFill>
                  <a:srgbClr val="BFBFBF"/>
                </a:solidFill>
              </a:rPr>
              <a:t>(</a:t>
            </a:r>
            <a:r>
              <a:rPr lang="en-US" sz="1600" dirty="0" err="1" smtClean="0">
                <a:solidFill>
                  <a:srgbClr val="BFBFBF"/>
                </a:solidFill>
              </a:rPr>
              <a:t>data.size</a:t>
            </a:r>
            <a:r>
              <a:rPr lang="en-US" sz="1600" dirty="0" smtClean="0">
                <a:solidFill>
                  <a:srgbClr val="BFBFBF"/>
                </a:solidFill>
              </a:rPr>
              <a:t>() – 1));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…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482564"/>
            <a:ext cx="570300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* </a:t>
            </a:r>
            <a:r>
              <a:rPr lang="en-US" sz="1600" dirty="0" err="1" smtClean="0">
                <a:solidFill>
                  <a:schemeClr val="accent3"/>
                </a:solidFill>
              </a:rPr>
              <a:t>PriorityQueue</a:t>
            </a:r>
            <a:r>
              <a:rPr lang="en-US" sz="1600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</a:rPr>
              <a:t>PriorityQueue</a:t>
            </a:r>
            <a:r>
              <a:rPr lang="en-US" sz="16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Remove an item from the priority queue.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@return the item with the smallest priority or null if empty.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public </a:t>
            </a:r>
            <a:r>
              <a:rPr lang="en-US" sz="1600" dirty="0" smtClean="0">
                <a:solidFill>
                  <a:schemeClr val="bg2"/>
                </a:solidFill>
              </a:rPr>
              <a:t>E poll()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…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</a:t>
            </a:r>
            <a:r>
              <a:rPr lang="en-US" sz="1600" dirty="0" smtClean="0">
                <a:solidFill>
                  <a:schemeClr val="accent3"/>
                </a:solidFill>
              </a:rPr>
              <a:t>// Remove last item and place it in first position.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</a:rPr>
              <a:t>data.set</a:t>
            </a:r>
            <a:r>
              <a:rPr lang="en-US" sz="1600" dirty="0" smtClean="0">
                <a:solidFill>
                  <a:schemeClr val="bg2"/>
                </a:solidFill>
              </a:rPr>
              <a:t>(0, </a:t>
            </a:r>
            <a:r>
              <a:rPr lang="en-US" sz="1600" dirty="0" err="1" smtClean="0">
                <a:solidFill>
                  <a:schemeClr val="bg2"/>
                </a:solidFill>
              </a:rPr>
              <a:t>data.remove</a:t>
            </a:r>
            <a:r>
              <a:rPr lang="en-US" sz="1600" dirty="0" smtClean="0">
                <a:solidFill>
                  <a:schemeClr val="bg2"/>
                </a:solidFill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</a:rPr>
              <a:t>data.size</a:t>
            </a:r>
            <a:r>
              <a:rPr lang="en-US" sz="1600" dirty="0" smtClean="0">
                <a:solidFill>
                  <a:schemeClr val="bg2"/>
                </a:solidFill>
              </a:rPr>
              <a:t>() – 1));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parent = 0;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BFBFBF"/>
                </a:solidFill>
              </a:rPr>
              <a:t>while (true) {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leftChild</a:t>
            </a:r>
            <a:r>
              <a:rPr lang="en-US" sz="1600" dirty="0" smtClean="0">
                <a:solidFill>
                  <a:srgbClr val="BFBFBF"/>
                </a:solidFill>
              </a:rPr>
              <a:t> = 2 * parent + 1;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if (</a:t>
            </a:r>
            <a:r>
              <a:rPr lang="en-US" sz="1600" dirty="0" err="1" smtClean="0">
                <a:solidFill>
                  <a:srgbClr val="BFBFBF"/>
                </a:solidFill>
              </a:rPr>
              <a:t>leftChild</a:t>
            </a:r>
            <a:r>
              <a:rPr lang="en-US" sz="1600" dirty="0" smtClean="0">
                <a:solidFill>
                  <a:srgbClr val="BFBFBF"/>
                </a:solidFill>
              </a:rPr>
              <a:t> &gt;= </a:t>
            </a:r>
            <a:r>
              <a:rPr lang="en-US" sz="1600" dirty="0" err="1" smtClean="0">
                <a:solidFill>
                  <a:srgbClr val="BFBFBF"/>
                </a:solidFill>
              </a:rPr>
              <a:t>data.size</a:t>
            </a:r>
            <a:r>
              <a:rPr lang="en-US" sz="1600" dirty="0" smtClean="0">
                <a:solidFill>
                  <a:srgbClr val="BFBFBF"/>
                </a:solidFill>
              </a:rPr>
              <a:t>())</a:t>
            </a:r>
          </a:p>
          <a:p>
            <a:r>
              <a:rPr lang="en-US" sz="1600" dirty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>       break;  // Out of heap</a:t>
            </a:r>
          </a:p>
          <a:p>
            <a:r>
              <a:rPr lang="en-US" sz="1600" dirty="0" smtClean="0">
                <a:solidFill>
                  <a:srgbClr val="BFBFBF"/>
                </a:solidFill>
              </a:rPr>
              <a:t>      </a:t>
            </a:r>
            <a:r>
              <a:rPr lang="en-US" sz="1600" dirty="0" err="1" smtClean="0">
                <a:solidFill>
                  <a:srgbClr val="BFBFBF"/>
                </a:solidFill>
              </a:rPr>
              <a:t>int</a:t>
            </a:r>
            <a:r>
              <a:rPr lang="en-US" sz="1600" dirty="0" smtClean="0">
                <a:solidFill>
                  <a:srgbClr val="BFBFBF"/>
                </a:solidFill>
              </a:rPr>
              <a:t> </a:t>
            </a:r>
            <a:r>
              <a:rPr lang="en-US" sz="1600" dirty="0" err="1" smtClean="0">
                <a:solidFill>
                  <a:srgbClr val="BFBFBF"/>
                </a:solidFill>
              </a:rPr>
              <a:t>rightChild</a:t>
            </a:r>
            <a:r>
              <a:rPr lang="en-US" sz="1600" dirty="0" smtClean="0">
                <a:solidFill>
                  <a:srgbClr val="BFBFBF"/>
                </a:solidFill>
              </a:rPr>
              <a:t> = </a:t>
            </a:r>
            <a:r>
              <a:rPr lang="en-US" sz="1600" dirty="0" err="1" smtClean="0">
                <a:solidFill>
                  <a:srgbClr val="BFBFBF"/>
                </a:solidFill>
              </a:rPr>
              <a:t>leftChild</a:t>
            </a:r>
            <a:r>
              <a:rPr lang="en-US" sz="1600" dirty="0" smtClean="0">
                <a:solidFill>
                  <a:srgbClr val="BFBFBF"/>
                </a:solidFill>
              </a:rPr>
              <a:t> + 1;  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…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6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482564"/>
            <a:ext cx="5019348" cy="547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</a:t>
            </a:r>
            <a:r>
              <a:rPr lang="en-US" sz="1400" dirty="0" err="1" smtClean="0">
                <a:solidFill>
                  <a:schemeClr val="accent3"/>
                </a:solidFill>
              </a:rPr>
              <a:t>PriorityQueue</a:t>
            </a:r>
            <a:r>
              <a:rPr lang="en-US" sz="1400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PriorityQueue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public </a:t>
            </a:r>
            <a:r>
              <a:rPr lang="en-US" sz="1400" dirty="0" smtClean="0">
                <a:solidFill>
                  <a:schemeClr val="bg2"/>
                </a:solidFill>
              </a:rPr>
              <a:t>E poll()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…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smtClean="0">
                <a:solidFill>
                  <a:srgbClr val="9BBB59"/>
                </a:solidFill>
              </a:rPr>
              <a:t>// </a:t>
            </a:r>
            <a:r>
              <a:rPr lang="en-US" sz="1400" dirty="0" err="1" smtClean="0">
                <a:solidFill>
                  <a:srgbClr val="9BBB59"/>
                </a:solidFill>
              </a:rPr>
              <a:t>Reheap</a:t>
            </a:r>
            <a:endParaRPr lang="en-US" sz="1400" dirty="0" smtClean="0">
              <a:solidFill>
                <a:srgbClr val="9BBB59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    while (true)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leftChild</a:t>
            </a:r>
            <a:r>
              <a:rPr lang="en-US" sz="1400" dirty="0" smtClean="0">
                <a:solidFill>
                  <a:schemeClr val="bg2"/>
                </a:solidFill>
              </a:rPr>
              <a:t> = 2 * parent + 1;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if (</a:t>
            </a:r>
            <a:r>
              <a:rPr lang="en-US" sz="1400" dirty="0" err="1" smtClean="0">
                <a:solidFill>
                  <a:schemeClr val="bg2"/>
                </a:solidFill>
              </a:rPr>
              <a:t>leftChild</a:t>
            </a:r>
            <a:r>
              <a:rPr lang="en-US" sz="1400" dirty="0" smtClean="0">
                <a:solidFill>
                  <a:schemeClr val="bg2"/>
                </a:solidFill>
              </a:rPr>
              <a:t> &gt;= </a:t>
            </a:r>
            <a:r>
              <a:rPr lang="en-US" sz="1400" dirty="0" err="1" smtClean="0">
                <a:solidFill>
                  <a:schemeClr val="bg2"/>
                </a:solidFill>
              </a:rPr>
              <a:t>data.size</a:t>
            </a:r>
            <a:r>
              <a:rPr lang="en-US" sz="1400" dirty="0" smtClean="0">
                <a:solidFill>
                  <a:schemeClr val="bg2"/>
                </a:solidFill>
              </a:rPr>
              <a:t>())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break;  </a:t>
            </a:r>
            <a:r>
              <a:rPr lang="en-US" sz="1400" dirty="0" smtClean="0">
                <a:solidFill>
                  <a:schemeClr val="accent3"/>
                </a:solidFill>
              </a:rPr>
              <a:t>// Out of heap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</a:t>
            </a:r>
            <a:r>
              <a:rPr lang="en-US" sz="1400" dirty="0" err="1" smtClean="0">
                <a:solidFill>
                  <a:srgbClr val="BFBFBF"/>
                </a:solidFill>
              </a:rPr>
              <a:t>int</a:t>
            </a:r>
            <a:r>
              <a:rPr lang="en-US" sz="1400" dirty="0" smtClean="0">
                <a:solidFill>
                  <a:srgbClr val="BFBFBF"/>
                </a:solidFill>
              </a:rPr>
              <a:t> </a:t>
            </a:r>
            <a:r>
              <a:rPr lang="en-US" sz="1400" dirty="0" err="1" smtClean="0">
                <a:solidFill>
                  <a:srgbClr val="BFBFBF"/>
                </a:solidFill>
              </a:rPr>
              <a:t>rightChild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leftChild</a:t>
            </a:r>
            <a:r>
              <a:rPr lang="en-US" sz="1400" dirty="0" smtClean="0">
                <a:solidFill>
                  <a:srgbClr val="BFBFBF"/>
                </a:solidFill>
              </a:rPr>
              <a:t> + 1;   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</a:t>
            </a:r>
            <a:r>
              <a:rPr lang="en-US" sz="1400" dirty="0" err="1" smtClean="0">
                <a:solidFill>
                  <a:srgbClr val="BFBFBF"/>
                </a:solidFill>
              </a:rPr>
              <a:t>int</a:t>
            </a:r>
            <a:r>
              <a:rPr lang="en-US" sz="1400" dirty="0" smtClean="0">
                <a:solidFill>
                  <a:srgbClr val="BFBFBF"/>
                </a:solidFill>
              </a:rPr>
              <a:t> </a:t>
            </a:r>
            <a:r>
              <a:rPr lang="en-US" sz="1400" dirty="0" err="1" smtClean="0">
                <a:solidFill>
                  <a:srgbClr val="BFBFBF"/>
                </a:solidFill>
              </a:rPr>
              <a:t>minChild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leftChild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if (</a:t>
            </a:r>
            <a:r>
              <a:rPr lang="en-US" sz="1400" dirty="0" err="1" smtClean="0">
                <a:solidFill>
                  <a:srgbClr val="BFBFBF"/>
                </a:solidFill>
              </a:rPr>
              <a:t>rightChild</a:t>
            </a:r>
            <a:r>
              <a:rPr lang="en-US" sz="1400" dirty="0" smtClean="0">
                <a:solidFill>
                  <a:srgbClr val="BFBFBF"/>
                </a:solidFill>
              </a:rPr>
              <a:t> &lt; </a:t>
            </a:r>
            <a:r>
              <a:rPr lang="en-US" sz="1400" dirty="0" err="1" smtClean="0">
                <a:solidFill>
                  <a:srgbClr val="BFBFBF"/>
                </a:solidFill>
              </a:rPr>
              <a:t>data.size</a:t>
            </a:r>
            <a:r>
              <a:rPr lang="en-US" sz="1400" dirty="0" smtClean="0">
                <a:solidFill>
                  <a:srgbClr val="BFBFBF"/>
                </a:solidFill>
              </a:rPr>
              <a:t>() &amp;&amp;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  compare(</a:t>
            </a:r>
            <a:r>
              <a:rPr lang="en-US" sz="1400" dirty="0" err="1" smtClean="0">
                <a:solidFill>
                  <a:srgbClr val="BFBFBF"/>
                </a:solidFill>
              </a:rPr>
              <a:t>data.get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leftChild</a:t>
            </a:r>
            <a:r>
              <a:rPr lang="en-US" sz="1400" dirty="0" smtClean="0">
                <a:solidFill>
                  <a:srgbClr val="BFBFBF"/>
                </a:solidFill>
              </a:rPr>
              <a:t>), </a:t>
            </a:r>
            <a:r>
              <a:rPr lang="en-US" sz="1400" dirty="0" err="1" smtClean="0">
                <a:solidFill>
                  <a:srgbClr val="BFBFBF"/>
                </a:solidFill>
              </a:rPr>
              <a:t>data.get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rightChild</a:t>
            </a:r>
            <a:r>
              <a:rPr lang="en-US" sz="1400" dirty="0" smtClean="0">
                <a:solidFill>
                  <a:srgbClr val="BFBFBF"/>
                </a:solidFill>
              </a:rPr>
              <a:t>)) &gt; 0)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</a:t>
            </a:r>
            <a:r>
              <a:rPr lang="en-US" sz="1400" dirty="0" err="1" smtClean="0">
                <a:solidFill>
                  <a:srgbClr val="BFBFBF"/>
                </a:solidFill>
              </a:rPr>
              <a:t>minChild</a:t>
            </a:r>
            <a:r>
              <a:rPr lang="en-US" sz="1400" dirty="0" smtClean="0">
                <a:solidFill>
                  <a:srgbClr val="BFBFBF"/>
                </a:solidFill>
              </a:rPr>
              <a:t> = </a:t>
            </a:r>
            <a:r>
              <a:rPr lang="en-US" sz="1400" dirty="0" err="1" smtClean="0">
                <a:solidFill>
                  <a:srgbClr val="BFBFBF"/>
                </a:solidFill>
              </a:rPr>
              <a:t>rightChild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}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if (compare(</a:t>
            </a:r>
            <a:r>
              <a:rPr lang="en-US" sz="1400" dirty="0" err="1" smtClean="0">
                <a:solidFill>
                  <a:srgbClr val="BFBFBF"/>
                </a:solidFill>
              </a:rPr>
              <a:t>data.get</a:t>
            </a:r>
            <a:r>
              <a:rPr lang="en-US" sz="1400" dirty="0" smtClean="0">
                <a:solidFill>
                  <a:srgbClr val="BFBFBF"/>
                </a:solidFill>
              </a:rPr>
              <a:t>(parent), </a:t>
            </a:r>
            <a:r>
              <a:rPr lang="en-US" sz="1400" dirty="0" err="1" smtClean="0">
                <a:solidFill>
                  <a:srgbClr val="BFBFBF"/>
                </a:solidFill>
              </a:rPr>
              <a:t>data.get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minChild</a:t>
            </a:r>
            <a:r>
              <a:rPr lang="en-US" sz="1400" dirty="0" smtClean="0">
                <a:solidFill>
                  <a:srgbClr val="BFBFBF"/>
                </a:solidFill>
              </a:rPr>
              <a:t>)) &gt; 0)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swap(parent, </a:t>
            </a:r>
            <a:r>
              <a:rPr lang="en-US" sz="1400" dirty="0" err="1" smtClean="0">
                <a:solidFill>
                  <a:srgbClr val="BFBFBF"/>
                </a:solidFill>
              </a:rPr>
              <a:t>minChild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parent = </a:t>
            </a:r>
            <a:r>
              <a:rPr lang="en-US" sz="1400" dirty="0" err="1" smtClean="0">
                <a:solidFill>
                  <a:srgbClr val="BFBFBF"/>
                </a:solidFill>
              </a:rPr>
              <a:t>minChild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} else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break; // Done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</a:t>
            </a:r>
            <a:r>
              <a:rPr lang="en-US" sz="1400" dirty="0" smtClean="0">
                <a:solidFill>
                  <a:srgbClr val="BFBFBF"/>
                </a:solidFill>
              </a:rPr>
              <a:t>}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</a:t>
            </a:r>
            <a:endParaRPr lang="en-US" sz="1400" dirty="0" smtClean="0">
              <a:solidFill>
                <a:srgbClr val="BFBFBF"/>
              </a:solidFill>
            </a:endParaRP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return result;</a:t>
            </a:r>
            <a:endParaRPr lang="en-US" sz="1400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8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482564"/>
            <a:ext cx="5019348" cy="547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</a:t>
            </a:r>
            <a:r>
              <a:rPr lang="en-US" sz="1400" dirty="0" err="1" smtClean="0">
                <a:solidFill>
                  <a:schemeClr val="accent3"/>
                </a:solidFill>
              </a:rPr>
              <a:t>PriorityQueue</a:t>
            </a:r>
            <a:r>
              <a:rPr lang="en-US" sz="1400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PriorityQueue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public </a:t>
            </a:r>
            <a:r>
              <a:rPr lang="en-US" sz="1400" dirty="0" smtClean="0">
                <a:solidFill>
                  <a:schemeClr val="bg2"/>
                </a:solidFill>
              </a:rPr>
              <a:t>E poll()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…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smtClean="0">
                <a:solidFill>
                  <a:srgbClr val="9BBB59"/>
                </a:solidFill>
              </a:rPr>
              <a:t>// </a:t>
            </a:r>
            <a:r>
              <a:rPr lang="en-US" sz="1400" dirty="0" err="1" smtClean="0">
                <a:solidFill>
                  <a:srgbClr val="9BBB59"/>
                </a:solidFill>
              </a:rPr>
              <a:t>Reheap</a:t>
            </a:r>
            <a:endParaRPr lang="en-US" sz="1400" dirty="0" smtClean="0">
              <a:solidFill>
                <a:srgbClr val="9BBB59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    while (true)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</a:t>
            </a:r>
            <a:r>
              <a:rPr lang="en-US" sz="1400" dirty="0" err="1" smtClean="0">
                <a:solidFill>
                  <a:srgbClr val="BFBFBF"/>
                </a:solidFill>
              </a:rPr>
              <a:t>int</a:t>
            </a:r>
            <a:r>
              <a:rPr lang="en-US" sz="1400" dirty="0" smtClean="0">
                <a:solidFill>
                  <a:srgbClr val="BFBFBF"/>
                </a:solidFill>
              </a:rPr>
              <a:t> </a:t>
            </a:r>
            <a:r>
              <a:rPr lang="en-US" sz="1400" dirty="0" err="1" smtClean="0">
                <a:solidFill>
                  <a:srgbClr val="BFBFBF"/>
                </a:solidFill>
              </a:rPr>
              <a:t>leftChild</a:t>
            </a:r>
            <a:r>
              <a:rPr lang="en-US" sz="1400" dirty="0" smtClean="0">
                <a:solidFill>
                  <a:srgbClr val="BFBFBF"/>
                </a:solidFill>
              </a:rPr>
              <a:t> = 2 * parent + 1;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if (</a:t>
            </a:r>
            <a:r>
              <a:rPr lang="en-US" sz="1400" dirty="0" err="1" smtClean="0">
                <a:solidFill>
                  <a:srgbClr val="BFBFBF"/>
                </a:solidFill>
              </a:rPr>
              <a:t>leftChild</a:t>
            </a:r>
            <a:r>
              <a:rPr lang="en-US" sz="1400" dirty="0" smtClean="0">
                <a:solidFill>
                  <a:srgbClr val="BFBFBF"/>
                </a:solidFill>
              </a:rPr>
              <a:t> &gt;= </a:t>
            </a:r>
            <a:r>
              <a:rPr lang="en-US" sz="1400" dirty="0" err="1" smtClean="0">
                <a:solidFill>
                  <a:srgbClr val="BFBFBF"/>
                </a:solidFill>
              </a:rPr>
              <a:t>data.size</a:t>
            </a:r>
            <a:r>
              <a:rPr lang="en-US" sz="1400" dirty="0" smtClean="0">
                <a:solidFill>
                  <a:srgbClr val="BFBFBF"/>
                </a:solidFill>
              </a:rPr>
              <a:t>())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break;  // Out of heap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rightChild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leftChild</a:t>
            </a:r>
            <a:r>
              <a:rPr lang="en-US" sz="1400" dirty="0" smtClean="0">
                <a:solidFill>
                  <a:schemeClr val="bg2"/>
                </a:solidFill>
              </a:rPr>
              <a:t> + 1;   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</a:t>
            </a:r>
            <a:r>
              <a:rPr lang="en-US" sz="1400" dirty="0" err="1" smtClean="0">
                <a:solidFill>
                  <a:schemeClr val="bg2"/>
                </a:solidFill>
              </a:rPr>
              <a:t>int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</a:rPr>
              <a:t>minChild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leftChild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if (</a:t>
            </a:r>
            <a:r>
              <a:rPr lang="en-US" sz="1400" dirty="0" err="1" smtClean="0">
                <a:solidFill>
                  <a:schemeClr val="bg2"/>
                </a:solidFill>
              </a:rPr>
              <a:t>rightChild</a:t>
            </a:r>
            <a:r>
              <a:rPr lang="en-US" sz="1400" dirty="0" smtClean="0">
                <a:solidFill>
                  <a:schemeClr val="bg2"/>
                </a:solidFill>
              </a:rPr>
              <a:t> &lt; </a:t>
            </a:r>
            <a:r>
              <a:rPr lang="en-US" sz="1400" dirty="0" err="1" smtClean="0">
                <a:solidFill>
                  <a:schemeClr val="bg2"/>
                </a:solidFill>
              </a:rPr>
              <a:t>data.size</a:t>
            </a:r>
            <a:r>
              <a:rPr lang="en-US" sz="1400" dirty="0" smtClean="0">
                <a:solidFill>
                  <a:schemeClr val="bg2"/>
                </a:solidFill>
              </a:rPr>
              <a:t>() &amp;&amp;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  compare(</a:t>
            </a:r>
            <a:r>
              <a:rPr lang="en-US" sz="1400" dirty="0" err="1" smtClean="0">
                <a:solidFill>
                  <a:schemeClr val="bg2"/>
                </a:solidFill>
              </a:rPr>
              <a:t>data.get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leftChild</a:t>
            </a:r>
            <a:r>
              <a:rPr lang="en-US" sz="1400" dirty="0" smtClean="0">
                <a:solidFill>
                  <a:schemeClr val="bg2"/>
                </a:solidFill>
              </a:rPr>
              <a:t>), </a:t>
            </a:r>
            <a:r>
              <a:rPr lang="en-US" sz="1400" dirty="0" err="1" smtClean="0">
                <a:solidFill>
                  <a:schemeClr val="bg2"/>
                </a:solidFill>
              </a:rPr>
              <a:t>data.get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rightChild</a:t>
            </a:r>
            <a:r>
              <a:rPr lang="en-US" sz="1400" dirty="0" smtClean="0">
                <a:solidFill>
                  <a:schemeClr val="bg2"/>
                </a:solidFill>
              </a:rPr>
              <a:t>)) &gt; 0)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</a:t>
            </a:r>
            <a:r>
              <a:rPr lang="en-US" sz="1400" dirty="0" err="1" smtClean="0">
                <a:solidFill>
                  <a:schemeClr val="bg2"/>
                </a:solidFill>
              </a:rPr>
              <a:t>minChild</a:t>
            </a:r>
            <a:r>
              <a:rPr lang="en-US" sz="1400" dirty="0" smtClean="0">
                <a:solidFill>
                  <a:schemeClr val="bg2"/>
                </a:solidFill>
              </a:rPr>
              <a:t> = </a:t>
            </a:r>
            <a:r>
              <a:rPr lang="en-US" sz="1400" dirty="0" err="1" smtClean="0">
                <a:solidFill>
                  <a:schemeClr val="bg2"/>
                </a:solidFill>
              </a:rPr>
              <a:t>rightChild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</a:t>
            </a:r>
            <a:r>
              <a:rPr lang="en-US" sz="1400" dirty="0" smtClean="0">
                <a:solidFill>
                  <a:srgbClr val="BFBFBF"/>
                </a:solidFill>
              </a:rPr>
              <a:t>if (compare(</a:t>
            </a:r>
            <a:r>
              <a:rPr lang="en-US" sz="1400" dirty="0" err="1" smtClean="0">
                <a:solidFill>
                  <a:srgbClr val="BFBFBF"/>
                </a:solidFill>
              </a:rPr>
              <a:t>data.get</a:t>
            </a:r>
            <a:r>
              <a:rPr lang="en-US" sz="1400" dirty="0" smtClean="0">
                <a:solidFill>
                  <a:srgbClr val="BFBFBF"/>
                </a:solidFill>
              </a:rPr>
              <a:t>(parent), </a:t>
            </a:r>
            <a:r>
              <a:rPr lang="en-US" sz="1400" dirty="0" err="1" smtClean="0">
                <a:solidFill>
                  <a:srgbClr val="BFBFBF"/>
                </a:solidFill>
              </a:rPr>
              <a:t>data.get</a:t>
            </a:r>
            <a:r>
              <a:rPr lang="en-US" sz="1400" dirty="0" smtClean="0">
                <a:solidFill>
                  <a:srgbClr val="BFBFBF"/>
                </a:solidFill>
              </a:rPr>
              <a:t>(</a:t>
            </a:r>
            <a:r>
              <a:rPr lang="en-US" sz="1400" dirty="0" err="1" smtClean="0">
                <a:solidFill>
                  <a:srgbClr val="BFBFBF"/>
                </a:solidFill>
              </a:rPr>
              <a:t>minChild</a:t>
            </a:r>
            <a:r>
              <a:rPr lang="en-US" sz="1400" dirty="0" smtClean="0">
                <a:solidFill>
                  <a:srgbClr val="BFBFBF"/>
                </a:solidFill>
              </a:rPr>
              <a:t>)) &gt; 0)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swap(parent, </a:t>
            </a:r>
            <a:r>
              <a:rPr lang="en-US" sz="1400" dirty="0" err="1" smtClean="0">
                <a:solidFill>
                  <a:srgbClr val="BFBFBF"/>
                </a:solidFill>
              </a:rPr>
              <a:t>minChild</a:t>
            </a:r>
            <a:r>
              <a:rPr lang="en-US" sz="1400" dirty="0" smtClean="0">
                <a:solidFill>
                  <a:srgbClr val="BFBFBF"/>
                </a:solidFill>
              </a:rPr>
              <a:t>);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parent = </a:t>
            </a:r>
            <a:r>
              <a:rPr lang="en-US" sz="1400" dirty="0" err="1" smtClean="0">
                <a:solidFill>
                  <a:srgbClr val="BFBFBF"/>
                </a:solidFill>
              </a:rPr>
              <a:t>minChild</a:t>
            </a:r>
            <a:r>
              <a:rPr lang="en-US" sz="1400" dirty="0" smtClean="0">
                <a:solidFill>
                  <a:srgbClr val="BFBFBF"/>
                </a:solidFill>
              </a:rPr>
              <a:t>;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} else {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  break; // Done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  </a:t>
            </a:r>
            <a:r>
              <a:rPr lang="en-US" sz="1400" dirty="0" smtClean="0">
                <a:solidFill>
                  <a:srgbClr val="BFBFBF"/>
                </a:solidFill>
              </a:rPr>
              <a:t>}</a:t>
            </a: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}</a:t>
            </a:r>
            <a:endParaRPr lang="en-US" sz="1400" dirty="0" smtClean="0">
              <a:solidFill>
                <a:srgbClr val="BFBFBF"/>
              </a:solidFill>
            </a:endParaRPr>
          </a:p>
          <a:p>
            <a:r>
              <a:rPr lang="en-US" sz="1400" dirty="0">
                <a:solidFill>
                  <a:srgbClr val="BFBFBF"/>
                </a:solidFill>
              </a:rPr>
              <a:t> </a:t>
            </a:r>
            <a:r>
              <a:rPr lang="en-US" sz="1400" dirty="0" smtClean="0">
                <a:solidFill>
                  <a:srgbClr val="BFBFBF"/>
                </a:solidFill>
              </a:rPr>
              <a:t>   return result;</a:t>
            </a:r>
            <a:endParaRPr lang="en-US" sz="1400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5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78" y="1482564"/>
            <a:ext cx="5019348" cy="5478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/** 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smtClean="0">
                <a:solidFill>
                  <a:schemeClr val="accent3"/>
                </a:solidFill>
              </a:rPr>
              <a:t>* </a:t>
            </a:r>
            <a:r>
              <a:rPr lang="en-US" sz="1400" dirty="0" err="1" smtClean="0">
                <a:solidFill>
                  <a:schemeClr val="accent3"/>
                </a:solidFill>
              </a:rPr>
              <a:t>PriorityQueue</a:t>
            </a:r>
            <a:r>
              <a:rPr lang="en-US" sz="1400" dirty="0" smtClean="0">
                <a:solidFill>
                  <a:schemeClr val="accent3"/>
                </a:solidFill>
              </a:rPr>
              <a:t> implementation.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</a:rPr>
              <a:t>PriorityQueue</a:t>
            </a:r>
            <a:r>
              <a:rPr lang="en-US" sz="14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  public </a:t>
            </a:r>
            <a:r>
              <a:rPr lang="en-US" sz="1400" dirty="0" smtClean="0">
                <a:solidFill>
                  <a:schemeClr val="bg2"/>
                </a:solidFill>
              </a:rPr>
              <a:t>E poll() {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    …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</a:t>
            </a:r>
            <a:r>
              <a:rPr lang="en-US" sz="1400" dirty="0" smtClean="0">
                <a:solidFill>
                  <a:srgbClr val="9BBB59"/>
                </a:solidFill>
              </a:rPr>
              <a:t>// </a:t>
            </a:r>
            <a:r>
              <a:rPr lang="en-US" sz="1400" dirty="0" err="1" smtClean="0">
                <a:solidFill>
                  <a:srgbClr val="9BBB59"/>
                </a:solidFill>
              </a:rPr>
              <a:t>Reheap</a:t>
            </a:r>
            <a:endParaRPr lang="en-US" sz="1400" dirty="0" smtClean="0">
              <a:solidFill>
                <a:srgbClr val="9BBB59"/>
              </a:solidFill>
            </a:endParaRPr>
          </a:p>
          <a:p>
            <a:r>
              <a:rPr lang="en-US" sz="1400" dirty="0" smtClean="0">
                <a:solidFill>
                  <a:schemeClr val="bg2"/>
                </a:solidFill>
              </a:rPr>
              <a:t>    while (true)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leftChild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2 * parent + 1;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leftChild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&gt;=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data.size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())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 break;  // Out of heap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rightChild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leftChild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+ 1;   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minChild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leftChild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if 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rightChild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data.size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() &amp;&amp;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   compare(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data.get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leftChild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),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data.get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rightChild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)) &gt; 0) {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 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minChild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</a:rPr>
              <a:t>rightChild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    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if (compare(</a:t>
            </a:r>
            <a:r>
              <a:rPr lang="en-US" sz="1400" dirty="0" err="1" smtClean="0">
                <a:solidFill>
                  <a:schemeClr val="bg2"/>
                </a:solidFill>
              </a:rPr>
              <a:t>data.get</a:t>
            </a:r>
            <a:r>
              <a:rPr lang="en-US" sz="1400" dirty="0" smtClean="0">
                <a:solidFill>
                  <a:schemeClr val="bg2"/>
                </a:solidFill>
              </a:rPr>
              <a:t>(parent), </a:t>
            </a:r>
            <a:r>
              <a:rPr lang="en-US" sz="1400" dirty="0" err="1" smtClean="0">
                <a:solidFill>
                  <a:schemeClr val="bg2"/>
                </a:solidFill>
              </a:rPr>
              <a:t>data.get</a:t>
            </a:r>
            <a:r>
              <a:rPr lang="en-US" sz="1400" dirty="0" smtClean="0">
                <a:solidFill>
                  <a:schemeClr val="bg2"/>
                </a:solidFill>
              </a:rPr>
              <a:t>(</a:t>
            </a:r>
            <a:r>
              <a:rPr lang="en-US" sz="1400" dirty="0" err="1" smtClean="0">
                <a:solidFill>
                  <a:schemeClr val="bg2"/>
                </a:solidFill>
              </a:rPr>
              <a:t>minChild</a:t>
            </a:r>
            <a:r>
              <a:rPr lang="en-US" sz="1400" dirty="0" smtClean="0">
                <a:solidFill>
                  <a:schemeClr val="bg2"/>
                </a:solidFill>
              </a:rPr>
              <a:t>)) &gt; 0)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swap(parent, </a:t>
            </a:r>
            <a:r>
              <a:rPr lang="en-US" sz="1400" dirty="0" err="1" smtClean="0">
                <a:solidFill>
                  <a:schemeClr val="bg2"/>
                </a:solidFill>
              </a:rPr>
              <a:t>minChild</a:t>
            </a:r>
            <a:r>
              <a:rPr lang="en-US" sz="14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parent = </a:t>
            </a:r>
            <a:r>
              <a:rPr lang="en-US" sz="1400" dirty="0" err="1" smtClean="0">
                <a:solidFill>
                  <a:schemeClr val="bg2"/>
                </a:solidFill>
              </a:rPr>
              <a:t>minChild</a:t>
            </a:r>
            <a:r>
              <a:rPr lang="en-US" sz="14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} else {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  break; </a:t>
            </a:r>
            <a:r>
              <a:rPr lang="en-US" sz="1400" dirty="0" smtClean="0">
                <a:solidFill>
                  <a:schemeClr val="accent3"/>
                </a:solidFill>
              </a:rPr>
              <a:t>// Done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  </a:t>
            </a:r>
            <a:r>
              <a:rPr lang="en-US" sz="1400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}</a:t>
            </a:r>
            <a:endParaRPr lang="en-US" sz="1400" dirty="0" smtClean="0">
              <a:solidFill>
                <a:schemeClr val="bg2"/>
              </a:solidFill>
            </a:endParaRPr>
          </a:p>
          <a:p>
            <a:r>
              <a:rPr lang="en-US" sz="1400" dirty="0">
                <a:solidFill>
                  <a:schemeClr val="bg2"/>
                </a:solidFill>
              </a:rPr>
              <a:t> </a:t>
            </a:r>
            <a:r>
              <a:rPr lang="en-US" sz="1400" dirty="0" smtClean="0">
                <a:solidFill>
                  <a:schemeClr val="bg2"/>
                </a:solidFill>
              </a:rPr>
              <a:t>   return result;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8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Heaps are an efficient way of sorting values</a:t>
            </a:r>
          </a:p>
          <a:p>
            <a:endParaRPr lang="en-US" dirty="0"/>
          </a:p>
          <a:p>
            <a:r>
              <a:rPr lang="en-US" dirty="0" smtClean="0"/>
              <a:t>Provide a way of implementing Priority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7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the new item in the next position at the bottom of the heap</a:t>
            </a:r>
          </a:p>
          <a:p>
            <a:endParaRPr lang="en-US" dirty="0" smtClean="0"/>
          </a:p>
          <a:p>
            <a:r>
              <a:rPr lang="en-US" dirty="0" smtClean="0"/>
              <a:t>While new item isn’t root and new item is smaller than parent</a:t>
            </a:r>
            <a:br>
              <a:rPr lang="en-US" dirty="0" smtClean="0"/>
            </a:br>
            <a:r>
              <a:rPr lang="en-US" dirty="0" smtClean="0"/>
              <a:t>	Swap new item and parent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956266" y="3785028"/>
            <a:ext cx="3475941" cy="2194185"/>
            <a:chOff x="2956266" y="3785028"/>
            <a:chExt cx="3475941" cy="2194185"/>
          </a:xfrm>
        </p:grpSpPr>
        <p:grpSp>
          <p:nvGrpSpPr>
            <p:cNvPr id="4" name="Group 3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6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66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</p:grpSp>
          <p:cxnSp>
            <p:nvCxnSpPr>
              <p:cNvPr id="9" name="Straight Connector 8"/>
              <p:cNvCxnSpPr>
                <a:stCxn id="5" idx="2"/>
                <a:endCxn id="20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>
                <a:stCxn id="5" idx="2"/>
                <a:endCxn id="21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>
                <a:stCxn id="22" idx="0"/>
                <a:endCxn id="20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>
                <a:stCxn id="23" idx="0"/>
                <a:endCxn id="20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24" idx="0"/>
                <a:endCxn id="21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1" idx="2"/>
              </p:cNvCxnSpPr>
              <p:nvPr/>
            </p:nvCxnSpPr>
            <p:spPr bwMode="auto">
              <a:xfrm flipH="1" flipV="1">
                <a:off x="5752649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30" idx="0"/>
                <a:endCxn id="24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3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3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27" idx="0"/>
                <a:endCxn id="22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26" idx="0"/>
                <a:endCxn id="22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TextBox 30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33" name="Straight Connector 32"/>
            <p:cNvCxnSpPr>
              <a:stCxn id="24" idx="2"/>
              <a:endCxn id="31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90368" y="5609881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  <a:latin typeface="+mn-lt"/>
                </a:rPr>
                <a:t>8</a:t>
              </a:r>
            </a:p>
          </p:txBody>
        </p:sp>
        <p:cxnSp>
          <p:nvCxnSpPr>
            <p:cNvPr id="36" name="Straight Connector 35"/>
            <p:cNvCxnSpPr>
              <a:stCxn id="25" idx="2"/>
              <a:endCxn id="35" idx="0"/>
            </p:cNvCxnSpPr>
            <p:nvPr/>
          </p:nvCxnSpPr>
          <p:spPr bwMode="auto">
            <a:xfrm flipH="1">
              <a:off x="5946890" y="5370928"/>
              <a:ext cx="264606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870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the new item in the next position at the bottom of the heap</a:t>
            </a:r>
          </a:p>
          <a:p>
            <a:endParaRPr lang="en-US" dirty="0" smtClean="0"/>
          </a:p>
          <a:p>
            <a:r>
              <a:rPr lang="en-US" dirty="0" smtClean="0"/>
              <a:t>While new item isn’t root and new item is smaller than parent</a:t>
            </a:r>
            <a:br>
              <a:rPr lang="en-US" dirty="0" smtClean="0"/>
            </a:br>
            <a:r>
              <a:rPr lang="en-US" dirty="0" smtClean="0"/>
              <a:t>	Swap new item and parent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956266" y="3785028"/>
            <a:ext cx="3347563" cy="2194185"/>
            <a:chOff x="2956266" y="3785028"/>
            <a:chExt cx="3347563" cy="2194185"/>
          </a:xfrm>
        </p:grpSpPr>
        <p:grpSp>
          <p:nvGrpSpPr>
            <p:cNvPr id="4" name="Group 3"/>
            <p:cNvGrpSpPr/>
            <p:nvPr/>
          </p:nvGrpSpPr>
          <p:grpSpPr>
            <a:xfrm>
              <a:off x="2956266" y="3785028"/>
              <a:ext cx="3347563" cy="2194185"/>
              <a:chOff x="2956266" y="3533528"/>
              <a:chExt cx="3347563" cy="219418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6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171531" y="4750096"/>
                <a:ext cx="3132298" cy="369332"/>
                <a:chOff x="3171531" y="4693406"/>
                <a:chExt cx="3132298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990785" y="4693406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  <a:latin typeface="+mn-lt"/>
                    </a:rPr>
                    <a:t>8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630378" y="4141812"/>
                <a:ext cx="2342982" cy="369332"/>
                <a:chOff x="3625526" y="4105560"/>
                <a:chExt cx="2342982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52708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29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</p:grpSp>
          <p:cxnSp>
            <p:nvCxnSpPr>
              <p:cNvPr id="9" name="Straight Connector 8"/>
              <p:cNvCxnSpPr>
                <a:stCxn id="5" idx="2"/>
                <a:endCxn id="20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>
                <a:stCxn id="5" idx="2"/>
                <a:endCxn id="21" idx="0"/>
              </p:cNvCxnSpPr>
              <p:nvPr/>
            </p:nvCxnSpPr>
            <p:spPr bwMode="auto">
              <a:xfrm>
                <a:off x="480186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>
                <a:stCxn id="22" idx="0"/>
                <a:endCxn id="20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>
                <a:stCxn id="23" idx="0"/>
                <a:endCxn id="20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24" idx="0"/>
                <a:endCxn id="21" idx="2"/>
              </p:cNvCxnSpPr>
              <p:nvPr/>
            </p:nvCxnSpPr>
            <p:spPr bwMode="auto">
              <a:xfrm flipV="1">
                <a:off x="5338353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1" idx="2"/>
              </p:cNvCxnSpPr>
              <p:nvPr/>
            </p:nvCxnSpPr>
            <p:spPr bwMode="auto">
              <a:xfrm flipH="1" flipV="1">
                <a:off x="5752649" y="4511144"/>
                <a:ext cx="394658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30" idx="0"/>
                <a:endCxn id="24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3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3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27" idx="0"/>
                <a:endCxn id="22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26" idx="0"/>
                <a:endCxn id="22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TextBox 30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33" name="Straight Connector 32"/>
            <p:cNvCxnSpPr>
              <a:stCxn id="24" idx="2"/>
              <a:endCxn id="31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90368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79646"/>
                  </a:solidFill>
                  <a:latin typeface="+mn-lt"/>
                </a:rPr>
                <a:t>66</a:t>
              </a:r>
            </a:p>
          </p:txBody>
        </p:sp>
        <p:cxnSp>
          <p:nvCxnSpPr>
            <p:cNvPr id="36" name="Straight Connector 35"/>
            <p:cNvCxnSpPr>
              <a:stCxn id="25" idx="2"/>
              <a:endCxn id="35" idx="0"/>
            </p:cNvCxnSpPr>
            <p:nvPr/>
          </p:nvCxnSpPr>
          <p:spPr bwMode="auto">
            <a:xfrm flipH="1">
              <a:off x="6011079" y="5370928"/>
              <a:ext cx="136228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6988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the new item in the next position at the bottom of the heap</a:t>
            </a:r>
          </a:p>
          <a:p>
            <a:endParaRPr lang="en-US" dirty="0" smtClean="0"/>
          </a:p>
          <a:p>
            <a:r>
              <a:rPr lang="en-US" dirty="0" smtClean="0"/>
              <a:t>While new item isn’t root and new item is smaller than parent</a:t>
            </a:r>
            <a:br>
              <a:rPr lang="en-US" dirty="0" smtClean="0"/>
            </a:br>
            <a:r>
              <a:rPr lang="en-US" dirty="0" smtClean="0"/>
              <a:t>	Swap new item and parent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956266" y="3785028"/>
            <a:ext cx="3475941" cy="2194185"/>
            <a:chOff x="2956266" y="3785028"/>
            <a:chExt cx="3475941" cy="2194185"/>
          </a:xfrm>
        </p:grpSpPr>
        <p:grpSp>
          <p:nvGrpSpPr>
            <p:cNvPr id="4" name="Group 3"/>
            <p:cNvGrpSpPr/>
            <p:nvPr/>
          </p:nvGrpSpPr>
          <p:grpSpPr>
            <a:xfrm>
              <a:off x="2956266" y="3785028"/>
              <a:ext cx="3475941" cy="2194185"/>
              <a:chOff x="2956266" y="3533528"/>
              <a:chExt cx="3475941" cy="219418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645347" y="353352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  <a:latin typeface="+mn-lt"/>
                  </a:rPr>
                  <a:t>6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956266" y="5358381"/>
                <a:ext cx="2284236" cy="369332"/>
                <a:chOff x="2956266" y="5358381"/>
                <a:chExt cx="2284236" cy="369332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2956266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97688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26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29409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76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230467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32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799080" y="5358381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74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171531" y="4750096"/>
                <a:ext cx="3260676" cy="369332"/>
                <a:chOff x="3171531" y="4693406"/>
                <a:chExt cx="3260676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3171531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20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044674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28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117642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  <a:latin typeface="+mn-lt"/>
                    </a:rPr>
                    <a:t>39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990785" y="4693406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79646"/>
                      </a:solidFill>
                      <a:latin typeface="+mn-lt"/>
                    </a:rPr>
                    <a:t>29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630378" y="4141812"/>
                <a:ext cx="2214604" cy="369332"/>
                <a:chOff x="3625526" y="4105560"/>
                <a:chExt cx="2214604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3625526" y="4105560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18</a:t>
                  </a:r>
                  <a:endParaRPr lang="en-US" dirty="0" smtClean="0">
                    <a:solidFill>
                      <a:schemeClr val="bg2"/>
                    </a:solidFill>
                    <a:latin typeface="+mn-lt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527086" y="4105560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6"/>
                      </a:solidFill>
                    </a:rPr>
                    <a:t>8</a:t>
                  </a:r>
                </a:p>
              </p:txBody>
            </p:sp>
          </p:grpSp>
          <p:cxnSp>
            <p:nvCxnSpPr>
              <p:cNvPr id="9" name="Straight Connector 8"/>
              <p:cNvCxnSpPr>
                <a:stCxn id="5" idx="2"/>
                <a:endCxn id="20" idx="0"/>
              </p:cNvCxnSpPr>
              <p:nvPr/>
            </p:nvCxnSpPr>
            <p:spPr bwMode="auto">
              <a:xfrm flipH="1">
                <a:off x="3851089" y="3902860"/>
                <a:ext cx="950780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>
                <a:stCxn id="5" idx="2"/>
                <a:endCxn id="21" idx="0"/>
              </p:cNvCxnSpPr>
              <p:nvPr/>
            </p:nvCxnSpPr>
            <p:spPr bwMode="auto">
              <a:xfrm>
                <a:off x="4801869" y="3902860"/>
                <a:ext cx="886591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>
                <a:stCxn id="22" idx="0"/>
                <a:endCxn id="20" idx="2"/>
              </p:cNvCxnSpPr>
              <p:nvPr/>
            </p:nvCxnSpPr>
            <p:spPr bwMode="auto">
              <a:xfrm flipV="1">
                <a:off x="3392242" y="4511144"/>
                <a:ext cx="45884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>
                <a:stCxn id="23" idx="0"/>
                <a:endCxn id="20" idx="2"/>
              </p:cNvCxnSpPr>
              <p:nvPr/>
            </p:nvCxnSpPr>
            <p:spPr bwMode="auto">
              <a:xfrm flipH="1" flipV="1">
                <a:off x="3851089" y="4511144"/>
                <a:ext cx="41429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>
                <a:stCxn id="24" idx="0"/>
                <a:endCxn id="21" idx="2"/>
              </p:cNvCxnSpPr>
              <p:nvPr/>
            </p:nvCxnSpPr>
            <p:spPr bwMode="auto">
              <a:xfrm flipV="1">
                <a:off x="5338353" y="4511144"/>
                <a:ext cx="350107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>
                <a:stCxn id="25" idx="0"/>
                <a:endCxn id="21" idx="2"/>
              </p:cNvCxnSpPr>
              <p:nvPr/>
            </p:nvCxnSpPr>
            <p:spPr bwMode="auto">
              <a:xfrm flipH="1" flipV="1">
                <a:off x="5688460" y="4511144"/>
                <a:ext cx="523036" cy="23895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30" idx="0"/>
                <a:endCxn id="24" idx="2"/>
              </p:cNvCxnSpPr>
              <p:nvPr/>
            </p:nvCxnSpPr>
            <p:spPr bwMode="auto">
              <a:xfrm flipV="1">
                <a:off x="5019791" y="5119428"/>
                <a:ext cx="318562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3" idx="2"/>
              </p:cNvCxnSpPr>
              <p:nvPr/>
            </p:nvCxnSpPr>
            <p:spPr bwMode="auto">
              <a:xfrm flipH="1" flipV="1">
                <a:off x="4265385" y="5119428"/>
                <a:ext cx="185793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28" idx="0"/>
                <a:endCxn id="23" idx="2"/>
              </p:cNvCxnSpPr>
              <p:nvPr/>
            </p:nvCxnSpPr>
            <p:spPr bwMode="auto">
              <a:xfrm flipV="1">
                <a:off x="4050120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27" idx="0"/>
                <a:endCxn id="22" idx="2"/>
              </p:cNvCxnSpPr>
              <p:nvPr/>
            </p:nvCxnSpPr>
            <p:spPr bwMode="auto">
              <a:xfrm flipH="1" flipV="1">
                <a:off x="3392242" y="5119428"/>
                <a:ext cx="226157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>
                <a:stCxn id="26" idx="0"/>
                <a:endCxn id="22" idx="2"/>
              </p:cNvCxnSpPr>
              <p:nvPr/>
            </p:nvCxnSpPr>
            <p:spPr bwMode="auto">
              <a:xfrm flipV="1">
                <a:off x="3176977" y="5119428"/>
                <a:ext cx="215265" cy="2389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TextBox 30"/>
            <p:cNvSpPr txBox="1"/>
            <p:nvPr/>
          </p:nvSpPr>
          <p:spPr>
            <a:xfrm>
              <a:off x="5348946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89</a:t>
              </a:r>
            </a:p>
          </p:txBody>
        </p:sp>
        <p:cxnSp>
          <p:nvCxnSpPr>
            <p:cNvPr id="33" name="Straight Connector 32"/>
            <p:cNvCxnSpPr>
              <a:stCxn id="24" idx="2"/>
              <a:endCxn id="31" idx="0"/>
            </p:cNvCxnSpPr>
            <p:nvPr/>
          </p:nvCxnSpPr>
          <p:spPr bwMode="auto">
            <a:xfrm>
              <a:off x="5338353" y="5370928"/>
              <a:ext cx="231304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5790368" y="5609881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66</a:t>
              </a:r>
            </a:p>
          </p:txBody>
        </p:sp>
        <p:cxnSp>
          <p:nvCxnSpPr>
            <p:cNvPr id="36" name="Straight Connector 35"/>
            <p:cNvCxnSpPr>
              <a:stCxn id="25" idx="2"/>
              <a:endCxn id="35" idx="0"/>
            </p:cNvCxnSpPr>
            <p:nvPr/>
          </p:nvCxnSpPr>
          <p:spPr bwMode="auto">
            <a:xfrm flipH="1">
              <a:off x="6011079" y="5370928"/>
              <a:ext cx="200417" cy="2389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1217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230</TotalTime>
  <Words>4469</Words>
  <Application>Microsoft Macintosh PowerPoint</Application>
  <PresentationFormat>On-screen Show (4:3)</PresentationFormat>
  <Paragraphs>1896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csdl-2014</vt:lpstr>
      <vt:lpstr>Heaps and Priority Queues</vt:lpstr>
      <vt:lpstr>Heaps</vt:lpstr>
      <vt:lpstr>Heaps</vt:lpstr>
      <vt:lpstr>Heaps</vt:lpstr>
      <vt:lpstr>Heaps</vt:lpstr>
      <vt:lpstr>Inserting into a Heap</vt:lpstr>
      <vt:lpstr>Inserting into a Heap</vt:lpstr>
      <vt:lpstr>Inserting into a Heap</vt:lpstr>
      <vt:lpstr>Inserting into a Heap</vt:lpstr>
      <vt:lpstr>Removing an Item from a Heap</vt:lpstr>
      <vt:lpstr>Removing an Item from a Heap</vt:lpstr>
      <vt:lpstr>Removing an Item from a Heap</vt:lpstr>
      <vt:lpstr>Removing an Item from a Heap</vt:lpstr>
      <vt:lpstr>Removing an Item from a Heap</vt:lpstr>
      <vt:lpstr>Implementing a Heap</vt:lpstr>
      <vt:lpstr>Implementing a Heap</vt:lpstr>
      <vt:lpstr>Implementing a Heap</vt:lpstr>
      <vt:lpstr>Implementing a Heap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Removal</vt:lpstr>
      <vt:lpstr>Removal</vt:lpstr>
      <vt:lpstr>Removal</vt:lpstr>
      <vt:lpstr>Removal</vt:lpstr>
      <vt:lpstr>Removal</vt:lpstr>
      <vt:lpstr>Removal</vt:lpstr>
      <vt:lpstr>Removal</vt:lpstr>
      <vt:lpstr>Removal</vt:lpstr>
      <vt:lpstr>Removal</vt:lpstr>
      <vt:lpstr>Removal</vt:lpstr>
      <vt:lpstr>Removal</vt:lpstr>
      <vt:lpstr>Removal</vt:lpstr>
      <vt:lpstr>Removal</vt:lpstr>
      <vt:lpstr>Removal</vt:lpstr>
      <vt:lpstr>Removal</vt:lpstr>
      <vt:lpstr>Performance of Heap</vt:lpstr>
      <vt:lpstr>Performance of Heap</vt:lpstr>
      <vt:lpstr>Performance of Heap</vt:lpstr>
      <vt:lpstr>Performance of Heap</vt:lpstr>
      <vt:lpstr>Performance of Heap</vt:lpstr>
      <vt:lpstr>Priority Queue</vt:lpstr>
      <vt:lpstr>Priority Queue</vt:lpstr>
      <vt:lpstr>Priority Queue</vt:lpstr>
      <vt:lpstr>Priority Queue</vt:lpstr>
      <vt:lpstr>Priority Queue</vt:lpstr>
      <vt:lpstr>Implementing a Priority Queue</vt:lpstr>
      <vt:lpstr>Implementing a Priority Queue</vt:lpstr>
      <vt:lpstr>Implementing a Priority Queue</vt:lpstr>
      <vt:lpstr>Implementing a Priority Queue</vt:lpstr>
      <vt:lpstr>Implementing a Priority Queue</vt:lpstr>
      <vt:lpstr>Implementing a Priority Queue</vt:lpstr>
      <vt:lpstr>Implementing a Priority Queue</vt:lpstr>
      <vt:lpstr>Implementing a Priority Queue</vt:lpstr>
      <vt:lpstr>Implementing a Priority Queue</vt:lpstr>
      <vt:lpstr>Implementing a Priority Queue</vt:lpstr>
      <vt:lpstr>Implementing a Priority Queue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 and Priority Queues</dc:title>
  <dc:creator>Carleton Moore</dc:creator>
  <cp:lastModifiedBy>Carleton Moore</cp:lastModifiedBy>
  <cp:revision>21</cp:revision>
  <dcterms:created xsi:type="dcterms:W3CDTF">2014-10-28T21:51:37Z</dcterms:created>
  <dcterms:modified xsi:type="dcterms:W3CDTF">2014-10-30T22:34:34Z</dcterms:modified>
</cp:coreProperties>
</file>