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92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1" r:id="rId37"/>
    <p:sldId id="293" r:id="rId38"/>
    <p:sldId id="294" r:id="rId39"/>
    <p:sldId id="295" r:id="rId40"/>
    <p:sldId id="296" r:id="rId41"/>
    <p:sldId id="297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1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40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57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57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1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9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530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1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5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8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35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988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168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18000">
              <a:schemeClr val="tx1">
                <a:alpha val="53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143000"/>
            <a:ext cx="8458200" cy="516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9538" tIns="52388" rIns="109538" bIns="523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597650"/>
            <a:ext cx="9131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23363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15888" tIns="57150" rIns="115888" bIns="571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668338" y="538163"/>
            <a:ext cx="7721600" cy="579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36563" y="365125"/>
            <a:ext cx="8201025" cy="615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5045075" y="3843338"/>
            <a:ext cx="3606800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1913" y="6537325"/>
            <a:ext cx="51593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200">
                <a:solidFill>
                  <a:srgbClr val="A6A6A6"/>
                </a:solidFill>
                <a:latin typeface="Arial" charset="0"/>
              </a:rPr>
              <a:t> (</a:t>
            </a:r>
            <a:fld id="{3B48B798-8590-444F-9025-05337FBB0085}" type="slidenum">
              <a:rPr lang="en-US" sz="1200">
                <a:solidFill>
                  <a:srgbClr val="A6A6A6"/>
                </a:solidFill>
                <a:latin typeface="Arial" charset="0"/>
              </a:rPr>
              <a:pPr eaLnBrk="0" hangingPunct="0">
                <a:lnSpc>
                  <a:spcPct val="90000"/>
                </a:lnSpc>
              </a:pPr>
              <a:t>‹#›</a:t>
            </a:fld>
            <a:r>
              <a:rPr lang="en-US" sz="1200">
                <a:solidFill>
                  <a:srgbClr val="A6A6A6"/>
                </a:solidFill>
                <a:latin typeface="Arial" charset="0"/>
              </a:rPr>
              <a:t>)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/>
          <a:ea typeface="ＭＳ Ｐゴシック" charset="-128"/>
          <a:cs typeface="ＭＳ Ｐゴシック" charset="-128"/>
        </a:defRPr>
      </a:lvl1pPr>
      <a:lvl2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2pPr>
      <a:lvl3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3pPr>
      <a:lvl4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4pPr>
      <a:lvl5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5pPr>
      <a:lvl6pPr marL="4572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6pPr>
      <a:lvl7pPr marL="9144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7pPr>
      <a:lvl8pPr marL="13716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8pPr>
      <a:lvl9pPr marL="18288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9pPr>
    </p:titleStyle>
    <p:bodyStyle>
      <a:lvl1pPr marL="128588" indent="-128588" algn="l" defTabSz="108108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 "/>
        <a:defRPr sz="2700" b="1">
          <a:solidFill>
            <a:srgbClr val="376092"/>
          </a:solidFill>
          <a:latin typeface="Arial"/>
          <a:ea typeface="ＭＳ Ｐゴシック" charset="-128"/>
          <a:cs typeface="ＭＳ Ｐゴシック" charset="-128"/>
        </a:defRPr>
      </a:lvl1pPr>
      <a:lvl2pPr marL="519113" indent="-276225" algn="l" defTabSz="1081088" rtl="0" eaLnBrk="1" fontAlgn="base" hangingPunct="1">
        <a:lnSpc>
          <a:spcPct val="90000"/>
        </a:lnSpc>
        <a:spcBef>
          <a:spcPct val="15000"/>
        </a:spcBef>
        <a:spcAft>
          <a:spcPct val="0"/>
        </a:spcAft>
        <a:buSzPct val="125000"/>
        <a:buFont typeface="Times" charset="0"/>
        <a:buChar char="•"/>
        <a:defRPr sz="2700" b="1">
          <a:solidFill>
            <a:srgbClr val="376092"/>
          </a:solidFill>
          <a:latin typeface="Arial"/>
          <a:ea typeface="ＭＳ Ｐゴシック" charset="-128"/>
        </a:defRPr>
      </a:lvl2pPr>
      <a:lvl3pPr marL="795338" indent="-269875" algn="l" defTabSz="1081088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25000"/>
        <a:buChar char="-"/>
        <a:defRPr sz="2700" b="1">
          <a:solidFill>
            <a:srgbClr val="376092"/>
          </a:solidFill>
          <a:latin typeface="Arial"/>
          <a:ea typeface="ＭＳ Ｐゴシック" charset="-128"/>
        </a:defRPr>
      </a:lvl3pPr>
      <a:lvl4pPr marL="1825625" indent="-203200" algn="l" defTabSz="1081088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376092"/>
          </a:solidFill>
          <a:latin typeface="Arial"/>
          <a:ea typeface="ＭＳ Ｐゴシック" charset="-128"/>
        </a:defRPr>
      </a:lvl4pPr>
      <a:lvl5pPr marL="23717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76092"/>
          </a:solidFill>
          <a:latin typeface="Arial"/>
          <a:ea typeface="ＭＳ Ｐゴシック" charset="-128"/>
        </a:defRPr>
      </a:lvl5pPr>
      <a:lvl6pPr marL="28289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32861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7433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42005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Huffman Trees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ICS 211</a:t>
            </a:r>
          </a:p>
          <a:p>
            <a:r>
              <a:rPr lang="en-US" dirty="0"/>
              <a:t>Cam Moore</a:t>
            </a:r>
          </a:p>
          <a:p>
            <a:r>
              <a:rPr lang="en-US" dirty="0"/>
              <a:t>Information and Computer Sciences</a:t>
            </a:r>
          </a:p>
          <a:p>
            <a:r>
              <a:rPr lang="en-US" dirty="0"/>
              <a:t>University of Hawaii, </a:t>
            </a:r>
            <a:r>
              <a:rPr lang="en-US" dirty="0" err="1" smtClean="0"/>
              <a:t>Manoa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249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Huffman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Average code length = 5.7 </a:t>
            </a:r>
            <a:endParaRPr lang="en-US" dirty="0"/>
          </a:p>
        </p:txBody>
      </p:sp>
      <p:grpSp>
        <p:nvGrpSpPr>
          <p:cNvPr id="307" name="Group 306"/>
          <p:cNvGrpSpPr/>
          <p:nvPr/>
        </p:nvGrpSpPr>
        <p:grpSpPr>
          <a:xfrm>
            <a:off x="243754" y="1146495"/>
            <a:ext cx="8391059" cy="5539179"/>
            <a:chOff x="243754" y="1146495"/>
            <a:chExt cx="8391059" cy="5539179"/>
          </a:xfrm>
        </p:grpSpPr>
        <p:sp>
          <p:nvSpPr>
            <p:cNvPr id="4" name="TextBox 3"/>
            <p:cNvSpPr txBox="1"/>
            <p:nvPr/>
          </p:nvSpPr>
          <p:spPr>
            <a:xfrm>
              <a:off x="4434752" y="1146495"/>
              <a:ext cx="274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FF"/>
                  </a:solidFill>
                </a:rPr>
                <a:t>*</a:t>
              </a:r>
              <a:endParaRPr lang="en-US" dirty="0" smtClean="0">
                <a:solidFill>
                  <a:srgbClr val="FFFFFF"/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1950011" y="1845683"/>
              <a:ext cx="4642666" cy="369332"/>
              <a:chOff x="1950011" y="1845683"/>
              <a:chExt cx="4642666" cy="369332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950011" y="1845683"/>
                <a:ext cx="2744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FFFF"/>
                    </a:solidFill>
                  </a:rPr>
                  <a:t>*</a:t>
                </a:r>
                <a:endParaRPr lang="en-US" dirty="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6318180" y="1845683"/>
                <a:ext cx="2744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*</a:t>
                </a:r>
                <a:endParaRPr lang="en-US" dirty="0" smtClean="0"/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282131" y="4172862"/>
              <a:ext cx="821171" cy="369332"/>
              <a:chOff x="405611" y="3925930"/>
              <a:chExt cx="821171" cy="36933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405611" y="392593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1F497D"/>
                    </a:solidFill>
                    <a:latin typeface="+mn-lt"/>
                  </a:rPr>
                  <a:t>c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913738" y="392593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1F497D"/>
                    </a:solidFill>
                  </a:rPr>
                  <a:t>u</a:t>
                </a:r>
                <a:endParaRPr lang="en-US" dirty="0" smtClean="0">
                  <a:solidFill>
                    <a:srgbClr val="1F497D"/>
                  </a:solidFill>
                  <a:latin typeface="+mn-lt"/>
                </a:endParaRPr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1222660" y="3561539"/>
              <a:ext cx="1990651" cy="369332"/>
              <a:chOff x="1222660" y="3561539"/>
              <a:chExt cx="1990651" cy="369332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1222660" y="3561539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1F497D"/>
                    </a:solidFill>
                  </a:rPr>
                  <a:t>h</a:t>
                </a:r>
                <a:endParaRPr lang="en-US" dirty="0" smtClean="0">
                  <a:solidFill>
                    <a:srgbClr val="1F497D"/>
                  </a:solidFill>
                  <a:latin typeface="+mn-lt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636967" y="3561539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1F497D"/>
                    </a:solidFill>
                  </a:rPr>
                  <a:t>r</a:t>
                </a:r>
                <a:endParaRPr lang="en-US" dirty="0" smtClean="0">
                  <a:solidFill>
                    <a:srgbClr val="1F497D"/>
                  </a:solidFill>
                  <a:latin typeface="+mn-lt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962898" y="3561539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1F497D"/>
                    </a:solidFill>
                  </a:rPr>
                  <a:t>s</a:t>
                </a:r>
                <a:endParaRPr lang="en-US" dirty="0" smtClean="0">
                  <a:solidFill>
                    <a:srgbClr val="1F497D"/>
                  </a:solidFill>
                  <a:latin typeface="+mn-lt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574336" y="3561539"/>
                <a:ext cx="2359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>
                    <a:solidFill>
                      <a:srgbClr val="1F497D"/>
                    </a:solidFill>
                  </a:rPr>
                  <a:t>i</a:t>
                </a:r>
                <a:endParaRPr lang="en-US" dirty="0" smtClean="0">
                  <a:solidFill>
                    <a:srgbClr val="1F497D"/>
                  </a:solidFill>
                  <a:latin typeface="+mn-lt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900267" y="3561539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1F497D"/>
                    </a:solidFill>
                  </a:rPr>
                  <a:t>n</a:t>
                </a:r>
                <a:endParaRPr lang="en-US" dirty="0" smtClean="0">
                  <a:solidFill>
                    <a:srgbClr val="1F497D"/>
                  </a:solidFill>
                  <a:latin typeface="+mn-lt"/>
                </a:endParaRP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2224508" y="2988307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F497D"/>
                  </a:solidFill>
                </a:rPr>
                <a:t>e</a:t>
              </a:r>
              <a:endParaRPr lang="en-US" dirty="0" smtClean="0">
                <a:solidFill>
                  <a:srgbClr val="1F497D"/>
                </a:solidFill>
                <a:latin typeface="+mn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12178" y="4615102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F497D"/>
                  </a:solidFill>
                </a:rPr>
                <a:t>w</a:t>
              </a:r>
              <a:endParaRPr lang="en-US" dirty="0" smtClean="0">
                <a:solidFill>
                  <a:srgbClr val="1F497D"/>
                </a:solidFill>
                <a:latin typeface="+mn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944818" y="4979493"/>
              <a:ext cx="376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F497D"/>
                  </a:solidFill>
                </a:rPr>
                <a:t>m</a:t>
              </a:r>
              <a:endParaRPr lang="en-US" dirty="0" smtClean="0">
                <a:solidFill>
                  <a:srgbClr val="1F497D"/>
                </a:solidFill>
                <a:latin typeface="+mn-l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270749" y="4984434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F497D"/>
                  </a:solidFill>
                </a:rPr>
                <a:t>f</a:t>
              </a:r>
              <a:endParaRPr lang="en-US" dirty="0" smtClean="0">
                <a:solidFill>
                  <a:srgbClr val="1F497D"/>
                </a:solidFill>
                <a:latin typeface="+mn-lt"/>
              </a:endParaRPr>
            </a:p>
          </p:txBody>
        </p:sp>
        <p:grpSp>
          <p:nvGrpSpPr>
            <p:cNvPr id="148" name="Group 147"/>
            <p:cNvGrpSpPr/>
            <p:nvPr/>
          </p:nvGrpSpPr>
          <p:grpSpPr>
            <a:xfrm>
              <a:off x="4226796" y="3548842"/>
              <a:ext cx="638975" cy="369332"/>
              <a:chOff x="4226796" y="3566480"/>
              <a:chExt cx="638975" cy="369332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4226796" y="356648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1F497D"/>
                    </a:solidFill>
                  </a:rPr>
                  <a:t>o</a:t>
                </a:r>
                <a:endParaRPr lang="en-US" dirty="0" smtClean="0">
                  <a:solidFill>
                    <a:srgbClr val="1F497D"/>
                  </a:solidFill>
                  <a:latin typeface="+mn-lt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4552727" y="356648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1F497D"/>
                    </a:solidFill>
                  </a:rPr>
                  <a:t>a</a:t>
                </a:r>
                <a:endParaRPr lang="en-US" dirty="0" smtClean="0">
                  <a:solidFill>
                    <a:srgbClr val="1F497D"/>
                  </a:solidFill>
                  <a:latin typeface="+mn-lt"/>
                </a:endParaRP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5296988" y="40138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F497D"/>
                  </a:solidFill>
                </a:rPr>
                <a:t>d</a:t>
              </a:r>
              <a:endParaRPr lang="en-US" dirty="0" smtClean="0">
                <a:solidFill>
                  <a:srgbClr val="1F497D"/>
                </a:solidFill>
                <a:latin typeface="+mn-lt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622919" y="4018741"/>
              <a:ext cx="235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F497D"/>
                  </a:solidFill>
                </a:rPr>
                <a:t>l</a:t>
              </a:r>
              <a:endParaRPr lang="en-US" dirty="0" smtClean="0">
                <a:solidFill>
                  <a:srgbClr val="1F497D"/>
                </a:solidFill>
                <a:latin typeface="+mn-lt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175095" y="631634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F497D"/>
                  </a:solidFill>
                </a:rPr>
                <a:t>x</a:t>
              </a:r>
              <a:endParaRPr lang="en-US" dirty="0" smtClean="0">
                <a:solidFill>
                  <a:srgbClr val="1F497D"/>
                </a:solidFill>
                <a:latin typeface="+mn-lt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552190" y="631634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F497D"/>
                  </a:solidFill>
                </a:rPr>
                <a:t>q</a:t>
              </a:r>
              <a:endParaRPr lang="en-US" dirty="0" smtClean="0">
                <a:solidFill>
                  <a:srgbClr val="1F497D"/>
                </a:solidFill>
                <a:latin typeface="+mn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942247" y="631634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F497D"/>
                  </a:solidFill>
                </a:rPr>
                <a:t>z</a:t>
              </a:r>
              <a:endParaRPr lang="en-US" dirty="0" smtClean="0">
                <a:solidFill>
                  <a:srgbClr val="1F497D"/>
                </a:solidFill>
                <a:latin typeface="+mn-lt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319343" y="6316342"/>
              <a:ext cx="2487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F497D"/>
                  </a:solidFill>
                </a:rPr>
                <a:t>j</a:t>
              </a:r>
              <a:endParaRPr lang="en-US" dirty="0" smtClean="0">
                <a:solidFill>
                  <a:srgbClr val="1F497D"/>
                </a:solidFill>
                <a:latin typeface="+mn-lt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520161" y="4930450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F497D"/>
                  </a:solidFill>
                </a:rPr>
                <a:t>v</a:t>
              </a:r>
              <a:endParaRPr lang="en-US" dirty="0" smtClean="0">
                <a:solidFill>
                  <a:srgbClr val="1F497D"/>
                </a:solidFill>
                <a:latin typeface="+mn-lt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062278" y="534053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F497D"/>
                  </a:solidFill>
                </a:rPr>
                <a:t>k</a:t>
              </a:r>
              <a:endParaRPr lang="en-US" dirty="0" smtClean="0">
                <a:solidFill>
                  <a:srgbClr val="1F497D"/>
                </a:solidFill>
                <a:latin typeface="+mn-lt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286104" y="2934303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F497D"/>
                  </a:solidFill>
                </a:rPr>
                <a:t>_</a:t>
              </a:r>
              <a:endParaRPr lang="en-US" dirty="0" smtClean="0">
                <a:solidFill>
                  <a:srgbClr val="1F497D"/>
                </a:solidFill>
                <a:latin typeface="+mn-lt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844146" y="3561539"/>
              <a:ext cx="248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F497D"/>
                  </a:solidFill>
                </a:rPr>
                <a:t>t</a:t>
              </a:r>
              <a:endParaRPr lang="en-US" dirty="0" smtClean="0">
                <a:solidFill>
                  <a:srgbClr val="1F497D"/>
                </a:solidFill>
                <a:latin typeface="+mn-lt"/>
              </a:endParaRPr>
            </a:p>
          </p:txBody>
        </p:sp>
        <p:cxnSp>
          <p:nvCxnSpPr>
            <p:cNvPr id="48" name="Straight Connector 47"/>
            <p:cNvCxnSpPr>
              <a:stCxn id="4" idx="2"/>
              <a:endCxn id="5" idx="2"/>
            </p:cNvCxnSpPr>
            <p:nvPr/>
          </p:nvCxnSpPr>
          <p:spPr bwMode="auto">
            <a:xfrm flipH="1">
              <a:off x="2087260" y="1515827"/>
              <a:ext cx="2484741" cy="6991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>
              <a:stCxn id="9" idx="2"/>
              <a:endCxn id="30" idx="0"/>
            </p:cNvCxnSpPr>
            <p:nvPr/>
          </p:nvCxnSpPr>
          <p:spPr bwMode="auto">
            <a:xfrm flipH="1">
              <a:off x="2381030" y="2682430"/>
              <a:ext cx="464739" cy="30587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Straight Connector 51"/>
            <p:cNvCxnSpPr>
              <a:stCxn id="9" idx="2"/>
              <a:endCxn id="5" idx="2"/>
            </p:cNvCxnSpPr>
            <p:nvPr/>
          </p:nvCxnSpPr>
          <p:spPr bwMode="auto">
            <a:xfrm flipH="1" flipV="1">
              <a:off x="2087260" y="2215015"/>
              <a:ext cx="758509" cy="46741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>
              <a:stCxn id="5" idx="2"/>
              <a:endCxn id="8" idx="2"/>
            </p:cNvCxnSpPr>
            <p:nvPr/>
          </p:nvCxnSpPr>
          <p:spPr bwMode="auto">
            <a:xfrm flipH="1">
              <a:off x="1364031" y="2215015"/>
              <a:ext cx="723229" cy="46741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60" name="Group 59"/>
            <p:cNvGrpSpPr/>
            <p:nvPr/>
          </p:nvGrpSpPr>
          <p:grpSpPr>
            <a:xfrm>
              <a:off x="639241" y="2687371"/>
              <a:ext cx="1396584" cy="369332"/>
              <a:chOff x="597547" y="2872037"/>
              <a:chExt cx="1396584" cy="369332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1719634" y="2872037"/>
                <a:ext cx="2744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FFFF"/>
                    </a:solidFill>
                  </a:rPr>
                  <a:t>*</a:t>
                </a:r>
                <a:endParaRPr lang="en-US" dirty="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97547" y="2872037"/>
                <a:ext cx="2744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FFFF"/>
                    </a:solidFill>
                  </a:rPr>
                  <a:t>*</a:t>
                </a:r>
                <a:endParaRPr lang="en-US" dirty="0" smtClean="0"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61" name="Straight Connector 60"/>
            <p:cNvCxnSpPr>
              <a:stCxn id="58" idx="2"/>
              <a:endCxn id="8" idx="2"/>
            </p:cNvCxnSpPr>
            <p:nvPr/>
          </p:nvCxnSpPr>
          <p:spPr bwMode="auto">
            <a:xfrm flipH="1" flipV="1">
              <a:off x="1364031" y="2682430"/>
              <a:ext cx="534546" cy="37427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>
              <a:stCxn id="27" idx="0"/>
              <a:endCxn id="58" idx="2"/>
            </p:cNvCxnSpPr>
            <p:nvPr/>
          </p:nvCxnSpPr>
          <p:spPr bwMode="auto">
            <a:xfrm flipH="1" flipV="1">
              <a:off x="1898577" y="3056703"/>
              <a:ext cx="214362" cy="50483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Straight Connector 66"/>
            <p:cNvCxnSpPr>
              <a:stCxn id="26" idx="0"/>
              <a:endCxn id="58" idx="2"/>
            </p:cNvCxnSpPr>
            <p:nvPr/>
          </p:nvCxnSpPr>
          <p:spPr bwMode="auto">
            <a:xfrm flipV="1">
              <a:off x="1767772" y="3056703"/>
              <a:ext cx="130805" cy="50483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Straight Connector 72"/>
            <p:cNvCxnSpPr>
              <a:stCxn id="8" idx="2"/>
              <a:endCxn id="59" idx="2"/>
            </p:cNvCxnSpPr>
            <p:nvPr/>
          </p:nvCxnSpPr>
          <p:spPr bwMode="auto">
            <a:xfrm flipH="1">
              <a:off x="776490" y="2682430"/>
              <a:ext cx="587541" cy="37427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Straight Connector 75"/>
            <p:cNvCxnSpPr>
              <a:stCxn id="25" idx="0"/>
              <a:endCxn id="59" idx="2"/>
            </p:cNvCxnSpPr>
            <p:nvPr/>
          </p:nvCxnSpPr>
          <p:spPr bwMode="auto">
            <a:xfrm flipH="1" flipV="1">
              <a:off x="776490" y="3056703"/>
              <a:ext cx="602692" cy="50483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9" name="TextBox 78"/>
            <p:cNvSpPr txBox="1"/>
            <p:nvPr/>
          </p:nvSpPr>
          <p:spPr>
            <a:xfrm>
              <a:off x="501992" y="3362050"/>
              <a:ext cx="274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FF"/>
                  </a:solidFill>
                </a:rPr>
                <a:t>*</a:t>
              </a:r>
              <a:endParaRPr lang="en-US" dirty="0" smtClean="0">
                <a:solidFill>
                  <a:srgbClr val="FFFFFF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763018" y="2992718"/>
              <a:ext cx="274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FF"/>
                  </a:solidFill>
                </a:rPr>
                <a:t>*</a:t>
              </a:r>
              <a:endParaRPr lang="en-US" dirty="0" smtClean="0">
                <a:solidFill>
                  <a:srgbClr val="FFFFFF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981813" y="4014987"/>
              <a:ext cx="274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FF"/>
                  </a:solidFill>
                </a:rPr>
                <a:t>*</a:t>
              </a:r>
              <a:endParaRPr lang="en-US" dirty="0" smtClean="0">
                <a:solidFill>
                  <a:srgbClr val="FFFFFF"/>
                </a:solidFill>
              </a:endParaRPr>
            </a:p>
          </p:txBody>
        </p:sp>
        <p:grpSp>
          <p:nvGrpSpPr>
            <p:cNvPr id="120" name="Group 119"/>
            <p:cNvGrpSpPr/>
            <p:nvPr/>
          </p:nvGrpSpPr>
          <p:grpSpPr>
            <a:xfrm>
              <a:off x="2797324" y="4825145"/>
              <a:ext cx="1428507" cy="369332"/>
              <a:chOff x="2797324" y="4648765"/>
              <a:chExt cx="1428507" cy="369332"/>
            </a:xfrm>
          </p:grpSpPr>
          <p:sp>
            <p:nvSpPr>
              <p:cNvPr id="82" name="TextBox 81"/>
              <p:cNvSpPr txBox="1"/>
              <p:nvPr/>
            </p:nvSpPr>
            <p:spPr>
              <a:xfrm>
                <a:off x="2797324" y="4648765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1F497D"/>
                    </a:solidFill>
                  </a:rPr>
                  <a:t>b</a:t>
                </a:r>
                <a:endParaRPr lang="en-US" dirty="0" smtClean="0">
                  <a:solidFill>
                    <a:srgbClr val="1F497D"/>
                  </a:solidFill>
                  <a:latin typeface="+mn-lt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3123255" y="4648765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1F497D"/>
                    </a:solidFill>
                  </a:rPr>
                  <a:t>p</a:t>
                </a:r>
                <a:endParaRPr lang="en-US" dirty="0" smtClean="0">
                  <a:solidFill>
                    <a:srgbClr val="1F497D"/>
                  </a:solidFill>
                  <a:latin typeface="+mn-lt"/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3586994" y="4648765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1F497D"/>
                    </a:solidFill>
                  </a:rPr>
                  <a:t>g</a:t>
                </a:r>
                <a:endParaRPr lang="en-US" dirty="0" smtClean="0">
                  <a:solidFill>
                    <a:srgbClr val="1F497D"/>
                  </a:solidFill>
                  <a:latin typeface="+mn-lt"/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3912925" y="4648765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1F497D"/>
                    </a:solidFill>
                  </a:rPr>
                  <a:t>y</a:t>
                </a:r>
                <a:endParaRPr lang="en-US" dirty="0" smtClean="0">
                  <a:solidFill>
                    <a:srgbClr val="1F497D"/>
                  </a:solidFill>
                  <a:latin typeface="+mn-lt"/>
                </a:endParaRPr>
              </a:p>
            </p:txBody>
          </p:sp>
        </p:grpSp>
        <p:sp>
          <p:nvSpPr>
            <p:cNvPr id="86" name="TextBox 85"/>
            <p:cNvSpPr txBox="1"/>
            <p:nvPr/>
          </p:nvSpPr>
          <p:spPr>
            <a:xfrm>
              <a:off x="3762789" y="4018741"/>
              <a:ext cx="274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FF"/>
                  </a:solidFill>
                </a:rPr>
                <a:t>*</a:t>
              </a:r>
              <a:endParaRPr lang="en-US" dirty="0" smtClean="0">
                <a:solidFill>
                  <a:srgbClr val="FFFFFF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312497" y="3546716"/>
              <a:ext cx="274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FF"/>
                  </a:solidFill>
                </a:rPr>
                <a:t>*</a:t>
              </a:r>
              <a:endParaRPr lang="en-US" dirty="0" smtClean="0">
                <a:solidFill>
                  <a:srgbClr val="FFFFFF"/>
                </a:solidFill>
              </a:endParaRPr>
            </a:p>
          </p:txBody>
        </p:sp>
        <p:cxnSp>
          <p:nvCxnSpPr>
            <p:cNvPr id="88" name="Straight Connector 87"/>
            <p:cNvCxnSpPr>
              <a:stCxn id="9" idx="2"/>
              <a:endCxn id="80" idx="2"/>
            </p:cNvCxnSpPr>
            <p:nvPr/>
          </p:nvCxnSpPr>
          <p:spPr bwMode="auto">
            <a:xfrm>
              <a:off x="2845769" y="2682430"/>
              <a:ext cx="54498" cy="67962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Straight Connector 90"/>
            <p:cNvCxnSpPr>
              <a:stCxn id="80" idx="2"/>
              <a:endCxn id="28" idx="0"/>
            </p:cNvCxnSpPr>
            <p:nvPr/>
          </p:nvCxnSpPr>
          <p:spPr bwMode="auto">
            <a:xfrm flipH="1">
              <a:off x="2692311" y="3362050"/>
              <a:ext cx="207956" cy="1994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Straight Connector 94"/>
            <p:cNvCxnSpPr>
              <a:stCxn id="80" idx="2"/>
              <a:endCxn id="29" idx="0"/>
            </p:cNvCxnSpPr>
            <p:nvPr/>
          </p:nvCxnSpPr>
          <p:spPr bwMode="auto">
            <a:xfrm>
              <a:off x="2900267" y="3362050"/>
              <a:ext cx="156522" cy="1994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8" name="TextBox 97"/>
            <p:cNvSpPr txBox="1"/>
            <p:nvPr/>
          </p:nvSpPr>
          <p:spPr>
            <a:xfrm>
              <a:off x="3762789" y="2992718"/>
              <a:ext cx="274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FF"/>
                  </a:solidFill>
                </a:rPr>
                <a:t>*</a:t>
              </a:r>
              <a:endParaRPr lang="en-US" dirty="0" smtClean="0">
                <a:solidFill>
                  <a:srgbClr val="FFFFFF"/>
                </a:solidFill>
              </a:endParaRPr>
            </a:p>
          </p:txBody>
        </p:sp>
        <p:grpSp>
          <p:nvGrpSpPr>
            <p:cNvPr id="155" name="Group 154"/>
            <p:cNvGrpSpPr/>
            <p:nvPr/>
          </p:nvGrpSpPr>
          <p:grpSpPr>
            <a:xfrm>
              <a:off x="1226782" y="2313098"/>
              <a:ext cx="6891861" cy="369332"/>
              <a:chOff x="1226782" y="2313098"/>
              <a:chExt cx="6891861" cy="369332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1226782" y="2313098"/>
                <a:ext cx="6891861" cy="369332"/>
                <a:chOff x="1226782" y="2313098"/>
                <a:chExt cx="6891861" cy="369332"/>
              </a:xfrm>
            </p:grpSpPr>
            <p:sp>
              <p:nvSpPr>
                <p:cNvPr id="8" name="TextBox 7"/>
                <p:cNvSpPr txBox="1"/>
                <p:nvPr/>
              </p:nvSpPr>
              <p:spPr>
                <a:xfrm>
                  <a:off x="1226782" y="2313098"/>
                  <a:ext cx="2744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FFFF"/>
                      </a:solidFill>
                    </a:rPr>
                    <a:t>*</a:t>
                  </a:r>
                  <a:endParaRPr lang="en-US" dirty="0" smtClean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2708520" y="2313098"/>
                  <a:ext cx="2744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FFFF"/>
                      </a:solidFill>
                    </a:rPr>
                    <a:t>*</a:t>
                  </a:r>
                  <a:endParaRPr lang="en-US" dirty="0" smtClean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7844146" y="2313098"/>
                  <a:ext cx="2744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FFFF"/>
                      </a:solidFill>
                    </a:rPr>
                    <a:t>*</a:t>
                  </a:r>
                  <a:endParaRPr lang="en-US" dirty="0" smtClean="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99" name="TextBox 98"/>
              <p:cNvSpPr txBox="1"/>
              <p:nvPr/>
            </p:nvSpPr>
            <p:spPr>
              <a:xfrm>
                <a:off x="4312655" y="2313098"/>
                <a:ext cx="2744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FFFF"/>
                    </a:solidFill>
                  </a:rPr>
                  <a:t>*</a:t>
                </a:r>
                <a:endParaRPr lang="en-US" dirty="0" smtClean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00" name="TextBox 99"/>
            <p:cNvSpPr txBox="1"/>
            <p:nvPr/>
          </p:nvSpPr>
          <p:spPr>
            <a:xfrm>
              <a:off x="4970043" y="2997659"/>
              <a:ext cx="274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FF"/>
                  </a:solidFill>
                </a:rPr>
                <a:t>*</a:t>
              </a:r>
              <a:endParaRPr lang="en-US" dirty="0" smtClean="0">
                <a:solidFill>
                  <a:srgbClr val="FFFFFF"/>
                </a:solidFill>
              </a:endParaRPr>
            </a:p>
          </p:txBody>
        </p:sp>
        <p:cxnSp>
          <p:nvCxnSpPr>
            <p:cNvPr id="101" name="Straight Connector 100"/>
            <p:cNvCxnSpPr>
              <a:stCxn id="81" idx="2"/>
              <a:endCxn id="82" idx="0"/>
            </p:cNvCxnSpPr>
            <p:nvPr/>
          </p:nvCxnSpPr>
          <p:spPr bwMode="auto">
            <a:xfrm flipH="1">
              <a:off x="2953846" y="4384319"/>
              <a:ext cx="165216" cy="44082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Straight Connector 104"/>
            <p:cNvCxnSpPr>
              <a:stCxn id="81" idx="2"/>
              <a:endCxn id="83" idx="0"/>
            </p:cNvCxnSpPr>
            <p:nvPr/>
          </p:nvCxnSpPr>
          <p:spPr bwMode="auto">
            <a:xfrm>
              <a:off x="3119062" y="4384319"/>
              <a:ext cx="160715" cy="44082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8" name="Straight Connector 107"/>
            <p:cNvCxnSpPr>
              <a:stCxn id="87" idx="2"/>
              <a:endCxn id="81" idx="2"/>
            </p:cNvCxnSpPr>
            <p:nvPr/>
          </p:nvCxnSpPr>
          <p:spPr bwMode="auto">
            <a:xfrm flipH="1">
              <a:off x="3119062" y="3916048"/>
              <a:ext cx="330684" cy="46827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Straight Connector 110"/>
            <p:cNvCxnSpPr>
              <a:stCxn id="87" idx="2"/>
              <a:endCxn id="86" idx="2"/>
            </p:cNvCxnSpPr>
            <p:nvPr/>
          </p:nvCxnSpPr>
          <p:spPr bwMode="auto">
            <a:xfrm>
              <a:off x="3449746" y="3916048"/>
              <a:ext cx="450292" cy="47202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Straight Connector 113"/>
            <p:cNvCxnSpPr>
              <a:stCxn id="86" idx="2"/>
              <a:endCxn id="84" idx="0"/>
            </p:cNvCxnSpPr>
            <p:nvPr/>
          </p:nvCxnSpPr>
          <p:spPr bwMode="auto">
            <a:xfrm flipH="1">
              <a:off x="3743516" y="4388073"/>
              <a:ext cx="156522" cy="43707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7" name="Straight Connector 116"/>
            <p:cNvCxnSpPr>
              <a:stCxn id="86" idx="2"/>
              <a:endCxn id="85" idx="0"/>
            </p:cNvCxnSpPr>
            <p:nvPr/>
          </p:nvCxnSpPr>
          <p:spPr bwMode="auto">
            <a:xfrm>
              <a:off x="3900038" y="4388073"/>
              <a:ext cx="169340" cy="43707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3" name="Straight Connector 122"/>
            <p:cNvCxnSpPr>
              <a:stCxn id="79" idx="2"/>
              <a:endCxn id="59" idx="2"/>
            </p:cNvCxnSpPr>
            <p:nvPr/>
          </p:nvCxnSpPr>
          <p:spPr bwMode="auto">
            <a:xfrm flipV="1">
              <a:off x="639241" y="3056703"/>
              <a:ext cx="137249" cy="67467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6" name="Straight Connector 125"/>
            <p:cNvCxnSpPr>
              <a:stCxn id="24" idx="0"/>
              <a:endCxn id="79" idx="2"/>
            </p:cNvCxnSpPr>
            <p:nvPr/>
          </p:nvCxnSpPr>
          <p:spPr bwMode="auto">
            <a:xfrm flipH="1" flipV="1">
              <a:off x="639241" y="3731382"/>
              <a:ext cx="307539" cy="44148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9" name="Straight Connector 128"/>
            <p:cNvCxnSpPr>
              <a:stCxn id="23" idx="0"/>
              <a:endCxn id="79" idx="2"/>
            </p:cNvCxnSpPr>
            <p:nvPr/>
          </p:nvCxnSpPr>
          <p:spPr bwMode="auto">
            <a:xfrm flipV="1">
              <a:off x="432172" y="3731382"/>
              <a:ext cx="207069" cy="44148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3" name="Straight Connector 132"/>
            <p:cNvCxnSpPr>
              <a:stCxn id="98" idx="2"/>
              <a:endCxn id="87" idx="2"/>
            </p:cNvCxnSpPr>
            <p:nvPr/>
          </p:nvCxnSpPr>
          <p:spPr bwMode="auto">
            <a:xfrm flipH="1">
              <a:off x="3449746" y="3362050"/>
              <a:ext cx="450292" cy="55399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6" name="Straight Connector 135"/>
            <p:cNvCxnSpPr>
              <a:stCxn id="99" idx="2"/>
              <a:endCxn id="98" idx="2"/>
            </p:cNvCxnSpPr>
            <p:nvPr/>
          </p:nvCxnSpPr>
          <p:spPr bwMode="auto">
            <a:xfrm flipH="1">
              <a:off x="3900038" y="2682430"/>
              <a:ext cx="549866" cy="67962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9" name="Straight Connector 138"/>
            <p:cNvCxnSpPr>
              <a:stCxn id="98" idx="2"/>
              <a:endCxn id="35" idx="0"/>
            </p:cNvCxnSpPr>
            <p:nvPr/>
          </p:nvCxnSpPr>
          <p:spPr bwMode="auto">
            <a:xfrm>
              <a:off x="3900038" y="3362050"/>
              <a:ext cx="483280" cy="18679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2" name="Straight Connector 141"/>
            <p:cNvCxnSpPr>
              <a:stCxn id="99" idx="2"/>
              <a:endCxn id="100" idx="2"/>
            </p:cNvCxnSpPr>
            <p:nvPr/>
          </p:nvCxnSpPr>
          <p:spPr bwMode="auto">
            <a:xfrm>
              <a:off x="4449904" y="2682430"/>
              <a:ext cx="657388" cy="68456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Straight Connector 144"/>
            <p:cNvCxnSpPr>
              <a:stCxn id="100" idx="2"/>
              <a:endCxn id="36" idx="0"/>
            </p:cNvCxnSpPr>
            <p:nvPr/>
          </p:nvCxnSpPr>
          <p:spPr bwMode="auto">
            <a:xfrm flipH="1">
              <a:off x="4709249" y="3366991"/>
              <a:ext cx="398043" cy="18185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9" name="Straight Connector 148"/>
            <p:cNvCxnSpPr>
              <a:stCxn id="4" idx="2"/>
              <a:endCxn id="6" idx="2"/>
            </p:cNvCxnSpPr>
            <p:nvPr/>
          </p:nvCxnSpPr>
          <p:spPr bwMode="auto">
            <a:xfrm>
              <a:off x="4572001" y="1515827"/>
              <a:ext cx="1883428" cy="6991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2" name="Straight Connector 151"/>
            <p:cNvCxnSpPr>
              <a:stCxn id="6" idx="2"/>
              <a:endCxn id="99" idx="2"/>
            </p:cNvCxnSpPr>
            <p:nvPr/>
          </p:nvCxnSpPr>
          <p:spPr bwMode="auto">
            <a:xfrm flipH="1">
              <a:off x="4449904" y="2215015"/>
              <a:ext cx="2005525" cy="46741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6" name="TextBox 155"/>
            <p:cNvSpPr txBox="1"/>
            <p:nvPr/>
          </p:nvSpPr>
          <p:spPr>
            <a:xfrm>
              <a:off x="5449220" y="3362050"/>
              <a:ext cx="274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FF"/>
                  </a:solidFill>
                </a:rPr>
                <a:t>*</a:t>
              </a:r>
              <a:endParaRPr lang="en-US" dirty="0" smtClean="0">
                <a:solidFill>
                  <a:srgbClr val="FFFFFF"/>
                </a:solidFill>
              </a:endParaRPr>
            </a:p>
          </p:txBody>
        </p:sp>
        <p:cxnSp>
          <p:nvCxnSpPr>
            <p:cNvPr id="157" name="Straight Connector 156"/>
            <p:cNvCxnSpPr>
              <a:stCxn id="156" idx="2"/>
              <a:endCxn id="37" idx="0"/>
            </p:cNvCxnSpPr>
            <p:nvPr/>
          </p:nvCxnSpPr>
          <p:spPr bwMode="auto">
            <a:xfrm flipH="1">
              <a:off x="5453510" y="3731382"/>
              <a:ext cx="132959" cy="28241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0" name="Straight Connector 159"/>
            <p:cNvCxnSpPr>
              <a:endCxn id="156" idx="2"/>
            </p:cNvCxnSpPr>
            <p:nvPr/>
          </p:nvCxnSpPr>
          <p:spPr bwMode="auto">
            <a:xfrm>
              <a:off x="5107292" y="3366991"/>
              <a:ext cx="479177" cy="36439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3" name="Straight Connector 162"/>
            <p:cNvCxnSpPr>
              <a:stCxn id="156" idx="2"/>
              <a:endCxn id="38" idx="0"/>
            </p:cNvCxnSpPr>
            <p:nvPr/>
          </p:nvCxnSpPr>
          <p:spPr bwMode="auto">
            <a:xfrm>
              <a:off x="5586469" y="3731382"/>
              <a:ext cx="154425" cy="28735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7" name="Straight Connector 166"/>
            <p:cNvCxnSpPr>
              <a:stCxn id="6" idx="2"/>
              <a:endCxn id="11" idx="2"/>
            </p:cNvCxnSpPr>
            <p:nvPr/>
          </p:nvCxnSpPr>
          <p:spPr bwMode="auto">
            <a:xfrm>
              <a:off x="6455429" y="2215015"/>
              <a:ext cx="1525966" cy="46741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0" name="Straight Connector 169"/>
            <p:cNvCxnSpPr>
              <a:stCxn id="11" idx="2"/>
              <a:endCxn id="45" idx="0"/>
            </p:cNvCxnSpPr>
            <p:nvPr/>
          </p:nvCxnSpPr>
          <p:spPr bwMode="auto">
            <a:xfrm>
              <a:off x="7981395" y="2682430"/>
              <a:ext cx="461231" cy="25187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3" name="TextBox 172"/>
            <p:cNvSpPr txBox="1"/>
            <p:nvPr/>
          </p:nvSpPr>
          <p:spPr>
            <a:xfrm>
              <a:off x="7400691" y="2938734"/>
              <a:ext cx="274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FF"/>
                  </a:solidFill>
                </a:rPr>
                <a:t>*</a:t>
              </a:r>
              <a:endParaRPr lang="en-US" dirty="0" smtClean="0">
                <a:solidFill>
                  <a:srgbClr val="FFFFFF"/>
                </a:solidFill>
              </a:endParaRPr>
            </a:p>
          </p:txBody>
        </p:sp>
        <p:cxnSp>
          <p:nvCxnSpPr>
            <p:cNvPr id="174" name="Straight Connector 173"/>
            <p:cNvCxnSpPr>
              <a:stCxn id="11" idx="2"/>
              <a:endCxn id="173" idx="2"/>
            </p:cNvCxnSpPr>
            <p:nvPr/>
          </p:nvCxnSpPr>
          <p:spPr bwMode="auto">
            <a:xfrm flipH="1">
              <a:off x="7537940" y="2682430"/>
              <a:ext cx="443455" cy="62563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7" name="Straight Connector 176"/>
            <p:cNvCxnSpPr>
              <a:stCxn id="173" idx="2"/>
              <a:endCxn id="46" idx="0"/>
            </p:cNvCxnSpPr>
            <p:nvPr/>
          </p:nvCxnSpPr>
          <p:spPr bwMode="auto">
            <a:xfrm>
              <a:off x="7537940" y="3308066"/>
              <a:ext cx="430606" cy="25347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2" name="TextBox 181"/>
            <p:cNvSpPr txBox="1"/>
            <p:nvPr/>
          </p:nvSpPr>
          <p:spPr>
            <a:xfrm>
              <a:off x="6925029" y="3468409"/>
              <a:ext cx="274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FF"/>
                  </a:solidFill>
                </a:rPr>
                <a:t>*</a:t>
              </a:r>
              <a:endParaRPr lang="en-US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8133500" y="4201268"/>
              <a:ext cx="274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FF"/>
                  </a:solidFill>
                </a:rPr>
                <a:t>*</a:t>
              </a:r>
              <a:endParaRPr lang="en-US" dirty="0" smtClean="0">
                <a:solidFill>
                  <a:srgbClr val="FFFFFF"/>
                </a:solidFill>
              </a:endParaRPr>
            </a:p>
          </p:txBody>
        </p:sp>
        <p:cxnSp>
          <p:nvCxnSpPr>
            <p:cNvPr id="184" name="Straight Connector 183"/>
            <p:cNvCxnSpPr>
              <a:stCxn id="173" idx="2"/>
              <a:endCxn id="182" idx="2"/>
            </p:cNvCxnSpPr>
            <p:nvPr/>
          </p:nvCxnSpPr>
          <p:spPr bwMode="auto">
            <a:xfrm flipH="1">
              <a:off x="7062278" y="3308066"/>
              <a:ext cx="475662" cy="5296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7" name="Straight Connector 186"/>
            <p:cNvCxnSpPr>
              <a:stCxn id="182" idx="2"/>
              <a:endCxn id="183" idx="2"/>
            </p:cNvCxnSpPr>
            <p:nvPr/>
          </p:nvCxnSpPr>
          <p:spPr bwMode="auto">
            <a:xfrm>
              <a:off x="7062278" y="3837741"/>
              <a:ext cx="1208471" cy="73285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0" name="Straight Connector 189"/>
            <p:cNvCxnSpPr>
              <a:stCxn id="33" idx="0"/>
              <a:endCxn id="183" idx="2"/>
            </p:cNvCxnSpPr>
            <p:nvPr/>
          </p:nvCxnSpPr>
          <p:spPr bwMode="auto">
            <a:xfrm flipV="1">
              <a:off x="8133294" y="4570600"/>
              <a:ext cx="137455" cy="40889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3" name="Straight Connector 192"/>
            <p:cNvCxnSpPr>
              <a:stCxn id="34" idx="0"/>
              <a:endCxn id="183" idx="2"/>
            </p:cNvCxnSpPr>
            <p:nvPr/>
          </p:nvCxnSpPr>
          <p:spPr bwMode="auto">
            <a:xfrm flipH="1" flipV="1">
              <a:off x="8270749" y="4570600"/>
              <a:ext cx="130805" cy="41383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6" name="TextBox 195"/>
            <p:cNvSpPr txBox="1"/>
            <p:nvPr/>
          </p:nvSpPr>
          <p:spPr>
            <a:xfrm>
              <a:off x="6442342" y="3839016"/>
              <a:ext cx="274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FF"/>
                  </a:solidFill>
                </a:rPr>
                <a:t>*</a:t>
              </a:r>
              <a:endParaRPr lang="en-US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5991673" y="4152106"/>
              <a:ext cx="274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FF"/>
                  </a:solidFill>
                </a:rPr>
                <a:t>*</a:t>
              </a:r>
              <a:endParaRPr lang="en-US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6373000" y="4561118"/>
              <a:ext cx="274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FF"/>
                  </a:solidFill>
                </a:rPr>
                <a:t>*</a:t>
              </a:r>
              <a:endParaRPr lang="en-US" dirty="0" smtClean="0">
                <a:solidFill>
                  <a:srgbClr val="FFFFFF"/>
                </a:solidFill>
              </a:endParaRPr>
            </a:p>
          </p:txBody>
        </p:sp>
        <p:cxnSp>
          <p:nvCxnSpPr>
            <p:cNvPr id="199" name="Straight Connector 198"/>
            <p:cNvCxnSpPr>
              <a:stCxn id="182" idx="2"/>
              <a:endCxn id="196" idx="2"/>
            </p:cNvCxnSpPr>
            <p:nvPr/>
          </p:nvCxnSpPr>
          <p:spPr bwMode="auto">
            <a:xfrm flipH="1">
              <a:off x="6579591" y="3837741"/>
              <a:ext cx="482687" cy="37060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2" name="Straight Connector 201"/>
            <p:cNvCxnSpPr>
              <a:stCxn id="196" idx="2"/>
              <a:endCxn id="32" idx="0"/>
            </p:cNvCxnSpPr>
            <p:nvPr/>
          </p:nvCxnSpPr>
          <p:spPr bwMode="auto">
            <a:xfrm>
              <a:off x="6579591" y="4208348"/>
              <a:ext cx="821100" cy="40675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6" name="Straight Connector 205"/>
            <p:cNvCxnSpPr>
              <a:stCxn id="196" idx="2"/>
              <a:endCxn id="197" idx="2"/>
            </p:cNvCxnSpPr>
            <p:nvPr/>
          </p:nvCxnSpPr>
          <p:spPr bwMode="auto">
            <a:xfrm flipH="1">
              <a:off x="6128922" y="4208348"/>
              <a:ext cx="450669" cy="31309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9" name="Straight Connector 208"/>
            <p:cNvCxnSpPr>
              <a:stCxn id="197" idx="2"/>
              <a:endCxn id="43" idx="0"/>
            </p:cNvCxnSpPr>
            <p:nvPr/>
          </p:nvCxnSpPr>
          <p:spPr bwMode="auto">
            <a:xfrm flipH="1">
              <a:off x="5683026" y="4521438"/>
              <a:ext cx="445896" cy="40901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2" name="Straight Connector 211"/>
            <p:cNvCxnSpPr>
              <a:stCxn id="197" idx="2"/>
              <a:endCxn id="198" idx="2"/>
            </p:cNvCxnSpPr>
            <p:nvPr/>
          </p:nvCxnSpPr>
          <p:spPr bwMode="auto">
            <a:xfrm>
              <a:off x="6128922" y="4521438"/>
              <a:ext cx="381327" cy="40901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5" name="TextBox 214"/>
            <p:cNvSpPr txBox="1"/>
            <p:nvPr/>
          </p:nvSpPr>
          <p:spPr>
            <a:xfrm>
              <a:off x="5740894" y="5169100"/>
              <a:ext cx="274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FF"/>
                  </a:solidFill>
                </a:rPr>
                <a:t>*</a:t>
              </a:r>
              <a:endParaRPr lang="en-US" dirty="0" smtClean="0">
                <a:solidFill>
                  <a:srgbClr val="FFFFFF"/>
                </a:solidFill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6155123" y="5436689"/>
              <a:ext cx="274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FF"/>
                  </a:solidFill>
                </a:rPr>
                <a:t>*</a:t>
              </a:r>
              <a:endParaRPr lang="en-US" dirty="0" smtClean="0">
                <a:solidFill>
                  <a:srgbClr val="FFFFFF"/>
                </a:solidFill>
              </a:endParaRP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5348422" y="5436689"/>
              <a:ext cx="274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FF"/>
                  </a:solidFill>
                </a:rPr>
                <a:t>*</a:t>
              </a:r>
              <a:endParaRPr lang="en-US" dirty="0" smtClean="0">
                <a:solidFill>
                  <a:srgbClr val="FFFFFF"/>
                </a:solidFill>
              </a:endParaRPr>
            </a:p>
          </p:txBody>
        </p:sp>
        <p:cxnSp>
          <p:nvCxnSpPr>
            <p:cNvPr id="218" name="Straight Connector 217"/>
            <p:cNvCxnSpPr>
              <a:stCxn id="198" idx="2"/>
              <a:endCxn id="44" idx="0"/>
            </p:cNvCxnSpPr>
            <p:nvPr/>
          </p:nvCxnSpPr>
          <p:spPr bwMode="auto">
            <a:xfrm>
              <a:off x="6510249" y="4930450"/>
              <a:ext cx="702070" cy="4100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1" name="Straight Connector 220"/>
            <p:cNvCxnSpPr>
              <a:stCxn id="198" idx="2"/>
              <a:endCxn id="215" idx="2"/>
            </p:cNvCxnSpPr>
            <p:nvPr/>
          </p:nvCxnSpPr>
          <p:spPr bwMode="auto">
            <a:xfrm flipH="1">
              <a:off x="5878143" y="4930450"/>
              <a:ext cx="632106" cy="60798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4" name="Straight Connector 223"/>
            <p:cNvCxnSpPr>
              <a:stCxn id="216" idx="2"/>
              <a:endCxn id="42" idx="0"/>
            </p:cNvCxnSpPr>
            <p:nvPr/>
          </p:nvCxnSpPr>
          <p:spPr bwMode="auto">
            <a:xfrm>
              <a:off x="6292372" y="5806021"/>
              <a:ext cx="151358" cy="51032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7" name="Straight Connector 226"/>
            <p:cNvCxnSpPr>
              <a:stCxn id="216" idx="2"/>
              <a:endCxn id="41" idx="0"/>
            </p:cNvCxnSpPr>
            <p:nvPr/>
          </p:nvCxnSpPr>
          <p:spPr bwMode="auto">
            <a:xfrm flipH="1">
              <a:off x="6092288" y="5806021"/>
              <a:ext cx="200084" cy="51032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2" name="Straight Connector 231"/>
            <p:cNvCxnSpPr>
              <a:stCxn id="215" idx="2"/>
              <a:endCxn id="216" idx="2"/>
            </p:cNvCxnSpPr>
            <p:nvPr/>
          </p:nvCxnSpPr>
          <p:spPr bwMode="auto">
            <a:xfrm>
              <a:off x="5878143" y="5538432"/>
              <a:ext cx="414229" cy="2675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5" name="Straight Connector 234"/>
            <p:cNvCxnSpPr>
              <a:stCxn id="217" idx="2"/>
              <a:endCxn id="40" idx="0"/>
            </p:cNvCxnSpPr>
            <p:nvPr/>
          </p:nvCxnSpPr>
          <p:spPr bwMode="auto">
            <a:xfrm>
              <a:off x="5485671" y="5806021"/>
              <a:ext cx="223041" cy="51032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8" name="Straight Connector 237"/>
            <p:cNvCxnSpPr>
              <a:stCxn id="217" idx="2"/>
              <a:endCxn id="39" idx="0"/>
            </p:cNvCxnSpPr>
            <p:nvPr/>
          </p:nvCxnSpPr>
          <p:spPr bwMode="auto">
            <a:xfrm flipH="1">
              <a:off x="5325136" y="5806021"/>
              <a:ext cx="160535" cy="51032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1" name="Straight Connector 240"/>
            <p:cNvCxnSpPr>
              <a:stCxn id="215" idx="2"/>
              <a:endCxn id="217" idx="2"/>
            </p:cNvCxnSpPr>
            <p:nvPr/>
          </p:nvCxnSpPr>
          <p:spPr bwMode="auto">
            <a:xfrm flipH="1">
              <a:off x="5485671" y="5538432"/>
              <a:ext cx="392472" cy="2675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0" name="TextBox 249"/>
            <p:cNvSpPr txBox="1"/>
            <p:nvPr/>
          </p:nvSpPr>
          <p:spPr>
            <a:xfrm>
              <a:off x="3550649" y="1331161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1535704" y="203034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888879" y="2502705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425068" y="31234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243754" y="365435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5415133" y="205821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3968896" y="256940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3449745" y="328501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3056789" y="3852053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2733245" y="433677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3529912" y="433677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4656999" y="3192207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5227229" y="3667387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7531102" y="268243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7114061" y="3192207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6635580" y="3667387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6181537" y="403671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5702347" y="4406051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5998601" y="4938733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5512085" y="5353766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5140466" y="5806021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5894907" y="5806021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7944818" y="452143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5038506" y="1331161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74" name="TextBox 273"/>
            <p:cNvSpPr txBox="1"/>
            <p:nvPr/>
          </p:nvSpPr>
          <p:spPr>
            <a:xfrm>
              <a:off x="6905756" y="203034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75" name="TextBox 274"/>
            <p:cNvSpPr txBox="1"/>
            <p:nvPr/>
          </p:nvSpPr>
          <p:spPr>
            <a:xfrm>
              <a:off x="8219315" y="2497764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76" name="TextBox 275"/>
            <p:cNvSpPr txBox="1"/>
            <p:nvPr/>
          </p:nvSpPr>
          <p:spPr>
            <a:xfrm>
              <a:off x="2379000" y="212843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77" name="TextBox 276"/>
            <p:cNvSpPr txBox="1"/>
            <p:nvPr/>
          </p:nvSpPr>
          <p:spPr>
            <a:xfrm>
              <a:off x="2845502" y="2749637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2950752" y="323049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1501279" y="2564971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1949669" y="3056703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955333" y="299271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732357" y="368342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4564661" y="256940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7687624" y="310035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5226962" y="3177384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86" name="TextBox 285"/>
            <p:cNvSpPr txBox="1"/>
            <p:nvPr/>
          </p:nvSpPr>
          <p:spPr>
            <a:xfrm>
              <a:off x="5650967" y="3653075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87" name="TextBox 286"/>
            <p:cNvSpPr txBox="1"/>
            <p:nvPr/>
          </p:nvSpPr>
          <p:spPr>
            <a:xfrm>
              <a:off x="4070274" y="317456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3529912" y="3829134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3119062" y="433677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90" name="TextBox 289"/>
            <p:cNvSpPr txBox="1"/>
            <p:nvPr/>
          </p:nvSpPr>
          <p:spPr>
            <a:xfrm>
              <a:off x="3907156" y="4338494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7362144" y="373138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8321769" y="452584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6808736" y="403671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6216478" y="4406051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6895476" y="493045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6000226" y="5353766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97" name="TextBox 296"/>
            <p:cNvSpPr txBox="1"/>
            <p:nvPr/>
          </p:nvSpPr>
          <p:spPr>
            <a:xfrm>
              <a:off x="6319343" y="5806021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5552190" y="5806021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2358200" y="2563905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300" name="TextBox 299"/>
            <p:cNvSpPr txBox="1"/>
            <p:nvPr/>
          </p:nvSpPr>
          <p:spPr>
            <a:xfrm>
              <a:off x="1579647" y="3057236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2528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 Frequency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2870870"/>
              </p:ext>
            </p:extLst>
          </p:nvPr>
        </p:nvGraphicFramePr>
        <p:xfrm>
          <a:off x="342900" y="1143000"/>
          <a:ext cx="84582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700"/>
                <a:gridCol w="1409700"/>
                <a:gridCol w="1409700"/>
                <a:gridCol w="1409700"/>
                <a:gridCol w="1409700"/>
                <a:gridCol w="1409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Frequency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Frequency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Frequency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8040" y="5556003"/>
            <a:ext cx="8327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Donald Knuth, </a:t>
            </a:r>
            <a:r>
              <a:rPr lang="en-US" i="1" dirty="0" smtClean="0">
                <a:solidFill>
                  <a:schemeClr val="bg1"/>
                </a:solidFill>
                <a:latin typeface="+mn-lt"/>
              </a:rPr>
              <a:t>The Art of Computer Programming, </a:t>
            </a:r>
            <a:r>
              <a:rPr lang="en-US" i="1" dirty="0" err="1" smtClean="0">
                <a:solidFill>
                  <a:schemeClr val="bg1"/>
                </a:solidFill>
                <a:latin typeface="+mn-lt"/>
              </a:rPr>
              <a:t>Vol</a:t>
            </a:r>
            <a:r>
              <a:rPr lang="en-US" i="1" dirty="0" smtClean="0">
                <a:solidFill>
                  <a:schemeClr val="bg1"/>
                </a:solidFill>
                <a:latin typeface="+mn-lt"/>
              </a:rPr>
              <a:t> 3: Sorting and Searching</a:t>
            </a:r>
            <a:endParaRPr lang="en-US" dirty="0" smtClean="0">
              <a:solidFill>
                <a:schemeClr val="bg1"/>
              </a:solidFill>
              <a:latin typeface="+mn-lt"/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(Addison-</a:t>
            </a:r>
            <a:r>
              <a:rPr lang="en-US" dirty="0" err="1" smtClean="0">
                <a:solidFill>
                  <a:schemeClr val="bg1"/>
                </a:solidFill>
              </a:rPr>
              <a:t>Westly</a:t>
            </a:r>
            <a:r>
              <a:rPr lang="en-US" dirty="0" smtClean="0">
                <a:solidFill>
                  <a:schemeClr val="bg1"/>
                </a:solidFill>
              </a:rPr>
              <a:t>, 1973), p. 441</a:t>
            </a:r>
            <a:endParaRPr lang="en-US" dirty="0" smtClean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19351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Huffman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Nodes hold two data items</a:t>
            </a:r>
          </a:p>
          <a:p>
            <a:pPr lvl="1"/>
            <a:r>
              <a:rPr lang="en-US" dirty="0" smtClean="0"/>
              <a:t>The symbol</a:t>
            </a:r>
          </a:p>
          <a:p>
            <a:pPr lvl="1"/>
            <a:r>
              <a:rPr lang="en-US" dirty="0" smtClean="0"/>
              <a:t>The weight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511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Huffman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Nodes hold two data items</a:t>
            </a:r>
          </a:p>
          <a:p>
            <a:pPr lvl="1"/>
            <a:r>
              <a:rPr lang="en-US" dirty="0" smtClean="0"/>
              <a:t>The symbol</a:t>
            </a:r>
          </a:p>
          <a:p>
            <a:pPr lvl="1"/>
            <a:r>
              <a:rPr lang="en-US" dirty="0" smtClean="0"/>
              <a:t>The weight</a:t>
            </a:r>
          </a:p>
          <a:p>
            <a:pPr lvl="1"/>
            <a:endParaRPr lang="en-US" dirty="0"/>
          </a:p>
          <a:p>
            <a:r>
              <a:rPr lang="en-US" dirty="0" smtClean="0"/>
              <a:t>Leaf nodes hold the symbols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307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Huffman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Nodes hold two data items</a:t>
            </a:r>
          </a:p>
          <a:p>
            <a:pPr lvl="1"/>
            <a:r>
              <a:rPr lang="en-US" dirty="0" smtClean="0"/>
              <a:t>The symbol</a:t>
            </a:r>
          </a:p>
          <a:p>
            <a:pPr lvl="1"/>
            <a:r>
              <a:rPr lang="en-US" dirty="0" smtClean="0"/>
              <a:t>The weight</a:t>
            </a:r>
          </a:p>
          <a:p>
            <a:pPr lvl="1"/>
            <a:endParaRPr lang="en-US" dirty="0"/>
          </a:p>
          <a:p>
            <a:r>
              <a:rPr lang="en-US" dirty="0" smtClean="0"/>
              <a:t>Leaf nodes hold the symbols</a:t>
            </a:r>
          </a:p>
          <a:p>
            <a:endParaRPr lang="en-US" dirty="0"/>
          </a:p>
          <a:p>
            <a:r>
              <a:rPr lang="en-US" dirty="0" smtClean="0"/>
              <a:t>Inner nodes don’t have symbols, just combined weights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389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Huffman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Nodes hold two data items</a:t>
            </a:r>
          </a:p>
          <a:p>
            <a:pPr lvl="1"/>
            <a:r>
              <a:rPr lang="en-US" dirty="0" smtClean="0"/>
              <a:t>The symbol</a:t>
            </a:r>
          </a:p>
          <a:p>
            <a:pPr lvl="1"/>
            <a:r>
              <a:rPr lang="en-US" dirty="0" smtClean="0"/>
              <a:t>The weight</a:t>
            </a:r>
          </a:p>
          <a:p>
            <a:pPr lvl="1"/>
            <a:endParaRPr lang="en-US" dirty="0"/>
          </a:p>
          <a:p>
            <a:r>
              <a:rPr lang="en-US" dirty="0" smtClean="0"/>
              <a:t>Leaf nodes hold the symbols</a:t>
            </a:r>
          </a:p>
          <a:p>
            <a:endParaRPr lang="en-US" dirty="0"/>
          </a:p>
          <a:p>
            <a:r>
              <a:rPr lang="en-US" dirty="0" smtClean="0"/>
              <a:t>Inner nodes don’t have symbols, just combined weights</a:t>
            </a:r>
          </a:p>
          <a:p>
            <a:endParaRPr lang="en-US" dirty="0"/>
          </a:p>
          <a:p>
            <a:r>
              <a:rPr lang="en-US" dirty="0" smtClean="0"/>
              <a:t>Use a priority queue to construct the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718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Huffman Tree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Build root nodes with symbols and weights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018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Huffman Tree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Build root nodes with symbols and weights</a:t>
            </a:r>
          </a:p>
          <a:p>
            <a:r>
              <a:rPr lang="en-US" dirty="0" smtClean="0"/>
              <a:t>2. Place all nodes in a min priority 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749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Huffman Tree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Build root nodes with symbols and weights</a:t>
            </a:r>
          </a:p>
          <a:p>
            <a:r>
              <a:rPr lang="en-US" dirty="0" smtClean="0"/>
              <a:t>2. Place all nodes in a min priority queue</a:t>
            </a:r>
          </a:p>
          <a:p>
            <a:r>
              <a:rPr lang="en-US" dirty="0" smtClean="0"/>
              <a:t>3. while the priority queue has more than one item: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665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Huffman Tree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Build root nodes with symbols and weights</a:t>
            </a:r>
          </a:p>
          <a:p>
            <a:r>
              <a:rPr lang="en-US" dirty="0" smtClean="0"/>
              <a:t>2. Place all nodes in a min priority queue</a:t>
            </a:r>
          </a:p>
          <a:p>
            <a:r>
              <a:rPr lang="en-US" dirty="0" smtClean="0"/>
              <a:t>3. while the priority queue has more than one item:</a:t>
            </a:r>
            <a:endParaRPr lang="en-US" dirty="0"/>
          </a:p>
          <a:p>
            <a:pPr lvl="1"/>
            <a:r>
              <a:rPr lang="en-US" dirty="0" smtClean="0"/>
              <a:t>Remove the two trees with smallest weight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179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Huffman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307" name="Group 306"/>
          <p:cNvGrpSpPr/>
          <p:nvPr/>
        </p:nvGrpSpPr>
        <p:grpSpPr>
          <a:xfrm>
            <a:off x="243754" y="1146495"/>
            <a:ext cx="8391059" cy="5539179"/>
            <a:chOff x="243754" y="1146495"/>
            <a:chExt cx="8391059" cy="5539179"/>
          </a:xfrm>
        </p:grpSpPr>
        <p:sp>
          <p:nvSpPr>
            <p:cNvPr id="4" name="TextBox 3"/>
            <p:cNvSpPr txBox="1"/>
            <p:nvPr/>
          </p:nvSpPr>
          <p:spPr>
            <a:xfrm>
              <a:off x="4434752" y="1146495"/>
              <a:ext cx="274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FF"/>
                  </a:solidFill>
                </a:rPr>
                <a:t>*</a:t>
              </a:r>
              <a:endParaRPr lang="en-US" dirty="0" smtClean="0">
                <a:solidFill>
                  <a:srgbClr val="FFFFFF"/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1950011" y="1845683"/>
              <a:ext cx="4642666" cy="369332"/>
              <a:chOff x="1950011" y="1845683"/>
              <a:chExt cx="4642666" cy="369332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950011" y="1845683"/>
                <a:ext cx="2744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FFFF"/>
                    </a:solidFill>
                  </a:rPr>
                  <a:t>*</a:t>
                </a:r>
                <a:endParaRPr lang="en-US" dirty="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6318180" y="1845683"/>
                <a:ext cx="2744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*</a:t>
                </a:r>
                <a:endParaRPr lang="en-US" dirty="0" smtClean="0"/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282131" y="4172862"/>
              <a:ext cx="821171" cy="369332"/>
              <a:chOff x="405611" y="3925930"/>
              <a:chExt cx="821171" cy="36933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405611" y="392593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1F497D"/>
                    </a:solidFill>
                    <a:latin typeface="+mn-lt"/>
                  </a:rPr>
                  <a:t>c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913738" y="392593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1F497D"/>
                    </a:solidFill>
                  </a:rPr>
                  <a:t>u</a:t>
                </a:r>
                <a:endParaRPr lang="en-US" dirty="0" smtClean="0">
                  <a:solidFill>
                    <a:srgbClr val="1F497D"/>
                  </a:solidFill>
                  <a:latin typeface="+mn-lt"/>
                </a:endParaRPr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1222660" y="3561539"/>
              <a:ext cx="1990651" cy="369332"/>
              <a:chOff x="1222660" y="3561539"/>
              <a:chExt cx="1990651" cy="369332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1222660" y="3561539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1F497D"/>
                    </a:solidFill>
                  </a:rPr>
                  <a:t>h</a:t>
                </a:r>
                <a:endParaRPr lang="en-US" dirty="0" smtClean="0">
                  <a:solidFill>
                    <a:srgbClr val="1F497D"/>
                  </a:solidFill>
                  <a:latin typeface="+mn-lt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636967" y="3561539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1F497D"/>
                    </a:solidFill>
                  </a:rPr>
                  <a:t>r</a:t>
                </a:r>
                <a:endParaRPr lang="en-US" dirty="0" smtClean="0">
                  <a:solidFill>
                    <a:srgbClr val="1F497D"/>
                  </a:solidFill>
                  <a:latin typeface="+mn-lt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962898" y="3561539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1F497D"/>
                    </a:solidFill>
                  </a:rPr>
                  <a:t>s</a:t>
                </a:r>
                <a:endParaRPr lang="en-US" dirty="0" smtClean="0">
                  <a:solidFill>
                    <a:srgbClr val="1F497D"/>
                  </a:solidFill>
                  <a:latin typeface="+mn-lt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574336" y="3561539"/>
                <a:ext cx="2359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>
                    <a:solidFill>
                      <a:srgbClr val="1F497D"/>
                    </a:solidFill>
                  </a:rPr>
                  <a:t>i</a:t>
                </a:r>
                <a:endParaRPr lang="en-US" dirty="0" smtClean="0">
                  <a:solidFill>
                    <a:srgbClr val="1F497D"/>
                  </a:solidFill>
                  <a:latin typeface="+mn-lt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900267" y="3561539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1F497D"/>
                    </a:solidFill>
                  </a:rPr>
                  <a:t>n</a:t>
                </a:r>
                <a:endParaRPr lang="en-US" dirty="0" smtClean="0">
                  <a:solidFill>
                    <a:srgbClr val="1F497D"/>
                  </a:solidFill>
                  <a:latin typeface="+mn-lt"/>
                </a:endParaRP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2224508" y="2988307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F497D"/>
                  </a:solidFill>
                </a:rPr>
                <a:t>e</a:t>
              </a:r>
              <a:endParaRPr lang="en-US" dirty="0" smtClean="0">
                <a:solidFill>
                  <a:srgbClr val="1F497D"/>
                </a:solidFill>
                <a:latin typeface="+mn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12178" y="4799768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F497D"/>
                  </a:solidFill>
                </a:rPr>
                <a:t>w</a:t>
              </a:r>
              <a:endParaRPr lang="en-US" dirty="0" smtClean="0">
                <a:solidFill>
                  <a:srgbClr val="1F497D"/>
                </a:solidFill>
                <a:latin typeface="+mn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944818" y="4799768"/>
              <a:ext cx="376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F497D"/>
                  </a:solidFill>
                </a:rPr>
                <a:t>m</a:t>
              </a:r>
              <a:endParaRPr lang="en-US" dirty="0" smtClean="0">
                <a:solidFill>
                  <a:srgbClr val="1F497D"/>
                </a:solidFill>
                <a:latin typeface="+mn-l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270749" y="47997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F497D"/>
                  </a:solidFill>
                </a:rPr>
                <a:t>f</a:t>
              </a:r>
              <a:endParaRPr lang="en-US" dirty="0" smtClean="0">
                <a:solidFill>
                  <a:srgbClr val="1F497D"/>
                </a:solidFill>
                <a:latin typeface="+mn-lt"/>
              </a:endParaRPr>
            </a:p>
          </p:txBody>
        </p:sp>
        <p:grpSp>
          <p:nvGrpSpPr>
            <p:cNvPr id="148" name="Group 147"/>
            <p:cNvGrpSpPr/>
            <p:nvPr/>
          </p:nvGrpSpPr>
          <p:grpSpPr>
            <a:xfrm>
              <a:off x="4226796" y="3548842"/>
              <a:ext cx="638975" cy="369332"/>
              <a:chOff x="4226796" y="3566480"/>
              <a:chExt cx="638975" cy="369332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4226796" y="356648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1F497D"/>
                    </a:solidFill>
                  </a:rPr>
                  <a:t>o</a:t>
                </a:r>
                <a:endParaRPr lang="en-US" dirty="0" smtClean="0">
                  <a:solidFill>
                    <a:srgbClr val="1F497D"/>
                  </a:solidFill>
                  <a:latin typeface="+mn-lt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4552727" y="356648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1F497D"/>
                    </a:solidFill>
                  </a:rPr>
                  <a:t>a</a:t>
                </a:r>
                <a:endParaRPr lang="en-US" dirty="0" smtClean="0">
                  <a:solidFill>
                    <a:srgbClr val="1F497D"/>
                  </a:solidFill>
                  <a:latin typeface="+mn-lt"/>
                </a:endParaRP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5296988" y="417286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F497D"/>
                  </a:solidFill>
                </a:rPr>
                <a:t>d</a:t>
              </a:r>
              <a:endParaRPr lang="en-US" dirty="0" smtClean="0">
                <a:solidFill>
                  <a:srgbClr val="1F497D"/>
                </a:solidFill>
                <a:latin typeface="+mn-lt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622919" y="4172862"/>
              <a:ext cx="235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F497D"/>
                  </a:solidFill>
                </a:rPr>
                <a:t>l</a:t>
              </a:r>
              <a:endParaRPr lang="en-US" dirty="0" smtClean="0">
                <a:solidFill>
                  <a:srgbClr val="1F497D"/>
                </a:solidFill>
                <a:latin typeface="+mn-lt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175095" y="631634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F497D"/>
                  </a:solidFill>
                </a:rPr>
                <a:t>x</a:t>
              </a:r>
              <a:endParaRPr lang="en-US" dirty="0" smtClean="0">
                <a:solidFill>
                  <a:srgbClr val="1F497D"/>
                </a:solidFill>
                <a:latin typeface="+mn-lt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552190" y="631634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F497D"/>
                  </a:solidFill>
                </a:rPr>
                <a:t>q</a:t>
              </a:r>
              <a:endParaRPr lang="en-US" dirty="0" smtClean="0">
                <a:solidFill>
                  <a:srgbClr val="1F497D"/>
                </a:solidFill>
                <a:latin typeface="+mn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942247" y="631634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F497D"/>
                  </a:solidFill>
                </a:rPr>
                <a:t>z</a:t>
              </a:r>
              <a:endParaRPr lang="en-US" dirty="0" smtClean="0">
                <a:solidFill>
                  <a:srgbClr val="1F497D"/>
                </a:solidFill>
                <a:latin typeface="+mn-lt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319343" y="6316342"/>
              <a:ext cx="2487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F497D"/>
                  </a:solidFill>
                </a:rPr>
                <a:t>j</a:t>
              </a:r>
              <a:endParaRPr lang="en-US" dirty="0" smtClean="0">
                <a:solidFill>
                  <a:srgbClr val="1F497D"/>
                </a:solidFill>
                <a:latin typeface="+mn-lt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520161" y="4799768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F497D"/>
                  </a:solidFill>
                </a:rPr>
                <a:t>v</a:t>
              </a:r>
              <a:endParaRPr lang="en-US" dirty="0" smtClean="0">
                <a:solidFill>
                  <a:srgbClr val="1F497D"/>
                </a:solidFill>
                <a:latin typeface="+mn-lt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062278" y="534053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F497D"/>
                  </a:solidFill>
                </a:rPr>
                <a:t>k</a:t>
              </a:r>
              <a:endParaRPr lang="en-US" dirty="0" smtClean="0">
                <a:solidFill>
                  <a:srgbClr val="1F497D"/>
                </a:solidFill>
                <a:latin typeface="+mn-lt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286104" y="2934303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F497D"/>
                  </a:solidFill>
                </a:rPr>
                <a:t>_</a:t>
              </a:r>
              <a:endParaRPr lang="en-US" dirty="0" smtClean="0">
                <a:solidFill>
                  <a:srgbClr val="1F497D"/>
                </a:solidFill>
                <a:latin typeface="+mn-lt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844146" y="3561539"/>
              <a:ext cx="248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F497D"/>
                  </a:solidFill>
                </a:rPr>
                <a:t>t</a:t>
              </a:r>
              <a:endParaRPr lang="en-US" dirty="0" smtClean="0">
                <a:solidFill>
                  <a:srgbClr val="1F497D"/>
                </a:solidFill>
                <a:latin typeface="+mn-lt"/>
              </a:endParaRPr>
            </a:p>
          </p:txBody>
        </p:sp>
        <p:cxnSp>
          <p:nvCxnSpPr>
            <p:cNvPr id="48" name="Straight Connector 47"/>
            <p:cNvCxnSpPr>
              <a:stCxn id="4" idx="2"/>
              <a:endCxn id="5" idx="2"/>
            </p:cNvCxnSpPr>
            <p:nvPr/>
          </p:nvCxnSpPr>
          <p:spPr bwMode="auto">
            <a:xfrm flipH="1">
              <a:off x="2087260" y="1515827"/>
              <a:ext cx="2484741" cy="6991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>
              <a:stCxn id="9" idx="2"/>
              <a:endCxn id="30" idx="0"/>
            </p:cNvCxnSpPr>
            <p:nvPr/>
          </p:nvCxnSpPr>
          <p:spPr bwMode="auto">
            <a:xfrm flipH="1">
              <a:off x="2381030" y="2682430"/>
              <a:ext cx="464739" cy="30587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Straight Connector 51"/>
            <p:cNvCxnSpPr>
              <a:stCxn id="9" idx="2"/>
              <a:endCxn id="5" idx="2"/>
            </p:cNvCxnSpPr>
            <p:nvPr/>
          </p:nvCxnSpPr>
          <p:spPr bwMode="auto">
            <a:xfrm flipH="1" flipV="1">
              <a:off x="2087260" y="2215015"/>
              <a:ext cx="758509" cy="46741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>
              <a:stCxn id="5" idx="2"/>
              <a:endCxn id="8" idx="2"/>
            </p:cNvCxnSpPr>
            <p:nvPr/>
          </p:nvCxnSpPr>
          <p:spPr bwMode="auto">
            <a:xfrm flipH="1">
              <a:off x="1364031" y="2215015"/>
              <a:ext cx="723229" cy="46741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60" name="Group 59"/>
            <p:cNvGrpSpPr/>
            <p:nvPr/>
          </p:nvGrpSpPr>
          <p:grpSpPr>
            <a:xfrm>
              <a:off x="639241" y="2687371"/>
              <a:ext cx="1396584" cy="369332"/>
              <a:chOff x="597547" y="2872037"/>
              <a:chExt cx="1396584" cy="369332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1719634" y="2872037"/>
                <a:ext cx="2744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FFFF"/>
                    </a:solidFill>
                  </a:rPr>
                  <a:t>*</a:t>
                </a:r>
                <a:endParaRPr lang="en-US" dirty="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97547" y="2872037"/>
                <a:ext cx="2744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FFFF"/>
                    </a:solidFill>
                  </a:rPr>
                  <a:t>*</a:t>
                </a:r>
                <a:endParaRPr lang="en-US" dirty="0" smtClean="0"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61" name="Straight Connector 60"/>
            <p:cNvCxnSpPr>
              <a:stCxn id="58" idx="2"/>
              <a:endCxn id="8" idx="2"/>
            </p:cNvCxnSpPr>
            <p:nvPr/>
          </p:nvCxnSpPr>
          <p:spPr bwMode="auto">
            <a:xfrm flipH="1" flipV="1">
              <a:off x="1364031" y="2682430"/>
              <a:ext cx="534546" cy="37427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>
              <a:stCxn id="27" idx="0"/>
              <a:endCxn id="58" idx="2"/>
            </p:cNvCxnSpPr>
            <p:nvPr/>
          </p:nvCxnSpPr>
          <p:spPr bwMode="auto">
            <a:xfrm flipH="1" flipV="1">
              <a:off x="1898577" y="3056703"/>
              <a:ext cx="214362" cy="50483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Straight Connector 66"/>
            <p:cNvCxnSpPr>
              <a:stCxn id="26" idx="0"/>
              <a:endCxn id="58" idx="2"/>
            </p:cNvCxnSpPr>
            <p:nvPr/>
          </p:nvCxnSpPr>
          <p:spPr bwMode="auto">
            <a:xfrm flipV="1">
              <a:off x="1767772" y="3056703"/>
              <a:ext cx="130805" cy="50483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Straight Connector 72"/>
            <p:cNvCxnSpPr>
              <a:stCxn id="8" idx="2"/>
              <a:endCxn id="59" idx="2"/>
            </p:cNvCxnSpPr>
            <p:nvPr/>
          </p:nvCxnSpPr>
          <p:spPr bwMode="auto">
            <a:xfrm flipH="1">
              <a:off x="776490" y="2682430"/>
              <a:ext cx="587541" cy="37427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Straight Connector 75"/>
            <p:cNvCxnSpPr>
              <a:stCxn id="25" idx="0"/>
              <a:endCxn id="59" idx="2"/>
            </p:cNvCxnSpPr>
            <p:nvPr/>
          </p:nvCxnSpPr>
          <p:spPr bwMode="auto">
            <a:xfrm flipH="1" flipV="1">
              <a:off x="776490" y="3056703"/>
              <a:ext cx="602692" cy="50483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9" name="TextBox 78"/>
            <p:cNvSpPr txBox="1"/>
            <p:nvPr/>
          </p:nvSpPr>
          <p:spPr>
            <a:xfrm>
              <a:off x="501992" y="3362050"/>
              <a:ext cx="274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FF"/>
                  </a:solidFill>
                </a:rPr>
                <a:t>*</a:t>
              </a:r>
              <a:endParaRPr lang="en-US" dirty="0" smtClean="0">
                <a:solidFill>
                  <a:srgbClr val="FFFFFF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763018" y="2992718"/>
              <a:ext cx="274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FF"/>
                  </a:solidFill>
                </a:rPr>
                <a:t>*</a:t>
              </a:r>
              <a:endParaRPr lang="en-US" dirty="0" smtClean="0">
                <a:solidFill>
                  <a:srgbClr val="FFFFFF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981813" y="4014987"/>
              <a:ext cx="274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FF"/>
                  </a:solidFill>
                </a:rPr>
                <a:t>*</a:t>
              </a:r>
              <a:endParaRPr lang="en-US" dirty="0" smtClean="0">
                <a:solidFill>
                  <a:srgbClr val="FFFFFF"/>
                </a:solidFill>
              </a:endParaRPr>
            </a:p>
          </p:txBody>
        </p:sp>
        <p:grpSp>
          <p:nvGrpSpPr>
            <p:cNvPr id="120" name="Group 119"/>
            <p:cNvGrpSpPr/>
            <p:nvPr/>
          </p:nvGrpSpPr>
          <p:grpSpPr>
            <a:xfrm>
              <a:off x="2797324" y="4799768"/>
              <a:ext cx="1428507" cy="369332"/>
              <a:chOff x="2797324" y="4623388"/>
              <a:chExt cx="1428507" cy="369332"/>
            </a:xfrm>
          </p:grpSpPr>
          <p:sp>
            <p:nvSpPr>
              <p:cNvPr id="82" name="TextBox 81"/>
              <p:cNvSpPr txBox="1"/>
              <p:nvPr/>
            </p:nvSpPr>
            <p:spPr>
              <a:xfrm>
                <a:off x="2797324" y="4623388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1F497D"/>
                    </a:solidFill>
                  </a:rPr>
                  <a:t>b</a:t>
                </a:r>
                <a:endParaRPr lang="en-US" dirty="0" smtClean="0">
                  <a:solidFill>
                    <a:srgbClr val="1F497D"/>
                  </a:solidFill>
                  <a:latin typeface="+mn-lt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3123255" y="4623388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1F497D"/>
                    </a:solidFill>
                  </a:rPr>
                  <a:t>p</a:t>
                </a:r>
                <a:endParaRPr lang="en-US" dirty="0" smtClean="0">
                  <a:solidFill>
                    <a:srgbClr val="1F497D"/>
                  </a:solidFill>
                  <a:latin typeface="+mn-lt"/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3586994" y="4623388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1F497D"/>
                    </a:solidFill>
                  </a:rPr>
                  <a:t>g</a:t>
                </a:r>
                <a:endParaRPr lang="en-US" dirty="0" smtClean="0">
                  <a:solidFill>
                    <a:srgbClr val="1F497D"/>
                  </a:solidFill>
                  <a:latin typeface="+mn-lt"/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3912925" y="462338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1F497D"/>
                    </a:solidFill>
                  </a:rPr>
                  <a:t>y</a:t>
                </a:r>
                <a:endParaRPr lang="en-US" dirty="0" smtClean="0">
                  <a:solidFill>
                    <a:srgbClr val="1F497D"/>
                  </a:solidFill>
                  <a:latin typeface="+mn-lt"/>
                </a:endParaRPr>
              </a:p>
            </p:txBody>
          </p:sp>
        </p:grpSp>
        <p:sp>
          <p:nvSpPr>
            <p:cNvPr id="86" name="TextBox 85"/>
            <p:cNvSpPr txBox="1"/>
            <p:nvPr/>
          </p:nvSpPr>
          <p:spPr>
            <a:xfrm>
              <a:off x="3762789" y="4018741"/>
              <a:ext cx="274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FF"/>
                  </a:solidFill>
                </a:rPr>
                <a:t>*</a:t>
              </a:r>
              <a:endParaRPr lang="en-US" dirty="0" smtClean="0">
                <a:solidFill>
                  <a:srgbClr val="FFFFFF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312497" y="3546716"/>
              <a:ext cx="274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FF"/>
                  </a:solidFill>
                </a:rPr>
                <a:t>*</a:t>
              </a:r>
              <a:endParaRPr lang="en-US" dirty="0" smtClean="0">
                <a:solidFill>
                  <a:srgbClr val="FFFFFF"/>
                </a:solidFill>
              </a:endParaRPr>
            </a:p>
          </p:txBody>
        </p:sp>
        <p:cxnSp>
          <p:nvCxnSpPr>
            <p:cNvPr id="88" name="Straight Connector 87"/>
            <p:cNvCxnSpPr>
              <a:stCxn id="9" idx="2"/>
              <a:endCxn id="80" idx="2"/>
            </p:cNvCxnSpPr>
            <p:nvPr/>
          </p:nvCxnSpPr>
          <p:spPr bwMode="auto">
            <a:xfrm>
              <a:off x="2845769" y="2682430"/>
              <a:ext cx="54498" cy="67962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Straight Connector 90"/>
            <p:cNvCxnSpPr>
              <a:stCxn id="80" idx="2"/>
              <a:endCxn id="28" idx="0"/>
            </p:cNvCxnSpPr>
            <p:nvPr/>
          </p:nvCxnSpPr>
          <p:spPr bwMode="auto">
            <a:xfrm flipH="1">
              <a:off x="2692311" y="3362050"/>
              <a:ext cx="207956" cy="1994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Straight Connector 94"/>
            <p:cNvCxnSpPr>
              <a:stCxn id="80" idx="2"/>
              <a:endCxn id="29" idx="0"/>
            </p:cNvCxnSpPr>
            <p:nvPr/>
          </p:nvCxnSpPr>
          <p:spPr bwMode="auto">
            <a:xfrm>
              <a:off x="2900267" y="3362050"/>
              <a:ext cx="156522" cy="1994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8" name="TextBox 97"/>
            <p:cNvSpPr txBox="1"/>
            <p:nvPr/>
          </p:nvSpPr>
          <p:spPr>
            <a:xfrm>
              <a:off x="3762789" y="2992718"/>
              <a:ext cx="274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FF"/>
                  </a:solidFill>
                </a:rPr>
                <a:t>*</a:t>
              </a:r>
              <a:endParaRPr lang="en-US" dirty="0" smtClean="0">
                <a:solidFill>
                  <a:srgbClr val="FFFFFF"/>
                </a:solidFill>
              </a:endParaRPr>
            </a:p>
          </p:txBody>
        </p:sp>
        <p:grpSp>
          <p:nvGrpSpPr>
            <p:cNvPr id="155" name="Group 154"/>
            <p:cNvGrpSpPr/>
            <p:nvPr/>
          </p:nvGrpSpPr>
          <p:grpSpPr>
            <a:xfrm>
              <a:off x="1226782" y="2313098"/>
              <a:ext cx="6891861" cy="369332"/>
              <a:chOff x="1226782" y="2313098"/>
              <a:chExt cx="6891861" cy="369332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1226782" y="2313098"/>
                <a:ext cx="6891861" cy="369332"/>
                <a:chOff x="1226782" y="2313098"/>
                <a:chExt cx="6891861" cy="369332"/>
              </a:xfrm>
            </p:grpSpPr>
            <p:sp>
              <p:nvSpPr>
                <p:cNvPr id="8" name="TextBox 7"/>
                <p:cNvSpPr txBox="1"/>
                <p:nvPr/>
              </p:nvSpPr>
              <p:spPr>
                <a:xfrm>
                  <a:off x="1226782" y="2313098"/>
                  <a:ext cx="2744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FFFF"/>
                      </a:solidFill>
                    </a:rPr>
                    <a:t>*</a:t>
                  </a:r>
                  <a:endParaRPr lang="en-US" dirty="0" smtClean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2708520" y="2313098"/>
                  <a:ext cx="2744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FFFF"/>
                      </a:solidFill>
                    </a:rPr>
                    <a:t>*</a:t>
                  </a:r>
                  <a:endParaRPr lang="en-US" dirty="0" smtClean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7844146" y="2313098"/>
                  <a:ext cx="2744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FFFF"/>
                      </a:solidFill>
                    </a:rPr>
                    <a:t>*</a:t>
                  </a:r>
                  <a:endParaRPr lang="en-US" dirty="0" smtClean="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99" name="TextBox 98"/>
              <p:cNvSpPr txBox="1"/>
              <p:nvPr/>
            </p:nvSpPr>
            <p:spPr>
              <a:xfrm>
                <a:off x="4312655" y="2313098"/>
                <a:ext cx="2744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FFFF"/>
                    </a:solidFill>
                  </a:rPr>
                  <a:t>*</a:t>
                </a:r>
                <a:endParaRPr lang="en-US" dirty="0" smtClean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00" name="TextBox 99"/>
            <p:cNvSpPr txBox="1"/>
            <p:nvPr/>
          </p:nvSpPr>
          <p:spPr>
            <a:xfrm>
              <a:off x="4970043" y="2997659"/>
              <a:ext cx="274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FF"/>
                  </a:solidFill>
                </a:rPr>
                <a:t>*</a:t>
              </a:r>
              <a:endParaRPr lang="en-US" dirty="0" smtClean="0">
                <a:solidFill>
                  <a:srgbClr val="FFFFFF"/>
                </a:solidFill>
              </a:endParaRPr>
            </a:p>
          </p:txBody>
        </p:sp>
        <p:cxnSp>
          <p:nvCxnSpPr>
            <p:cNvPr id="101" name="Straight Connector 100"/>
            <p:cNvCxnSpPr>
              <a:stCxn id="81" idx="2"/>
              <a:endCxn id="82" idx="0"/>
            </p:cNvCxnSpPr>
            <p:nvPr/>
          </p:nvCxnSpPr>
          <p:spPr bwMode="auto">
            <a:xfrm flipH="1">
              <a:off x="2953846" y="4384319"/>
              <a:ext cx="165216" cy="41544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Straight Connector 104"/>
            <p:cNvCxnSpPr>
              <a:stCxn id="81" idx="2"/>
              <a:endCxn id="83" idx="0"/>
            </p:cNvCxnSpPr>
            <p:nvPr/>
          </p:nvCxnSpPr>
          <p:spPr bwMode="auto">
            <a:xfrm>
              <a:off x="3119062" y="4384319"/>
              <a:ext cx="160715" cy="41544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8" name="Straight Connector 107"/>
            <p:cNvCxnSpPr>
              <a:stCxn id="87" idx="2"/>
              <a:endCxn id="81" idx="2"/>
            </p:cNvCxnSpPr>
            <p:nvPr/>
          </p:nvCxnSpPr>
          <p:spPr bwMode="auto">
            <a:xfrm flipH="1">
              <a:off x="3119062" y="3916048"/>
              <a:ext cx="330684" cy="46827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Straight Connector 110"/>
            <p:cNvCxnSpPr>
              <a:stCxn id="87" idx="2"/>
              <a:endCxn id="86" idx="2"/>
            </p:cNvCxnSpPr>
            <p:nvPr/>
          </p:nvCxnSpPr>
          <p:spPr bwMode="auto">
            <a:xfrm>
              <a:off x="3449746" y="3916048"/>
              <a:ext cx="450292" cy="47202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Straight Connector 113"/>
            <p:cNvCxnSpPr>
              <a:stCxn id="86" idx="2"/>
              <a:endCxn id="84" idx="0"/>
            </p:cNvCxnSpPr>
            <p:nvPr/>
          </p:nvCxnSpPr>
          <p:spPr bwMode="auto">
            <a:xfrm flipH="1">
              <a:off x="3743516" y="4388073"/>
              <a:ext cx="156522" cy="41169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7" name="Straight Connector 116"/>
            <p:cNvCxnSpPr>
              <a:stCxn id="86" idx="2"/>
              <a:endCxn id="85" idx="0"/>
            </p:cNvCxnSpPr>
            <p:nvPr/>
          </p:nvCxnSpPr>
          <p:spPr bwMode="auto">
            <a:xfrm>
              <a:off x="3900038" y="4388073"/>
              <a:ext cx="169340" cy="41169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3" name="Straight Connector 122"/>
            <p:cNvCxnSpPr>
              <a:stCxn id="79" idx="2"/>
              <a:endCxn id="59" idx="2"/>
            </p:cNvCxnSpPr>
            <p:nvPr/>
          </p:nvCxnSpPr>
          <p:spPr bwMode="auto">
            <a:xfrm flipV="1">
              <a:off x="639241" y="3056703"/>
              <a:ext cx="137249" cy="67467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6" name="Straight Connector 125"/>
            <p:cNvCxnSpPr>
              <a:stCxn id="24" idx="0"/>
              <a:endCxn id="79" idx="2"/>
            </p:cNvCxnSpPr>
            <p:nvPr/>
          </p:nvCxnSpPr>
          <p:spPr bwMode="auto">
            <a:xfrm flipH="1" flipV="1">
              <a:off x="639241" y="3731382"/>
              <a:ext cx="307539" cy="44148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9" name="Straight Connector 128"/>
            <p:cNvCxnSpPr>
              <a:stCxn id="23" idx="0"/>
              <a:endCxn id="79" idx="2"/>
            </p:cNvCxnSpPr>
            <p:nvPr/>
          </p:nvCxnSpPr>
          <p:spPr bwMode="auto">
            <a:xfrm flipV="1">
              <a:off x="432172" y="3731382"/>
              <a:ext cx="207069" cy="44148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3" name="Straight Connector 132"/>
            <p:cNvCxnSpPr>
              <a:stCxn id="98" idx="2"/>
              <a:endCxn id="87" idx="2"/>
            </p:cNvCxnSpPr>
            <p:nvPr/>
          </p:nvCxnSpPr>
          <p:spPr bwMode="auto">
            <a:xfrm flipH="1">
              <a:off x="3449746" y="3362050"/>
              <a:ext cx="450292" cy="55399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6" name="Straight Connector 135"/>
            <p:cNvCxnSpPr>
              <a:stCxn id="99" idx="2"/>
              <a:endCxn id="98" idx="2"/>
            </p:cNvCxnSpPr>
            <p:nvPr/>
          </p:nvCxnSpPr>
          <p:spPr bwMode="auto">
            <a:xfrm flipH="1">
              <a:off x="3900038" y="2682430"/>
              <a:ext cx="549866" cy="67962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9" name="Straight Connector 138"/>
            <p:cNvCxnSpPr>
              <a:stCxn id="98" idx="2"/>
              <a:endCxn id="35" idx="0"/>
            </p:cNvCxnSpPr>
            <p:nvPr/>
          </p:nvCxnSpPr>
          <p:spPr bwMode="auto">
            <a:xfrm>
              <a:off x="3900038" y="3362050"/>
              <a:ext cx="483280" cy="18679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2" name="Straight Connector 141"/>
            <p:cNvCxnSpPr>
              <a:stCxn id="99" idx="2"/>
              <a:endCxn id="100" idx="2"/>
            </p:cNvCxnSpPr>
            <p:nvPr/>
          </p:nvCxnSpPr>
          <p:spPr bwMode="auto">
            <a:xfrm>
              <a:off x="4449904" y="2682430"/>
              <a:ext cx="657388" cy="68456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Straight Connector 144"/>
            <p:cNvCxnSpPr>
              <a:stCxn id="100" idx="2"/>
              <a:endCxn id="36" idx="0"/>
            </p:cNvCxnSpPr>
            <p:nvPr/>
          </p:nvCxnSpPr>
          <p:spPr bwMode="auto">
            <a:xfrm flipH="1">
              <a:off x="4709249" y="3366991"/>
              <a:ext cx="398043" cy="18185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9" name="Straight Connector 148"/>
            <p:cNvCxnSpPr>
              <a:stCxn id="4" idx="2"/>
              <a:endCxn id="6" idx="2"/>
            </p:cNvCxnSpPr>
            <p:nvPr/>
          </p:nvCxnSpPr>
          <p:spPr bwMode="auto">
            <a:xfrm>
              <a:off x="4572001" y="1515827"/>
              <a:ext cx="1883428" cy="6991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2" name="Straight Connector 151"/>
            <p:cNvCxnSpPr>
              <a:stCxn id="6" idx="2"/>
              <a:endCxn id="99" idx="2"/>
            </p:cNvCxnSpPr>
            <p:nvPr/>
          </p:nvCxnSpPr>
          <p:spPr bwMode="auto">
            <a:xfrm flipH="1">
              <a:off x="4449904" y="2215015"/>
              <a:ext cx="2005525" cy="46741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6" name="TextBox 155"/>
            <p:cNvSpPr txBox="1"/>
            <p:nvPr/>
          </p:nvSpPr>
          <p:spPr>
            <a:xfrm>
              <a:off x="5449220" y="3362050"/>
              <a:ext cx="274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FF"/>
                  </a:solidFill>
                </a:rPr>
                <a:t>*</a:t>
              </a:r>
              <a:endParaRPr lang="en-US" dirty="0" smtClean="0">
                <a:solidFill>
                  <a:srgbClr val="FFFFFF"/>
                </a:solidFill>
              </a:endParaRPr>
            </a:p>
          </p:txBody>
        </p:sp>
        <p:cxnSp>
          <p:nvCxnSpPr>
            <p:cNvPr id="157" name="Straight Connector 156"/>
            <p:cNvCxnSpPr>
              <a:stCxn id="156" idx="2"/>
              <a:endCxn id="37" idx="0"/>
            </p:cNvCxnSpPr>
            <p:nvPr/>
          </p:nvCxnSpPr>
          <p:spPr bwMode="auto">
            <a:xfrm flipH="1">
              <a:off x="5453510" y="3731382"/>
              <a:ext cx="132959" cy="44148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0" name="Straight Connector 159"/>
            <p:cNvCxnSpPr>
              <a:endCxn id="156" idx="2"/>
            </p:cNvCxnSpPr>
            <p:nvPr/>
          </p:nvCxnSpPr>
          <p:spPr bwMode="auto">
            <a:xfrm>
              <a:off x="5107292" y="3366991"/>
              <a:ext cx="479177" cy="36439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3" name="Straight Connector 162"/>
            <p:cNvCxnSpPr>
              <a:stCxn id="156" idx="2"/>
              <a:endCxn id="38" idx="0"/>
            </p:cNvCxnSpPr>
            <p:nvPr/>
          </p:nvCxnSpPr>
          <p:spPr bwMode="auto">
            <a:xfrm>
              <a:off x="5586469" y="3731382"/>
              <a:ext cx="154425" cy="44148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7" name="Straight Connector 166"/>
            <p:cNvCxnSpPr>
              <a:stCxn id="6" idx="2"/>
              <a:endCxn id="11" idx="2"/>
            </p:cNvCxnSpPr>
            <p:nvPr/>
          </p:nvCxnSpPr>
          <p:spPr bwMode="auto">
            <a:xfrm>
              <a:off x="6455429" y="2215015"/>
              <a:ext cx="1525966" cy="46741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0" name="Straight Connector 169"/>
            <p:cNvCxnSpPr>
              <a:stCxn id="11" idx="2"/>
              <a:endCxn id="45" idx="0"/>
            </p:cNvCxnSpPr>
            <p:nvPr/>
          </p:nvCxnSpPr>
          <p:spPr bwMode="auto">
            <a:xfrm>
              <a:off x="7981395" y="2682430"/>
              <a:ext cx="461231" cy="25187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3" name="TextBox 172"/>
            <p:cNvSpPr txBox="1"/>
            <p:nvPr/>
          </p:nvSpPr>
          <p:spPr>
            <a:xfrm>
              <a:off x="7400691" y="2938734"/>
              <a:ext cx="274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FF"/>
                  </a:solidFill>
                </a:rPr>
                <a:t>*</a:t>
              </a:r>
              <a:endParaRPr lang="en-US" dirty="0" smtClean="0">
                <a:solidFill>
                  <a:srgbClr val="FFFFFF"/>
                </a:solidFill>
              </a:endParaRPr>
            </a:p>
          </p:txBody>
        </p:sp>
        <p:cxnSp>
          <p:nvCxnSpPr>
            <p:cNvPr id="174" name="Straight Connector 173"/>
            <p:cNvCxnSpPr>
              <a:stCxn id="11" idx="2"/>
              <a:endCxn id="173" idx="2"/>
            </p:cNvCxnSpPr>
            <p:nvPr/>
          </p:nvCxnSpPr>
          <p:spPr bwMode="auto">
            <a:xfrm flipH="1">
              <a:off x="7537940" y="2682430"/>
              <a:ext cx="443455" cy="62563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7" name="Straight Connector 176"/>
            <p:cNvCxnSpPr>
              <a:stCxn id="173" idx="2"/>
              <a:endCxn id="46" idx="0"/>
            </p:cNvCxnSpPr>
            <p:nvPr/>
          </p:nvCxnSpPr>
          <p:spPr bwMode="auto">
            <a:xfrm>
              <a:off x="7537940" y="3308066"/>
              <a:ext cx="430606" cy="25347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2" name="TextBox 181"/>
            <p:cNvSpPr txBox="1"/>
            <p:nvPr/>
          </p:nvSpPr>
          <p:spPr>
            <a:xfrm>
              <a:off x="6925029" y="3468409"/>
              <a:ext cx="274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FF"/>
                  </a:solidFill>
                </a:rPr>
                <a:t>*</a:t>
              </a:r>
              <a:endParaRPr lang="en-US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8133500" y="4201268"/>
              <a:ext cx="274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FF"/>
                  </a:solidFill>
                </a:rPr>
                <a:t>*</a:t>
              </a:r>
              <a:endParaRPr lang="en-US" dirty="0" smtClean="0">
                <a:solidFill>
                  <a:srgbClr val="FFFFFF"/>
                </a:solidFill>
              </a:endParaRPr>
            </a:p>
          </p:txBody>
        </p:sp>
        <p:cxnSp>
          <p:nvCxnSpPr>
            <p:cNvPr id="184" name="Straight Connector 183"/>
            <p:cNvCxnSpPr>
              <a:stCxn id="173" idx="2"/>
              <a:endCxn id="182" idx="2"/>
            </p:cNvCxnSpPr>
            <p:nvPr/>
          </p:nvCxnSpPr>
          <p:spPr bwMode="auto">
            <a:xfrm flipH="1">
              <a:off x="7062278" y="3308066"/>
              <a:ext cx="475662" cy="5296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7" name="Straight Connector 186"/>
            <p:cNvCxnSpPr>
              <a:stCxn id="182" idx="2"/>
              <a:endCxn id="183" idx="2"/>
            </p:cNvCxnSpPr>
            <p:nvPr/>
          </p:nvCxnSpPr>
          <p:spPr bwMode="auto">
            <a:xfrm>
              <a:off x="7062278" y="3837741"/>
              <a:ext cx="1208471" cy="73285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0" name="Straight Connector 189"/>
            <p:cNvCxnSpPr>
              <a:stCxn id="33" idx="0"/>
              <a:endCxn id="183" idx="2"/>
            </p:cNvCxnSpPr>
            <p:nvPr/>
          </p:nvCxnSpPr>
          <p:spPr bwMode="auto">
            <a:xfrm flipV="1">
              <a:off x="8133294" y="4570600"/>
              <a:ext cx="137455" cy="22916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3" name="Straight Connector 192"/>
            <p:cNvCxnSpPr>
              <a:stCxn id="34" idx="0"/>
              <a:endCxn id="183" idx="2"/>
            </p:cNvCxnSpPr>
            <p:nvPr/>
          </p:nvCxnSpPr>
          <p:spPr bwMode="auto">
            <a:xfrm flipH="1" flipV="1">
              <a:off x="8270749" y="4570600"/>
              <a:ext cx="130805" cy="22916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6" name="TextBox 195"/>
            <p:cNvSpPr txBox="1"/>
            <p:nvPr/>
          </p:nvSpPr>
          <p:spPr>
            <a:xfrm>
              <a:off x="6442342" y="3839016"/>
              <a:ext cx="274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FF"/>
                  </a:solidFill>
                </a:rPr>
                <a:t>*</a:t>
              </a:r>
              <a:endParaRPr lang="en-US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5991673" y="4152106"/>
              <a:ext cx="274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FF"/>
                  </a:solidFill>
                </a:rPr>
                <a:t>*</a:t>
              </a:r>
              <a:endParaRPr lang="en-US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6373000" y="4561118"/>
              <a:ext cx="274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FF"/>
                  </a:solidFill>
                </a:rPr>
                <a:t>*</a:t>
              </a:r>
              <a:endParaRPr lang="en-US" dirty="0" smtClean="0">
                <a:solidFill>
                  <a:srgbClr val="FFFFFF"/>
                </a:solidFill>
              </a:endParaRPr>
            </a:p>
          </p:txBody>
        </p:sp>
        <p:cxnSp>
          <p:nvCxnSpPr>
            <p:cNvPr id="199" name="Straight Connector 198"/>
            <p:cNvCxnSpPr>
              <a:stCxn id="182" idx="2"/>
              <a:endCxn id="196" idx="2"/>
            </p:cNvCxnSpPr>
            <p:nvPr/>
          </p:nvCxnSpPr>
          <p:spPr bwMode="auto">
            <a:xfrm flipH="1">
              <a:off x="6579591" y="3837741"/>
              <a:ext cx="482687" cy="37060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2" name="Straight Connector 201"/>
            <p:cNvCxnSpPr>
              <a:stCxn id="196" idx="2"/>
              <a:endCxn id="32" idx="0"/>
            </p:cNvCxnSpPr>
            <p:nvPr/>
          </p:nvCxnSpPr>
          <p:spPr bwMode="auto">
            <a:xfrm>
              <a:off x="6579591" y="4208348"/>
              <a:ext cx="821100" cy="59142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6" name="Straight Connector 205"/>
            <p:cNvCxnSpPr>
              <a:stCxn id="196" idx="2"/>
              <a:endCxn id="197" idx="2"/>
            </p:cNvCxnSpPr>
            <p:nvPr/>
          </p:nvCxnSpPr>
          <p:spPr bwMode="auto">
            <a:xfrm flipH="1">
              <a:off x="6128922" y="4208348"/>
              <a:ext cx="450669" cy="31309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9" name="Straight Connector 208"/>
            <p:cNvCxnSpPr>
              <a:stCxn id="197" idx="2"/>
              <a:endCxn id="43" idx="0"/>
            </p:cNvCxnSpPr>
            <p:nvPr/>
          </p:nvCxnSpPr>
          <p:spPr bwMode="auto">
            <a:xfrm flipH="1">
              <a:off x="5683026" y="4521438"/>
              <a:ext cx="445896" cy="27833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2" name="Straight Connector 211"/>
            <p:cNvCxnSpPr>
              <a:stCxn id="197" idx="2"/>
              <a:endCxn id="198" idx="2"/>
            </p:cNvCxnSpPr>
            <p:nvPr/>
          </p:nvCxnSpPr>
          <p:spPr bwMode="auto">
            <a:xfrm>
              <a:off x="6128922" y="4521438"/>
              <a:ext cx="381327" cy="40901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5" name="TextBox 214"/>
            <p:cNvSpPr txBox="1"/>
            <p:nvPr/>
          </p:nvSpPr>
          <p:spPr>
            <a:xfrm>
              <a:off x="5740894" y="5169100"/>
              <a:ext cx="274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FF"/>
                  </a:solidFill>
                </a:rPr>
                <a:t>*</a:t>
              </a:r>
              <a:endParaRPr lang="en-US" dirty="0" smtClean="0">
                <a:solidFill>
                  <a:srgbClr val="FFFFFF"/>
                </a:solidFill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6155123" y="5436689"/>
              <a:ext cx="274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FF"/>
                  </a:solidFill>
                </a:rPr>
                <a:t>*</a:t>
              </a:r>
              <a:endParaRPr lang="en-US" dirty="0" smtClean="0">
                <a:solidFill>
                  <a:srgbClr val="FFFFFF"/>
                </a:solidFill>
              </a:endParaRP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5348422" y="5436689"/>
              <a:ext cx="274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FF"/>
                  </a:solidFill>
                </a:rPr>
                <a:t>*</a:t>
              </a:r>
              <a:endParaRPr lang="en-US" dirty="0" smtClean="0">
                <a:solidFill>
                  <a:srgbClr val="FFFFFF"/>
                </a:solidFill>
              </a:endParaRPr>
            </a:p>
          </p:txBody>
        </p:sp>
        <p:cxnSp>
          <p:nvCxnSpPr>
            <p:cNvPr id="218" name="Straight Connector 217"/>
            <p:cNvCxnSpPr>
              <a:stCxn id="198" idx="2"/>
              <a:endCxn id="44" idx="0"/>
            </p:cNvCxnSpPr>
            <p:nvPr/>
          </p:nvCxnSpPr>
          <p:spPr bwMode="auto">
            <a:xfrm>
              <a:off x="6510249" y="4930450"/>
              <a:ext cx="702070" cy="4100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1" name="Straight Connector 220"/>
            <p:cNvCxnSpPr>
              <a:stCxn id="198" idx="2"/>
              <a:endCxn id="215" idx="2"/>
            </p:cNvCxnSpPr>
            <p:nvPr/>
          </p:nvCxnSpPr>
          <p:spPr bwMode="auto">
            <a:xfrm flipH="1">
              <a:off x="5878143" y="4930450"/>
              <a:ext cx="632106" cy="60798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4" name="Straight Connector 223"/>
            <p:cNvCxnSpPr>
              <a:stCxn id="216" idx="2"/>
              <a:endCxn id="42" idx="0"/>
            </p:cNvCxnSpPr>
            <p:nvPr/>
          </p:nvCxnSpPr>
          <p:spPr bwMode="auto">
            <a:xfrm>
              <a:off x="6292372" y="5806021"/>
              <a:ext cx="151358" cy="51032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7" name="Straight Connector 226"/>
            <p:cNvCxnSpPr>
              <a:stCxn id="216" idx="2"/>
              <a:endCxn id="41" idx="0"/>
            </p:cNvCxnSpPr>
            <p:nvPr/>
          </p:nvCxnSpPr>
          <p:spPr bwMode="auto">
            <a:xfrm flipH="1">
              <a:off x="6092288" y="5806021"/>
              <a:ext cx="200084" cy="51032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2" name="Straight Connector 231"/>
            <p:cNvCxnSpPr>
              <a:stCxn id="215" idx="2"/>
              <a:endCxn id="216" idx="2"/>
            </p:cNvCxnSpPr>
            <p:nvPr/>
          </p:nvCxnSpPr>
          <p:spPr bwMode="auto">
            <a:xfrm>
              <a:off x="5878143" y="5538432"/>
              <a:ext cx="414229" cy="2675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5" name="Straight Connector 234"/>
            <p:cNvCxnSpPr>
              <a:stCxn id="217" idx="2"/>
              <a:endCxn id="40" idx="0"/>
            </p:cNvCxnSpPr>
            <p:nvPr/>
          </p:nvCxnSpPr>
          <p:spPr bwMode="auto">
            <a:xfrm>
              <a:off x="5485671" y="5806021"/>
              <a:ext cx="223041" cy="51032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8" name="Straight Connector 237"/>
            <p:cNvCxnSpPr>
              <a:stCxn id="217" idx="2"/>
              <a:endCxn id="39" idx="0"/>
            </p:cNvCxnSpPr>
            <p:nvPr/>
          </p:nvCxnSpPr>
          <p:spPr bwMode="auto">
            <a:xfrm flipH="1">
              <a:off x="5325136" y="5806021"/>
              <a:ext cx="160535" cy="51032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1" name="Straight Connector 240"/>
            <p:cNvCxnSpPr>
              <a:stCxn id="215" idx="2"/>
              <a:endCxn id="217" idx="2"/>
            </p:cNvCxnSpPr>
            <p:nvPr/>
          </p:nvCxnSpPr>
          <p:spPr bwMode="auto">
            <a:xfrm flipH="1">
              <a:off x="5485671" y="5538432"/>
              <a:ext cx="392472" cy="2675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0" name="TextBox 249"/>
            <p:cNvSpPr txBox="1"/>
            <p:nvPr/>
          </p:nvSpPr>
          <p:spPr>
            <a:xfrm>
              <a:off x="3550649" y="1331161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1535704" y="203034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888879" y="2502705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425068" y="31234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243754" y="365435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5415133" y="205821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3968896" y="256940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3449745" y="328501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3056789" y="3852053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2733245" y="433677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3529912" y="433677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4656999" y="3192207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5227229" y="3667387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7531102" y="268243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7114061" y="3192207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6635580" y="3667387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6181537" y="403671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5702347" y="4406051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5998601" y="4938733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5512085" y="5353766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5140466" y="5806021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5894907" y="5806021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7944818" y="452143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5038506" y="1331161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74" name="TextBox 273"/>
            <p:cNvSpPr txBox="1"/>
            <p:nvPr/>
          </p:nvSpPr>
          <p:spPr>
            <a:xfrm>
              <a:off x="6905756" y="203034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75" name="TextBox 274"/>
            <p:cNvSpPr txBox="1"/>
            <p:nvPr/>
          </p:nvSpPr>
          <p:spPr>
            <a:xfrm>
              <a:off x="8219315" y="2497764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76" name="TextBox 275"/>
            <p:cNvSpPr txBox="1"/>
            <p:nvPr/>
          </p:nvSpPr>
          <p:spPr>
            <a:xfrm>
              <a:off x="2379000" y="212843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77" name="TextBox 276"/>
            <p:cNvSpPr txBox="1"/>
            <p:nvPr/>
          </p:nvSpPr>
          <p:spPr>
            <a:xfrm>
              <a:off x="2845502" y="2749637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2950752" y="323049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1501279" y="2564971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1949669" y="3056703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955333" y="299271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732357" y="368342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4564661" y="256940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7687624" y="310035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5226962" y="3177384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86" name="TextBox 285"/>
            <p:cNvSpPr txBox="1"/>
            <p:nvPr/>
          </p:nvSpPr>
          <p:spPr>
            <a:xfrm>
              <a:off x="5650967" y="3653075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87" name="TextBox 286"/>
            <p:cNvSpPr txBox="1"/>
            <p:nvPr/>
          </p:nvSpPr>
          <p:spPr>
            <a:xfrm>
              <a:off x="4070274" y="317456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3529912" y="3829134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3119062" y="433677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90" name="TextBox 289"/>
            <p:cNvSpPr txBox="1"/>
            <p:nvPr/>
          </p:nvSpPr>
          <p:spPr>
            <a:xfrm>
              <a:off x="3907156" y="4338494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7362144" y="373138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8321769" y="452584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6808736" y="403671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6216478" y="4406051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6895476" y="493045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6000226" y="5353766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97" name="TextBox 296"/>
            <p:cNvSpPr txBox="1"/>
            <p:nvPr/>
          </p:nvSpPr>
          <p:spPr>
            <a:xfrm>
              <a:off x="6319343" y="5806021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5552190" y="5806021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2358200" y="2563905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300" name="TextBox 299"/>
            <p:cNvSpPr txBox="1"/>
            <p:nvPr/>
          </p:nvSpPr>
          <p:spPr>
            <a:xfrm>
              <a:off x="1579647" y="3057236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6322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Huffman Tree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Build root nodes with symbols and weights</a:t>
            </a:r>
          </a:p>
          <a:p>
            <a:r>
              <a:rPr lang="en-US" dirty="0" smtClean="0"/>
              <a:t>2. Place all nodes in a min priority queue</a:t>
            </a:r>
          </a:p>
          <a:p>
            <a:r>
              <a:rPr lang="en-US" dirty="0" smtClean="0"/>
              <a:t>3. while the priority queue has more than one item:</a:t>
            </a:r>
            <a:endParaRPr lang="en-US" dirty="0"/>
          </a:p>
          <a:p>
            <a:pPr lvl="1"/>
            <a:r>
              <a:rPr lang="en-US" dirty="0" smtClean="0"/>
              <a:t>Remove the two trees with smallest weight</a:t>
            </a:r>
            <a:endParaRPr lang="en-US" dirty="0"/>
          </a:p>
          <a:p>
            <a:pPr lvl="1"/>
            <a:r>
              <a:rPr lang="en-US" dirty="0" smtClean="0"/>
              <a:t>Combine into new tree with combined weight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7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Huffman Tree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Build root nodes with symbols and weights</a:t>
            </a:r>
          </a:p>
          <a:p>
            <a:r>
              <a:rPr lang="en-US" dirty="0" smtClean="0"/>
              <a:t>2. Place all nodes in a min priority queue</a:t>
            </a:r>
          </a:p>
          <a:p>
            <a:r>
              <a:rPr lang="en-US" dirty="0" smtClean="0"/>
              <a:t>3. while the priority queue has more than one item:</a:t>
            </a:r>
            <a:endParaRPr lang="en-US" dirty="0"/>
          </a:p>
          <a:p>
            <a:pPr lvl="1"/>
            <a:r>
              <a:rPr lang="en-US" dirty="0" smtClean="0"/>
              <a:t>Remove the two trees with smallest weight</a:t>
            </a:r>
            <a:endParaRPr lang="en-US" dirty="0"/>
          </a:p>
          <a:p>
            <a:pPr lvl="1"/>
            <a:r>
              <a:rPr lang="en-US" dirty="0" smtClean="0"/>
              <a:t>Combine into new tree with combined weight</a:t>
            </a:r>
          </a:p>
          <a:p>
            <a:pPr lvl="1"/>
            <a:r>
              <a:rPr lang="en-US" dirty="0" smtClean="0"/>
              <a:t>Add tree back into priority 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399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2848478"/>
              </p:ext>
            </p:extLst>
          </p:nvPr>
        </p:nvGraphicFramePr>
        <p:xfrm>
          <a:off x="207609" y="1199221"/>
          <a:ext cx="279262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311"/>
                <a:gridCol w="13963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Frequency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207609" y="3995860"/>
            <a:ext cx="4982130" cy="624813"/>
            <a:chOff x="3614858" y="1651349"/>
            <a:chExt cx="4982130" cy="624813"/>
          </a:xfrm>
        </p:grpSpPr>
        <p:grpSp>
          <p:nvGrpSpPr>
            <p:cNvPr id="9" name="Group 8"/>
            <p:cNvGrpSpPr/>
            <p:nvPr/>
          </p:nvGrpSpPr>
          <p:grpSpPr>
            <a:xfrm>
              <a:off x="4692471" y="1651349"/>
              <a:ext cx="671679" cy="624813"/>
              <a:chOff x="3407247" y="1199221"/>
              <a:chExt cx="671679" cy="624813"/>
            </a:xfrm>
          </p:grpSpPr>
          <p:sp>
            <p:nvSpPr>
              <p:cNvPr id="7" name="Rectangle 6"/>
              <p:cNvSpPr/>
              <p:nvPr/>
            </p:nvSpPr>
            <p:spPr bwMode="auto">
              <a:xfrm>
                <a:off x="3407247" y="1199221"/>
                <a:ext cx="671679" cy="314942"/>
              </a:xfrm>
              <a:prstGeom prst="rect">
                <a:avLst/>
              </a:prstGeom>
              <a:noFill/>
              <a:ln w="28575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rgbClr val="1F497D"/>
                    </a:solidFill>
                    <a:effectLst/>
                  </a:rPr>
                  <a:t>13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1F497D"/>
                  </a:solidFill>
                  <a:effectLst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 bwMode="auto">
              <a:xfrm>
                <a:off x="3407247" y="1509092"/>
                <a:ext cx="671679" cy="314942"/>
              </a:xfrm>
              <a:prstGeom prst="rect">
                <a:avLst/>
              </a:prstGeom>
              <a:noFill/>
              <a:ln w="28575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rgbClr val="1F497D"/>
                    </a:solidFill>
                    <a:effectLst/>
                  </a:rPr>
                  <a:t>b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1F497D"/>
                  </a:solidFill>
                  <a:effectLst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614858" y="1651349"/>
              <a:ext cx="671679" cy="624813"/>
              <a:chOff x="3407247" y="1199221"/>
              <a:chExt cx="671679" cy="624813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3407247" y="1199221"/>
                <a:ext cx="671679" cy="314942"/>
              </a:xfrm>
              <a:prstGeom prst="rect">
                <a:avLst/>
              </a:prstGeom>
              <a:noFill/>
              <a:ln w="28575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rgbClr val="1F497D"/>
                    </a:solidFill>
                    <a:effectLst/>
                  </a:rPr>
                  <a:t>64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1F497D"/>
                  </a:solidFill>
                  <a:effectLst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3407247" y="1509092"/>
                <a:ext cx="671679" cy="314942"/>
              </a:xfrm>
              <a:prstGeom prst="rect">
                <a:avLst/>
              </a:prstGeom>
              <a:noFill/>
              <a:ln w="28575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rgbClr val="1F497D"/>
                    </a:solidFill>
                    <a:effectLst/>
                  </a:rPr>
                  <a:t>a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1F497D"/>
                  </a:solidFill>
                  <a:effectLst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847697" y="1651349"/>
              <a:ext cx="671679" cy="624813"/>
              <a:chOff x="3407247" y="1199221"/>
              <a:chExt cx="671679" cy="624813"/>
            </a:xfrm>
          </p:grpSpPr>
          <p:sp>
            <p:nvSpPr>
              <p:cNvPr id="14" name="Rectangle 13"/>
              <p:cNvSpPr/>
              <p:nvPr/>
            </p:nvSpPr>
            <p:spPr bwMode="auto">
              <a:xfrm>
                <a:off x="3407247" y="1199221"/>
                <a:ext cx="671679" cy="314942"/>
              </a:xfrm>
              <a:prstGeom prst="rect">
                <a:avLst/>
              </a:prstGeom>
              <a:noFill/>
              <a:ln w="28575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rgbClr val="1F497D"/>
                    </a:solidFill>
                    <a:effectLst/>
                  </a:rPr>
                  <a:t>32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1F497D"/>
                  </a:solidFill>
                  <a:effectLst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 bwMode="auto">
              <a:xfrm>
                <a:off x="3407247" y="1509092"/>
                <a:ext cx="671679" cy="314942"/>
              </a:xfrm>
              <a:prstGeom prst="rect">
                <a:avLst/>
              </a:prstGeom>
              <a:noFill/>
              <a:ln w="28575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rgbClr val="1F497D"/>
                    </a:solidFill>
                    <a:effectLst/>
                  </a:rPr>
                  <a:t>d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1F497D"/>
                  </a:solidFill>
                  <a:effectLst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7925309" y="1651349"/>
              <a:ext cx="671679" cy="624813"/>
              <a:chOff x="3407247" y="1199221"/>
              <a:chExt cx="671679" cy="624813"/>
            </a:xfrm>
          </p:grpSpPr>
          <p:sp>
            <p:nvSpPr>
              <p:cNvPr id="17" name="Rectangle 16"/>
              <p:cNvSpPr/>
              <p:nvPr/>
            </p:nvSpPr>
            <p:spPr bwMode="auto">
              <a:xfrm>
                <a:off x="3407247" y="1199221"/>
                <a:ext cx="671679" cy="314942"/>
              </a:xfrm>
              <a:prstGeom prst="rect">
                <a:avLst/>
              </a:prstGeom>
              <a:noFill/>
              <a:ln w="28575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rgbClr val="1F497D"/>
                    </a:solidFill>
                    <a:effectLst/>
                  </a:rPr>
                  <a:t>103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1F497D"/>
                  </a:solidFill>
                  <a:effectLst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 bwMode="auto">
              <a:xfrm>
                <a:off x="3407247" y="1509092"/>
                <a:ext cx="671679" cy="314942"/>
              </a:xfrm>
              <a:prstGeom prst="rect">
                <a:avLst/>
              </a:prstGeom>
              <a:noFill/>
              <a:ln w="28575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rgbClr val="1F497D"/>
                    </a:solidFill>
                    <a:effectLst/>
                  </a:rPr>
                  <a:t>e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1F497D"/>
                  </a:solidFill>
                  <a:effectLst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5770084" y="1651349"/>
              <a:ext cx="671679" cy="624813"/>
              <a:chOff x="3407247" y="1199221"/>
              <a:chExt cx="671679" cy="624813"/>
            </a:xfrm>
          </p:grpSpPr>
          <p:sp>
            <p:nvSpPr>
              <p:cNvPr id="20" name="Rectangle 19"/>
              <p:cNvSpPr/>
              <p:nvPr/>
            </p:nvSpPr>
            <p:spPr bwMode="auto">
              <a:xfrm>
                <a:off x="3407247" y="1199221"/>
                <a:ext cx="671679" cy="314942"/>
              </a:xfrm>
              <a:prstGeom prst="rect">
                <a:avLst/>
              </a:prstGeom>
              <a:noFill/>
              <a:ln w="28575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rgbClr val="1F497D"/>
                    </a:solidFill>
                    <a:effectLst/>
                  </a:rPr>
                  <a:t>22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1F497D"/>
                  </a:solidFill>
                  <a:effectLst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3407247" y="1509092"/>
                <a:ext cx="671679" cy="314942"/>
              </a:xfrm>
              <a:prstGeom prst="rect">
                <a:avLst/>
              </a:prstGeom>
              <a:noFill/>
              <a:ln w="28575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rgbClr val="1F497D"/>
                    </a:solidFill>
                    <a:effectLst/>
                  </a:rPr>
                  <a:t>c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1F497D"/>
                  </a:solidFill>
                  <a:effectLst/>
                </a:endParaRPr>
              </a:p>
            </p:txBody>
          </p:sp>
        </p:grpSp>
      </p:grp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3440448" y="1143000"/>
            <a:ext cx="5360652" cy="1518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9538" tIns="52388" rIns="109538" bIns="52388" numCol="1" anchor="t" anchorCtr="0" compatLnSpc="1">
            <a:prstTxWarp prst="textNoShape">
              <a:avLst/>
            </a:prstTxWarp>
          </a:bodyPr>
          <a:lstStyle>
            <a:lvl1pPr marL="128588" indent="-128588" algn="l" defTabSz="108108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 "/>
              <a:defRPr sz="2700" b="1">
                <a:solidFill>
                  <a:srgbClr val="376092"/>
                </a:solidFill>
                <a:latin typeface="Arial"/>
                <a:ea typeface="ＭＳ Ｐゴシック" charset="-128"/>
                <a:cs typeface="ＭＳ Ｐゴシック" charset="-128"/>
              </a:defRPr>
            </a:lvl1pPr>
            <a:lvl2pPr marL="519113" indent="-276225" algn="l" defTabSz="1081088" rtl="0" eaLnBrk="1" fontAlgn="base" hangingPunct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SzPct val="125000"/>
              <a:buFont typeface="Times" charset="0"/>
              <a:buChar char="•"/>
              <a:defRPr sz="2700" b="1">
                <a:solidFill>
                  <a:srgbClr val="376092"/>
                </a:solidFill>
                <a:latin typeface="Arial"/>
                <a:ea typeface="ＭＳ Ｐゴシック" charset="-128"/>
              </a:defRPr>
            </a:lvl2pPr>
            <a:lvl3pPr marL="795338" indent="-269875" algn="l" defTabSz="1081088" rtl="0" eaLnBrk="1" fontAlgn="base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SzPct val="125000"/>
              <a:buChar char="-"/>
              <a:defRPr sz="2700" b="1">
                <a:solidFill>
                  <a:srgbClr val="376092"/>
                </a:solidFill>
                <a:latin typeface="Arial"/>
                <a:ea typeface="ＭＳ Ｐゴシック" charset="-128"/>
              </a:defRPr>
            </a:lvl3pPr>
            <a:lvl4pPr marL="1825625" indent="-203200" algn="l" defTabSz="10810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376092"/>
                </a:solidFill>
                <a:latin typeface="Arial"/>
                <a:ea typeface="ＭＳ Ｐゴシック" charset="-128"/>
              </a:defRPr>
            </a:lvl4pPr>
            <a:lvl5pPr marL="2371725" indent="-207963" algn="l" defTabSz="10810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76092"/>
                </a:solidFill>
                <a:latin typeface="Arial"/>
                <a:ea typeface="ＭＳ Ｐゴシック" charset="-128"/>
              </a:defRPr>
            </a:lvl5pPr>
            <a:lvl6pPr marL="2828925" indent="-207963" algn="l" defTabSz="10810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3286125" indent="-207963" algn="l" defTabSz="10810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743325" indent="-207963" algn="l" defTabSz="10810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4200525" indent="-207963" algn="l" defTabSz="10810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1.  Build root nodes with symbols and</a:t>
            </a:r>
            <a:br>
              <a:rPr lang="en-US" sz="2000" dirty="0" smtClean="0"/>
            </a:br>
            <a:r>
              <a:rPr lang="en-US" sz="2000" dirty="0" smtClean="0"/>
              <a:t>     weights</a:t>
            </a:r>
          </a:p>
        </p:txBody>
      </p:sp>
    </p:spTree>
    <p:extLst>
      <p:ext uri="{BB962C8B-B14F-4D97-AF65-F5344CB8AC3E}">
        <p14:creationId xmlns:p14="http://schemas.microsoft.com/office/powerpoint/2010/main" val="2226876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0208696"/>
              </p:ext>
            </p:extLst>
          </p:nvPr>
        </p:nvGraphicFramePr>
        <p:xfrm>
          <a:off x="207609" y="1199221"/>
          <a:ext cx="279262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311"/>
                <a:gridCol w="13963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Frequency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256456" y="3756243"/>
            <a:ext cx="3358395" cy="624813"/>
            <a:chOff x="207609" y="4757545"/>
            <a:chExt cx="3358395" cy="624813"/>
          </a:xfrm>
        </p:grpSpPr>
        <p:grpSp>
          <p:nvGrpSpPr>
            <p:cNvPr id="9" name="Group 8"/>
            <p:cNvGrpSpPr/>
            <p:nvPr/>
          </p:nvGrpSpPr>
          <p:grpSpPr>
            <a:xfrm>
              <a:off x="207609" y="4757545"/>
              <a:ext cx="671679" cy="624813"/>
              <a:chOff x="3407247" y="1199221"/>
              <a:chExt cx="671679" cy="624813"/>
            </a:xfrm>
          </p:grpSpPr>
          <p:sp>
            <p:nvSpPr>
              <p:cNvPr id="7" name="Rectangle 6"/>
              <p:cNvSpPr/>
              <p:nvPr/>
            </p:nvSpPr>
            <p:spPr bwMode="auto">
              <a:xfrm>
                <a:off x="3407247" y="1199221"/>
                <a:ext cx="671679" cy="314942"/>
              </a:xfrm>
              <a:prstGeom prst="rect">
                <a:avLst/>
              </a:prstGeom>
              <a:noFill/>
              <a:ln w="2857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rgbClr val="1F497D"/>
                    </a:solidFill>
                    <a:effectLst/>
                  </a:rPr>
                  <a:t>13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1F497D"/>
                  </a:solidFill>
                  <a:effectLst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 bwMode="auto">
              <a:xfrm>
                <a:off x="3407247" y="1509092"/>
                <a:ext cx="671679" cy="314942"/>
              </a:xfrm>
              <a:prstGeom prst="rect">
                <a:avLst/>
              </a:prstGeom>
              <a:noFill/>
              <a:ln w="2857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rgbClr val="1F497D"/>
                    </a:solidFill>
                    <a:effectLst/>
                  </a:rPr>
                  <a:t>b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1F497D"/>
                  </a:solidFill>
                  <a:effectLst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2222646" y="4757545"/>
              <a:ext cx="671679" cy="624813"/>
              <a:chOff x="3407247" y="1199221"/>
              <a:chExt cx="671679" cy="624813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3407247" y="1199221"/>
                <a:ext cx="671679" cy="314942"/>
              </a:xfrm>
              <a:prstGeom prst="rect">
                <a:avLst/>
              </a:prstGeom>
              <a:noFill/>
              <a:ln w="2857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rgbClr val="1F497D"/>
                    </a:solidFill>
                    <a:effectLst/>
                  </a:rPr>
                  <a:t>64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1F497D"/>
                  </a:solidFill>
                  <a:effectLst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3407247" y="1509092"/>
                <a:ext cx="671679" cy="314942"/>
              </a:xfrm>
              <a:prstGeom prst="rect">
                <a:avLst/>
              </a:prstGeom>
              <a:noFill/>
              <a:ln w="2857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rgbClr val="1F497D"/>
                    </a:solidFill>
                    <a:effectLst/>
                  </a:rPr>
                  <a:t>a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1F497D"/>
                  </a:solidFill>
                  <a:effectLst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1550967" y="4757545"/>
              <a:ext cx="671679" cy="624813"/>
              <a:chOff x="3407247" y="1199221"/>
              <a:chExt cx="671679" cy="624813"/>
            </a:xfrm>
          </p:grpSpPr>
          <p:sp>
            <p:nvSpPr>
              <p:cNvPr id="14" name="Rectangle 13"/>
              <p:cNvSpPr/>
              <p:nvPr/>
            </p:nvSpPr>
            <p:spPr bwMode="auto">
              <a:xfrm>
                <a:off x="3407247" y="1199221"/>
                <a:ext cx="671679" cy="314942"/>
              </a:xfrm>
              <a:prstGeom prst="rect">
                <a:avLst/>
              </a:prstGeom>
              <a:noFill/>
              <a:ln w="2857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rgbClr val="1F497D"/>
                    </a:solidFill>
                    <a:effectLst/>
                  </a:rPr>
                  <a:t>32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1F497D"/>
                  </a:solidFill>
                  <a:effectLst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 bwMode="auto">
              <a:xfrm>
                <a:off x="3407247" y="1509092"/>
                <a:ext cx="671679" cy="314942"/>
              </a:xfrm>
              <a:prstGeom prst="rect">
                <a:avLst/>
              </a:prstGeom>
              <a:noFill/>
              <a:ln w="2857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rgbClr val="1F497D"/>
                    </a:solidFill>
                    <a:effectLst/>
                  </a:rPr>
                  <a:t>d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1F497D"/>
                  </a:solidFill>
                  <a:effectLst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2894325" y="4757545"/>
              <a:ext cx="671679" cy="624813"/>
              <a:chOff x="3407247" y="1199221"/>
              <a:chExt cx="671679" cy="624813"/>
            </a:xfrm>
          </p:grpSpPr>
          <p:sp>
            <p:nvSpPr>
              <p:cNvPr id="17" name="Rectangle 16"/>
              <p:cNvSpPr/>
              <p:nvPr/>
            </p:nvSpPr>
            <p:spPr bwMode="auto">
              <a:xfrm>
                <a:off x="3407247" y="1199221"/>
                <a:ext cx="671679" cy="314942"/>
              </a:xfrm>
              <a:prstGeom prst="rect">
                <a:avLst/>
              </a:prstGeom>
              <a:noFill/>
              <a:ln w="2857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rgbClr val="1F497D"/>
                    </a:solidFill>
                    <a:effectLst/>
                  </a:rPr>
                  <a:t>103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1F497D"/>
                  </a:solidFill>
                  <a:effectLst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 bwMode="auto">
              <a:xfrm>
                <a:off x="3407247" y="1509092"/>
                <a:ext cx="671679" cy="314942"/>
              </a:xfrm>
              <a:prstGeom prst="rect">
                <a:avLst/>
              </a:prstGeom>
              <a:noFill/>
              <a:ln w="2857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rgbClr val="1F497D"/>
                    </a:solidFill>
                    <a:effectLst/>
                  </a:rPr>
                  <a:t>e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1F497D"/>
                  </a:solidFill>
                  <a:effectLst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879288" y="4757545"/>
              <a:ext cx="671679" cy="624813"/>
              <a:chOff x="3407247" y="1199221"/>
              <a:chExt cx="671679" cy="624813"/>
            </a:xfrm>
          </p:grpSpPr>
          <p:sp>
            <p:nvSpPr>
              <p:cNvPr id="20" name="Rectangle 19"/>
              <p:cNvSpPr/>
              <p:nvPr/>
            </p:nvSpPr>
            <p:spPr bwMode="auto">
              <a:xfrm>
                <a:off x="3407247" y="1199221"/>
                <a:ext cx="671679" cy="314942"/>
              </a:xfrm>
              <a:prstGeom prst="rect">
                <a:avLst/>
              </a:prstGeom>
              <a:noFill/>
              <a:ln w="2857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rgbClr val="1F497D"/>
                    </a:solidFill>
                    <a:effectLst/>
                  </a:rPr>
                  <a:t>22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1F497D"/>
                  </a:solidFill>
                  <a:effectLst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3407247" y="1509092"/>
                <a:ext cx="671679" cy="314942"/>
              </a:xfrm>
              <a:prstGeom prst="rect">
                <a:avLst/>
              </a:prstGeom>
              <a:noFill/>
              <a:ln w="2857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rgbClr val="1F497D"/>
                    </a:solidFill>
                    <a:effectLst/>
                  </a:rPr>
                  <a:t>c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1F497D"/>
                  </a:solidFill>
                  <a:effectLst/>
                </a:endParaRPr>
              </a:p>
            </p:txBody>
          </p:sp>
        </p:grpSp>
      </p:grp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3440448" y="1143000"/>
            <a:ext cx="5360652" cy="1518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9538" tIns="52388" rIns="109538" bIns="52388" numCol="1" anchor="t" anchorCtr="0" compatLnSpc="1">
            <a:prstTxWarp prst="textNoShape">
              <a:avLst/>
            </a:prstTxWarp>
          </a:bodyPr>
          <a:lstStyle>
            <a:lvl1pPr marL="128588" indent="-128588" algn="l" defTabSz="108108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 "/>
              <a:defRPr sz="2700" b="1">
                <a:solidFill>
                  <a:srgbClr val="376092"/>
                </a:solidFill>
                <a:latin typeface="Arial"/>
                <a:ea typeface="ＭＳ Ｐゴシック" charset="-128"/>
                <a:cs typeface="ＭＳ Ｐゴシック" charset="-128"/>
              </a:defRPr>
            </a:lvl1pPr>
            <a:lvl2pPr marL="519113" indent="-276225" algn="l" defTabSz="1081088" rtl="0" eaLnBrk="1" fontAlgn="base" hangingPunct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SzPct val="125000"/>
              <a:buFont typeface="Times" charset="0"/>
              <a:buChar char="•"/>
              <a:defRPr sz="2700" b="1">
                <a:solidFill>
                  <a:srgbClr val="376092"/>
                </a:solidFill>
                <a:latin typeface="Arial"/>
                <a:ea typeface="ＭＳ Ｐゴシック" charset="-128"/>
              </a:defRPr>
            </a:lvl2pPr>
            <a:lvl3pPr marL="795338" indent="-269875" algn="l" defTabSz="1081088" rtl="0" eaLnBrk="1" fontAlgn="base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SzPct val="125000"/>
              <a:buChar char="-"/>
              <a:defRPr sz="2700" b="1">
                <a:solidFill>
                  <a:srgbClr val="376092"/>
                </a:solidFill>
                <a:latin typeface="Arial"/>
                <a:ea typeface="ＭＳ Ｐゴシック" charset="-128"/>
              </a:defRPr>
            </a:lvl3pPr>
            <a:lvl4pPr marL="1825625" indent="-203200" algn="l" defTabSz="10810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376092"/>
                </a:solidFill>
                <a:latin typeface="Arial"/>
                <a:ea typeface="ＭＳ Ｐゴシック" charset="-128"/>
              </a:defRPr>
            </a:lvl4pPr>
            <a:lvl5pPr marL="2371725" indent="-207963" algn="l" defTabSz="10810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76092"/>
                </a:solidFill>
                <a:latin typeface="Arial"/>
                <a:ea typeface="ＭＳ Ｐゴシック" charset="-128"/>
              </a:defRPr>
            </a:lvl5pPr>
            <a:lvl6pPr marL="2828925" indent="-207963" algn="l" defTabSz="10810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3286125" indent="-207963" algn="l" defTabSz="10810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743325" indent="-207963" algn="l" defTabSz="10810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4200525" indent="-207963" algn="l" defTabSz="10810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2000" dirty="0"/>
              <a:t>2</a:t>
            </a:r>
            <a:r>
              <a:rPr lang="en-US" sz="2000" dirty="0" smtClean="0"/>
              <a:t>.  Place all root nodes in priority queue</a:t>
            </a:r>
          </a:p>
        </p:txBody>
      </p:sp>
    </p:spTree>
    <p:extLst>
      <p:ext uri="{BB962C8B-B14F-4D97-AF65-F5344CB8AC3E}">
        <p14:creationId xmlns:p14="http://schemas.microsoft.com/office/powerpoint/2010/main" val="3052392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1524262"/>
              </p:ext>
            </p:extLst>
          </p:nvPr>
        </p:nvGraphicFramePr>
        <p:xfrm>
          <a:off x="207609" y="1199221"/>
          <a:ext cx="279262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311"/>
                <a:gridCol w="13963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Frequency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2882099" y="5023651"/>
            <a:ext cx="671679" cy="624813"/>
            <a:chOff x="3407247" y="1199221"/>
            <a:chExt cx="671679" cy="624813"/>
          </a:xfrm>
        </p:grpSpPr>
        <p:sp>
          <p:nvSpPr>
            <p:cNvPr id="7" name="Rectangle 6"/>
            <p:cNvSpPr/>
            <p:nvPr/>
          </p:nvSpPr>
          <p:spPr bwMode="auto">
            <a:xfrm>
              <a:off x="3407247" y="1199221"/>
              <a:ext cx="671679" cy="314942"/>
            </a:xfrm>
            <a:prstGeom prst="rect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13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407247" y="1509092"/>
              <a:ext cx="671679" cy="314942"/>
            </a:xfrm>
            <a:prstGeom prst="rect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b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91537" y="3756243"/>
            <a:ext cx="671679" cy="624813"/>
            <a:chOff x="3407247" y="1199221"/>
            <a:chExt cx="671679" cy="624813"/>
          </a:xfrm>
        </p:grpSpPr>
        <p:sp>
          <p:nvSpPr>
            <p:cNvPr id="11" name="Rectangle 10"/>
            <p:cNvSpPr/>
            <p:nvPr/>
          </p:nvSpPr>
          <p:spPr bwMode="auto">
            <a:xfrm>
              <a:off x="3407247" y="1199221"/>
              <a:ext cx="671679" cy="314942"/>
            </a:xfrm>
            <a:prstGeom prst="rect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64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3407247" y="1509092"/>
              <a:ext cx="671679" cy="314942"/>
            </a:xfrm>
            <a:prstGeom prst="rect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a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19858" y="3756243"/>
            <a:ext cx="671679" cy="624813"/>
            <a:chOff x="3407247" y="1199221"/>
            <a:chExt cx="671679" cy="624813"/>
          </a:xfrm>
        </p:grpSpPr>
        <p:sp>
          <p:nvSpPr>
            <p:cNvPr id="14" name="Rectangle 13"/>
            <p:cNvSpPr/>
            <p:nvPr/>
          </p:nvSpPr>
          <p:spPr bwMode="auto">
            <a:xfrm>
              <a:off x="3407247" y="1199221"/>
              <a:ext cx="671679" cy="314942"/>
            </a:xfrm>
            <a:prstGeom prst="rect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32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3407247" y="1509092"/>
              <a:ext cx="671679" cy="314942"/>
            </a:xfrm>
            <a:prstGeom prst="rect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d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563216" y="3756243"/>
            <a:ext cx="671679" cy="624813"/>
            <a:chOff x="3407247" y="1199221"/>
            <a:chExt cx="671679" cy="624813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407247" y="1199221"/>
              <a:ext cx="671679" cy="314942"/>
            </a:xfrm>
            <a:prstGeom prst="rect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103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3407247" y="1509092"/>
              <a:ext cx="671679" cy="314942"/>
            </a:xfrm>
            <a:prstGeom prst="rect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e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892292" y="5023651"/>
            <a:ext cx="671679" cy="624813"/>
            <a:chOff x="3407247" y="1199221"/>
            <a:chExt cx="671679" cy="624813"/>
          </a:xfrm>
        </p:grpSpPr>
        <p:sp>
          <p:nvSpPr>
            <p:cNvPr id="20" name="Rectangle 19"/>
            <p:cNvSpPr/>
            <p:nvPr/>
          </p:nvSpPr>
          <p:spPr bwMode="auto">
            <a:xfrm>
              <a:off x="3407247" y="1199221"/>
              <a:ext cx="671679" cy="314942"/>
            </a:xfrm>
            <a:prstGeom prst="rect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22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3407247" y="1509092"/>
              <a:ext cx="671679" cy="314942"/>
            </a:xfrm>
            <a:prstGeom prst="rect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c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</p:grp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3440448" y="1143000"/>
            <a:ext cx="5360652" cy="1518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9538" tIns="52388" rIns="109538" bIns="52388" numCol="1" anchor="t" anchorCtr="0" compatLnSpc="1">
            <a:prstTxWarp prst="textNoShape">
              <a:avLst/>
            </a:prstTxWarp>
          </a:bodyPr>
          <a:lstStyle>
            <a:lvl1pPr marL="128588" indent="-128588" algn="l" defTabSz="108108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 "/>
              <a:defRPr sz="2700" b="1">
                <a:solidFill>
                  <a:srgbClr val="376092"/>
                </a:solidFill>
                <a:latin typeface="Arial"/>
                <a:ea typeface="ＭＳ Ｐゴシック" charset="-128"/>
                <a:cs typeface="ＭＳ Ｐゴシック" charset="-128"/>
              </a:defRPr>
            </a:lvl1pPr>
            <a:lvl2pPr marL="519113" indent="-276225" algn="l" defTabSz="1081088" rtl="0" eaLnBrk="1" fontAlgn="base" hangingPunct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SzPct val="125000"/>
              <a:buFont typeface="Times" charset="0"/>
              <a:buChar char="•"/>
              <a:defRPr sz="2700" b="1">
                <a:solidFill>
                  <a:srgbClr val="376092"/>
                </a:solidFill>
                <a:latin typeface="Arial"/>
                <a:ea typeface="ＭＳ Ｐゴシック" charset="-128"/>
              </a:defRPr>
            </a:lvl2pPr>
            <a:lvl3pPr marL="795338" indent="-269875" algn="l" defTabSz="1081088" rtl="0" eaLnBrk="1" fontAlgn="base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SzPct val="125000"/>
              <a:buChar char="-"/>
              <a:defRPr sz="2700" b="1">
                <a:solidFill>
                  <a:srgbClr val="376092"/>
                </a:solidFill>
                <a:latin typeface="Arial"/>
                <a:ea typeface="ＭＳ Ｐゴシック" charset="-128"/>
              </a:defRPr>
            </a:lvl3pPr>
            <a:lvl4pPr marL="1825625" indent="-203200" algn="l" defTabSz="10810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376092"/>
                </a:solidFill>
                <a:latin typeface="Arial"/>
                <a:ea typeface="ＭＳ Ｐゴシック" charset="-128"/>
              </a:defRPr>
            </a:lvl4pPr>
            <a:lvl5pPr marL="2371725" indent="-207963" algn="l" defTabSz="10810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76092"/>
                </a:solidFill>
                <a:latin typeface="Arial"/>
                <a:ea typeface="ＭＳ Ｐゴシック" charset="-128"/>
              </a:defRPr>
            </a:lvl5pPr>
            <a:lvl6pPr marL="2828925" indent="-207963" algn="l" defTabSz="10810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3286125" indent="-207963" algn="l" defTabSz="10810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743325" indent="-207963" algn="l" defTabSz="10810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4200525" indent="-207963" algn="l" defTabSz="10810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3.  while queue has more than 1 item:</a:t>
            </a:r>
            <a:br>
              <a:rPr lang="en-US" sz="2000" dirty="0" smtClean="0"/>
            </a:br>
            <a:r>
              <a:rPr lang="en-US" sz="2000" dirty="0" smtClean="0"/>
              <a:t>          Remove two trees with smallest </a:t>
            </a:r>
            <a:br>
              <a:rPr lang="en-US" sz="2000" dirty="0" smtClean="0"/>
            </a:br>
            <a:r>
              <a:rPr lang="en-US" sz="2000" dirty="0" smtClean="0"/>
              <a:t>          weight</a:t>
            </a:r>
          </a:p>
        </p:txBody>
      </p:sp>
    </p:spTree>
    <p:extLst>
      <p:ext uri="{BB962C8B-B14F-4D97-AF65-F5344CB8AC3E}">
        <p14:creationId xmlns:p14="http://schemas.microsoft.com/office/powerpoint/2010/main" val="3733245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4051914"/>
              </p:ext>
            </p:extLst>
          </p:nvPr>
        </p:nvGraphicFramePr>
        <p:xfrm>
          <a:off x="207609" y="1199221"/>
          <a:ext cx="279262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311"/>
                <a:gridCol w="13963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Frequency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3016431" y="4832221"/>
            <a:ext cx="671679" cy="624813"/>
            <a:chOff x="3407247" y="1199221"/>
            <a:chExt cx="671679" cy="624813"/>
          </a:xfrm>
        </p:grpSpPr>
        <p:sp>
          <p:nvSpPr>
            <p:cNvPr id="7" name="Rectangle 6"/>
            <p:cNvSpPr/>
            <p:nvPr/>
          </p:nvSpPr>
          <p:spPr bwMode="auto">
            <a:xfrm>
              <a:off x="3407247" y="1199221"/>
              <a:ext cx="671679" cy="314942"/>
            </a:xfrm>
            <a:prstGeom prst="rect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13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407247" y="1509092"/>
              <a:ext cx="671679" cy="314942"/>
            </a:xfrm>
            <a:prstGeom prst="rect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b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91537" y="3756243"/>
            <a:ext cx="671679" cy="624813"/>
            <a:chOff x="3407247" y="1199221"/>
            <a:chExt cx="671679" cy="624813"/>
          </a:xfrm>
        </p:grpSpPr>
        <p:sp>
          <p:nvSpPr>
            <p:cNvPr id="11" name="Rectangle 10"/>
            <p:cNvSpPr/>
            <p:nvPr/>
          </p:nvSpPr>
          <p:spPr bwMode="auto">
            <a:xfrm>
              <a:off x="3407247" y="1199221"/>
              <a:ext cx="671679" cy="314942"/>
            </a:xfrm>
            <a:prstGeom prst="rect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64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3407247" y="1509092"/>
              <a:ext cx="671679" cy="314942"/>
            </a:xfrm>
            <a:prstGeom prst="rect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a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19858" y="3756243"/>
            <a:ext cx="671679" cy="624813"/>
            <a:chOff x="3407247" y="1199221"/>
            <a:chExt cx="671679" cy="624813"/>
          </a:xfrm>
        </p:grpSpPr>
        <p:sp>
          <p:nvSpPr>
            <p:cNvPr id="14" name="Rectangle 13"/>
            <p:cNvSpPr/>
            <p:nvPr/>
          </p:nvSpPr>
          <p:spPr bwMode="auto">
            <a:xfrm>
              <a:off x="3407247" y="1199221"/>
              <a:ext cx="671679" cy="314942"/>
            </a:xfrm>
            <a:prstGeom prst="rect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32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3407247" y="1509092"/>
              <a:ext cx="671679" cy="314942"/>
            </a:xfrm>
            <a:prstGeom prst="rect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d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563216" y="3756243"/>
            <a:ext cx="671679" cy="624813"/>
            <a:chOff x="3407247" y="1199221"/>
            <a:chExt cx="671679" cy="624813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407247" y="1199221"/>
              <a:ext cx="671679" cy="314942"/>
            </a:xfrm>
            <a:prstGeom prst="rect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103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3407247" y="1509092"/>
              <a:ext cx="671679" cy="314942"/>
            </a:xfrm>
            <a:prstGeom prst="rect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e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71313" y="3758778"/>
            <a:ext cx="671679" cy="624813"/>
            <a:chOff x="3407247" y="1199221"/>
            <a:chExt cx="671679" cy="624813"/>
          </a:xfrm>
        </p:grpSpPr>
        <p:sp>
          <p:nvSpPr>
            <p:cNvPr id="20" name="Rectangle 19"/>
            <p:cNvSpPr/>
            <p:nvPr/>
          </p:nvSpPr>
          <p:spPr bwMode="auto">
            <a:xfrm>
              <a:off x="3407247" y="1199221"/>
              <a:ext cx="671679" cy="314942"/>
            </a:xfrm>
            <a:prstGeom prst="rect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35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3407247" y="1509092"/>
              <a:ext cx="671679" cy="314942"/>
            </a:xfrm>
            <a:prstGeom prst="rect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</p:grp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3440448" y="1143000"/>
            <a:ext cx="5360652" cy="1518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9538" tIns="52388" rIns="109538" bIns="52388" numCol="1" anchor="t" anchorCtr="0" compatLnSpc="1">
            <a:prstTxWarp prst="textNoShape">
              <a:avLst/>
            </a:prstTxWarp>
          </a:bodyPr>
          <a:lstStyle>
            <a:lvl1pPr marL="128588" indent="-128588" algn="l" defTabSz="108108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 "/>
              <a:defRPr sz="2700" b="1">
                <a:solidFill>
                  <a:srgbClr val="376092"/>
                </a:solidFill>
                <a:latin typeface="Arial"/>
                <a:ea typeface="ＭＳ Ｐゴシック" charset="-128"/>
                <a:cs typeface="ＭＳ Ｐゴシック" charset="-128"/>
              </a:defRPr>
            </a:lvl1pPr>
            <a:lvl2pPr marL="519113" indent="-276225" algn="l" defTabSz="1081088" rtl="0" eaLnBrk="1" fontAlgn="base" hangingPunct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SzPct val="125000"/>
              <a:buFont typeface="Times" charset="0"/>
              <a:buChar char="•"/>
              <a:defRPr sz="2700" b="1">
                <a:solidFill>
                  <a:srgbClr val="376092"/>
                </a:solidFill>
                <a:latin typeface="Arial"/>
                <a:ea typeface="ＭＳ Ｐゴシック" charset="-128"/>
              </a:defRPr>
            </a:lvl2pPr>
            <a:lvl3pPr marL="795338" indent="-269875" algn="l" defTabSz="1081088" rtl="0" eaLnBrk="1" fontAlgn="base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SzPct val="125000"/>
              <a:buChar char="-"/>
              <a:defRPr sz="2700" b="1">
                <a:solidFill>
                  <a:srgbClr val="376092"/>
                </a:solidFill>
                <a:latin typeface="Arial"/>
                <a:ea typeface="ＭＳ Ｐゴシック" charset="-128"/>
              </a:defRPr>
            </a:lvl3pPr>
            <a:lvl4pPr marL="1825625" indent="-203200" algn="l" defTabSz="10810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376092"/>
                </a:solidFill>
                <a:latin typeface="Arial"/>
                <a:ea typeface="ＭＳ Ｐゴシック" charset="-128"/>
              </a:defRPr>
            </a:lvl4pPr>
            <a:lvl5pPr marL="2371725" indent="-207963" algn="l" defTabSz="10810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76092"/>
                </a:solidFill>
                <a:latin typeface="Arial"/>
                <a:ea typeface="ＭＳ Ｐゴシック" charset="-128"/>
              </a:defRPr>
            </a:lvl5pPr>
            <a:lvl6pPr marL="2828925" indent="-207963" algn="l" defTabSz="10810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3286125" indent="-207963" algn="l" defTabSz="10810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743325" indent="-207963" algn="l" defTabSz="10810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4200525" indent="-207963" algn="l" defTabSz="10810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3.  while queue has more than 1 item:</a:t>
            </a:r>
            <a:br>
              <a:rPr lang="en-US" sz="2000" dirty="0" smtClean="0"/>
            </a:br>
            <a:r>
              <a:rPr lang="en-US" sz="2000" dirty="0" smtClean="0"/>
              <a:t>          Combine into new tree with </a:t>
            </a:r>
            <a:br>
              <a:rPr lang="en-US" sz="2000" dirty="0" smtClean="0"/>
            </a:br>
            <a:r>
              <a:rPr lang="en-US" sz="2000" dirty="0" smtClean="0"/>
              <a:t>          combined weight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4179024" y="4832221"/>
            <a:ext cx="671679" cy="624813"/>
            <a:chOff x="3407247" y="1199221"/>
            <a:chExt cx="671679" cy="624813"/>
          </a:xfrm>
        </p:grpSpPr>
        <p:sp>
          <p:nvSpPr>
            <p:cNvPr id="24" name="Rectangle 23"/>
            <p:cNvSpPr/>
            <p:nvPr/>
          </p:nvSpPr>
          <p:spPr bwMode="auto">
            <a:xfrm>
              <a:off x="3407247" y="1199221"/>
              <a:ext cx="671679" cy="314942"/>
            </a:xfrm>
            <a:prstGeom prst="rect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22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3407247" y="1509092"/>
              <a:ext cx="671679" cy="314942"/>
            </a:xfrm>
            <a:prstGeom prst="rect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c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</p:grpSp>
      <p:cxnSp>
        <p:nvCxnSpPr>
          <p:cNvPr id="4" name="Straight Connector 3"/>
          <p:cNvCxnSpPr>
            <a:stCxn id="21" idx="2"/>
            <a:endCxn id="7" idx="0"/>
          </p:cNvCxnSpPr>
          <p:nvPr/>
        </p:nvCxnSpPr>
        <p:spPr bwMode="auto">
          <a:xfrm flipH="1">
            <a:off x="3352271" y="4383591"/>
            <a:ext cx="554882" cy="44863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stCxn id="21" idx="2"/>
            <a:endCxn id="24" idx="0"/>
          </p:cNvCxnSpPr>
          <p:nvPr/>
        </p:nvCxnSpPr>
        <p:spPr bwMode="auto">
          <a:xfrm>
            <a:off x="3907153" y="4383591"/>
            <a:ext cx="607711" cy="44863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36215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4594103"/>
              </p:ext>
            </p:extLst>
          </p:nvPr>
        </p:nvGraphicFramePr>
        <p:xfrm>
          <a:off x="207609" y="1199221"/>
          <a:ext cx="279262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311"/>
                <a:gridCol w="13963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Frequency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1575409" y="3756243"/>
            <a:ext cx="671679" cy="624813"/>
            <a:chOff x="3407247" y="1199221"/>
            <a:chExt cx="671679" cy="624813"/>
          </a:xfrm>
        </p:grpSpPr>
        <p:sp>
          <p:nvSpPr>
            <p:cNvPr id="11" name="Rectangle 10"/>
            <p:cNvSpPr/>
            <p:nvPr/>
          </p:nvSpPr>
          <p:spPr bwMode="auto">
            <a:xfrm>
              <a:off x="3407247" y="1199221"/>
              <a:ext cx="671679" cy="314942"/>
            </a:xfrm>
            <a:prstGeom prst="rect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64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3407247" y="1509092"/>
              <a:ext cx="671679" cy="314942"/>
            </a:xfrm>
            <a:prstGeom prst="rect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a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19858" y="3756243"/>
            <a:ext cx="671679" cy="624813"/>
            <a:chOff x="3407247" y="1199221"/>
            <a:chExt cx="671679" cy="624813"/>
          </a:xfrm>
        </p:grpSpPr>
        <p:sp>
          <p:nvSpPr>
            <p:cNvPr id="14" name="Rectangle 13"/>
            <p:cNvSpPr/>
            <p:nvPr/>
          </p:nvSpPr>
          <p:spPr bwMode="auto">
            <a:xfrm>
              <a:off x="3407247" y="1199221"/>
              <a:ext cx="671679" cy="314942"/>
            </a:xfrm>
            <a:prstGeom prst="rect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32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3407247" y="1509092"/>
              <a:ext cx="671679" cy="314942"/>
            </a:xfrm>
            <a:prstGeom prst="rect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d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247088" y="3756243"/>
            <a:ext cx="671679" cy="624813"/>
            <a:chOff x="3407247" y="1199221"/>
            <a:chExt cx="671679" cy="624813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407247" y="1199221"/>
              <a:ext cx="671679" cy="314942"/>
            </a:xfrm>
            <a:prstGeom prst="rect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103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3407247" y="1509092"/>
              <a:ext cx="671679" cy="314942"/>
            </a:xfrm>
            <a:prstGeom prst="rect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e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</p:grp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3440448" y="1143000"/>
            <a:ext cx="5360652" cy="1518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9538" tIns="52388" rIns="109538" bIns="52388" numCol="1" anchor="t" anchorCtr="0" compatLnSpc="1">
            <a:prstTxWarp prst="textNoShape">
              <a:avLst/>
            </a:prstTxWarp>
          </a:bodyPr>
          <a:lstStyle>
            <a:lvl1pPr marL="128588" indent="-128588" algn="l" defTabSz="108108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 "/>
              <a:defRPr sz="2700" b="1">
                <a:solidFill>
                  <a:srgbClr val="376092"/>
                </a:solidFill>
                <a:latin typeface="Arial"/>
                <a:ea typeface="ＭＳ Ｐゴシック" charset="-128"/>
                <a:cs typeface="ＭＳ Ｐゴシック" charset="-128"/>
              </a:defRPr>
            </a:lvl1pPr>
            <a:lvl2pPr marL="519113" indent="-276225" algn="l" defTabSz="1081088" rtl="0" eaLnBrk="1" fontAlgn="base" hangingPunct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SzPct val="125000"/>
              <a:buFont typeface="Times" charset="0"/>
              <a:buChar char="•"/>
              <a:defRPr sz="2700" b="1">
                <a:solidFill>
                  <a:srgbClr val="376092"/>
                </a:solidFill>
                <a:latin typeface="Arial"/>
                <a:ea typeface="ＭＳ Ｐゴシック" charset="-128"/>
              </a:defRPr>
            </a:lvl2pPr>
            <a:lvl3pPr marL="795338" indent="-269875" algn="l" defTabSz="1081088" rtl="0" eaLnBrk="1" fontAlgn="base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SzPct val="125000"/>
              <a:buChar char="-"/>
              <a:defRPr sz="2700" b="1">
                <a:solidFill>
                  <a:srgbClr val="376092"/>
                </a:solidFill>
                <a:latin typeface="Arial"/>
                <a:ea typeface="ＭＳ Ｐゴシック" charset="-128"/>
              </a:defRPr>
            </a:lvl3pPr>
            <a:lvl4pPr marL="1825625" indent="-203200" algn="l" defTabSz="10810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376092"/>
                </a:solidFill>
                <a:latin typeface="Arial"/>
                <a:ea typeface="ＭＳ Ｐゴシック" charset="-128"/>
              </a:defRPr>
            </a:lvl4pPr>
            <a:lvl5pPr marL="2371725" indent="-207963" algn="l" defTabSz="10810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76092"/>
                </a:solidFill>
                <a:latin typeface="Arial"/>
                <a:ea typeface="ＭＳ Ｐゴシック" charset="-128"/>
              </a:defRPr>
            </a:lvl5pPr>
            <a:lvl6pPr marL="2828925" indent="-207963" algn="l" defTabSz="10810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3286125" indent="-207963" algn="l" defTabSz="10810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743325" indent="-207963" algn="l" defTabSz="10810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4200525" indent="-207963" algn="l" defTabSz="10810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3.  while queue has more than 1 item:</a:t>
            </a:r>
            <a:br>
              <a:rPr lang="en-US" sz="2000" dirty="0" smtClean="0"/>
            </a:br>
            <a:r>
              <a:rPr lang="en-US" sz="2000" dirty="0" smtClean="0"/>
              <a:t>          Insert tree into priority queue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41944" y="3756243"/>
            <a:ext cx="1834272" cy="1698256"/>
            <a:chOff x="3016431" y="3758778"/>
            <a:chExt cx="1834272" cy="1698256"/>
          </a:xfrm>
        </p:grpSpPr>
        <p:grpSp>
          <p:nvGrpSpPr>
            <p:cNvPr id="9" name="Group 8"/>
            <p:cNvGrpSpPr/>
            <p:nvPr/>
          </p:nvGrpSpPr>
          <p:grpSpPr>
            <a:xfrm>
              <a:off x="3016431" y="4832221"/>
              <a:ext cx="671679" cy="624813"/>
              <a:chOff x="3407247" y="1199221"/>
              <a:chExt cx="671679" cy="624813"/>
            </a:xfrm>
          </p:grpSpPr>
          <p:sp>
            <p:nvSpPr>
              <p:cNvPr id="7" name="Rectangle 6"/>
              <p:cNvSpPr/>
              <p:nvPr/>
            </p:nvSpPr>
            <p:spPr bwMode="auto">
              <a:xfrm>
                <a:off x="3407247" y="1199221"/>
                <a:ext cx="671679" cy="314942"/>
              </a:xfrm>
              <a:prstGeom prst="rect">
                <a:avLst/>
              </a:prstGeom>
              <a:noFill/>
              <a:ln w="2857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rgbClr val="1F497D"/>
                    </a:solidFill>
                    <a:effectLst/>
                  </a:rPr>
                  <a:t>13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1F497D"/>
                  </a:solidFill>
                  <a:effectLst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 bwMode="auto">
              <a:xfrm>
                <a:off x="3407247" y="1509092"/>
                <a:ext cx="671679" cy="314942"/>
              </a:xfrm>
              <a:prstGeom prst="rect">
                <a:avLst/>
              </a:prstGeom>
              <a:noFill/>
              <a:ln w="2857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rgbClr val="1F497D"/>
                    </a:solidFill>
                    <a:effectLst/>
                  </a:rPr>
                  <a:t>b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1F497D"/>
                  </a:solidFill>
                  <a:effectLst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3571313" y="3758778"/>
              <a:ext cx="671679" cy="624813"/>
              <a:chOff x="3407247" y="1199221"/>
              <a:chExt cx="671679" cy="624813"/>
            </a:xfrm>
          </p:grpSpPr>
          <p:sp>
            <p:nvSpPr>
              <p:cNvPr id="20" name="Rectangle 19"/>
              <p:cNvSpPr/>
              <p:nvPr/>
            </p:nvSpPr>
            <p:spPr bwMode="auto">
              <a:xfrm>
                <a:off x="3407247" y="1199221"/>
                <a:ext cx="671679" cy="314942"/>
              </a:xfrm>
              <a:prstGeom prst="rect">
                <a:avLst/>
              </a:prstGeom>
              <a:noFill/>
              <a:ln w="2857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rgbClr val="1F497D"/>
                    </a:solidFill>
                    <a:effectLst/>
                  </a:rPr>
                  <a:t>35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1F497D"/>
                  </a:solidFill>
                  <a:effectLst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3407247" y="1509092"/>
                <a:ext cx="671679" cy="314942"/>
              </a:xfrm>
              <a:prstGeom prst="rect">
                <a:avLst/>
              </a:prstGeom>
              <a:noFill/>
              <a:ln w="2857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1F497D"/>
                  </a:solidFill>
                  <a:effectLst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4179024" y="4832221"/>
              <a:ext cx="671679" cy="624813"/>
              <a:chOff x="3407247" y="1199221"/>
              <a:chExt cx="671679" cy="624813"/>
            </a:xfrm>
          </p:grpSpPr>
          <p:sp>
            <p:nvSpPr>
              <p:cNvPr id="24" name="Rectangle 23"/>
              <p:cNvSpPr/>
              <p:nvPr/>
            </p:nvSpPr>
            <p:spPr bwMode="auto">
              <a:xfrm>
                <a:off x="3407247" y="1199221"/>
                <a:ext cx="671679" cy="314942"/>
              </a:xfrm>
              <a:prstGeom prst="rect">
                <a:avLst/>
              </a:prstGeom>
              <a:noFill/>
              <a:ln w="2857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rgbClr val="1F497D"/>
                    </a:solidFill>
                    <a:effectLst/>
                  </a:rPr>
                  <a:t>22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1F497D"/>
                  </a:solidFill>
                  <a:effectLst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 bwMode="auto">
              <a:xfrm>
                <a:off x="3407247" y="1509092"/>
                <a:ext cx="671679" cy="314942"/>
              </a:xfrm>
              <a:prstGeom prst="rect">
                <a:avLst/>
              </a:prstGeom>
              <a:noFill/>
              <a:ln w="2857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rgbClr val="1F497D"/>
                    </a:solidFill>
                    <a:effectLst/>
                  </a:rPr>
                  <a:t>c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1F497D"/>
                  </a:solidFill>
                  <a:effectLst/>
                </a:endParaRPr>
              </a:p>
            </p:txBody>
          </p:sp>
        </p:grpSp>
        <p:cxnSp>
          <p:nvCxnSpPr>
            <p:cNvPr id="4" name="Straight Connector 3"/>
            <p:cNvCxnSpPr>
              <a:stCxn id="21" idx="2"/>
              <a:endCxn id="7" idx="0"/>
            </p:cNvCxnSpPr>
            <p:nvPr/>
          </p:nvCxnSpPr>
          <p:spPr bwMode="auto">
            <a:xfrm flipH="1">
              <a:off x="3352271" y="4383591"/>
              <a:ext cx="554882" cy="44863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stCxn id="21" idx="2"/>
              <a:endCxn id="24" idx="0"/>
            </p:cNvCxnSpPr>
            <p:nvPr/>
          </p:nvCxnSpPr>
          <p:spPr bwMode="auto">
            <a:xfrm>
              <a:off x="3907153" y="4383591"/>
              <a:ext cx="607711" cy="44863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280791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9495847"/>
              </p:ext>
            </p:extLst>
          </p:nvPr>
        </p:nvGraphicFramePr>
        <p:xfrm>
          <a:off x="207609" y="1199221"/>
          <a:ext cx="279262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311"/>
                <a:gridCol w="13963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Frequency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232051" y="3753707"/>
            <a:ext cx="671679" cy="624813"/>
            <a:chOff x="3407247" y="1199221"/>
            <a:chExt cx="671679" cy="624813"/>
          </a:xfrm>
        </p:grpSpPr>
        <p:sp>
          <p:nvSpPr>
            <p:cNvPr id="11" name="Rectangle 10"/>
            <p:cNvSpPr/>
            <p:nvPr/>
          </p:nvSpPr>
          <p:spPr bwMode="auto">
            <a:xfrm>
              <a:off x="3407247" y="1199221"/>
              <a:ext cx="671679" cy="314942"/>
            </a:xfrm>
            <a:prstGeom prst="rect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64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3407247" y="1509092"/>
              <a:ext cx="671679" cy="314942"/>
            </a:xfrm>
            <a:prstGeom prst="rect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a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40448" y="4602835"/>
            <a:ext cx="671679" cy="624813"/>
            <a:chOff x="3407247" y="1199221"/>
            <a:chExt cx="671679" cy="624813"/>
          </a:xfrm>
        </p:grpSpPr>
        <p:sp>
          <p:nvSpPr>
            <p:cNvPr id="14" name="Rectangle 13"/>
            <p:cNvSpPr/>
            <p:nvPr/>
          </p:nvSpPr>
          <p:spPr bwMode="auto">
            <a:xfrm>
              <a:off x="3407247" y="1199221"/>
              <a:ext cx="671679" cy="314942"/>
            </a:xfrm>
            <a:prstGeom prst="rect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32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3407247" y="1509092"/>
              <a:ext cx="671679" cy="314942"/>
            </a:xfrm>
            <a:prstGeom prst="rect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d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03730" y="3753707"/>
            <a:ext cx="671679" cy="624813"/>
            <a:chOff x="3407247" y="1199221"/>
            <a:chExt cx="671679" cy="624813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407247" y="1199221"/>
              <a:ext cx="671679" cy="314942"/>
            </a:xfrm>
            <a:prstGeom prst="rect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103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3407247" y="1509092"/>
              <a:ext cx="671679" cy="314942"/>
            </a:xfrm>
            <a:prstGeom prst="rect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e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237685" y="4605371"/>
            <a:ext cx="1834272" cy="1698256"/>
            <a:chOff x="3016431" y="3758778"/>
            <a:chExt cx="1834272" cy="1698256"/>
          </a:xfrm>
        </p:grpSpPr>
        <p:grpSp>
          <p:nvGrpSpPr>
            <p:cNvPr id="9" name="Group 8"/>
            <p:cNvGrpSpPr/>
            <p:nvPr/>
          </p:nvGrpSpPr>
          <p:grpSpPr>
            <a:xfrm>
              <a:off x="3016431" y="4832221"/>
              <a:ext cx="671679" cy="624813"/>
              <a:chOff x="3407247" y="1199221"/>
              <a:chExt cx="671679" cy="624813"/>
            </a:xfrm>
          </p:grpSpPr>
          <p:sp>
            <p:nvSpPr>
              <p:cNvPr id="7" name="Rectangle 6"/>
              <p:cNvSpPr/>
              <p:nvPr/>
            </p:nvSpPr>
            <p:spPr bwMode="auto">
              <a:xfrm>
                <a:off x="3407247" y="1199221"/>
                <a:ext cx="671679" cy="314942"/>
              </a:xfrm>
              <a:prstGeom prst="rect">
                <a:avLst/>
              </a:prstGeom>
              <a:noFill/>
              <a:ln w="2857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rgbClr val="1F497D"/>
                    </a:solidFill>
                    <a:effectLst/>
                  </a:rPr>
                  <a:t>13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1F497D"/>
                  </a:solidFill>
                  <a:effectLst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 bwMode="auto">
              <a:xfrm>
                <a:off x="3407247" y="1509092"/>
                <a:ext cx="671679" cy="314942"/>
              </a:xfrm>
              <a:prstGeom prst="rect">
                <a:avLst/>
              </a:prstGeom>
              <a:noFill/>
              <a:ln w="2857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rgbClr val="1F497D"/>
                    </a:solidFill>
                    <a:effectLst/>
                  </a:rPr>
                  <a:t>b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1F497D"/>
                  </a:solidFill>
                  <a:effectLst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3571313" y="3758778"/>
              <a:ext cx="671679" cy="624813"/>
              <a:chOff x="3407247" y="1199221"/>
              <a:chExt cx="671679" cy="624813"/>
            </a:xfrm>
          </p:grpSpPr>
          <p:sp>
            <p:nvSpPr>
              <p:cNvPr id="20" name="Rectangle 19"/>
              <p:cNvSpPr/>
              <p:nvPr/>
            </p:nvSpPr>
            <p:spPr bwMode="auto">
              <a:xfrm>
                <a:off x="3407247" y="1199221"/>
                <a:ext cx="671679" cy="314942"/>
              </a:xfrm>
              <a:prstGeom prst="rect">
                <a:avLst/>
              </a:prstGeom>
              <a:noFill/>
              <a:ln w="2857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rgbClr val="1F497D"/>
                    </a:solidFill>
                    <a:effectLst/>
                  </a:rPr>
                  <a:t>35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1F497D"/>
                  </a:solidFill>
                  <a:effectLst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3407247" y="1509092"/>
                <a:ext cx="671679" cy="314942"/>
              </a:xfrm>
              <a:prstGeom prst="rect">
                <a:avLst/>
              </a:prstGeom>
              <a:noFill/>
              <a:ln w="2857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1F497D"/>
                  </a:solidFill>
                  <a:effectLst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4179024" y="4832221"/>
              <a:ext cx="671679" cy="624813"/>
              <a:chOff x="3407247" y="1199221"/>
              <a:chExt cx="671679" cy="624813"/>
            </a:xfrm>
          </p:grpSpPr>
          <p:sp>
            <p:nvSpPr>
              <p:cNvPr id="24" name="Rectangle 23"/>
              <p:cNvSpPr/>
              <p:nvPr/>
            </p:nvSpPr>
            <p:spPr bwMode="auto">
              <a:xfrm>
                <a:off x="3407247" y="1199221"/>
                <a:ext cx="671679" cy="314942"/>
              </a:xfrm>
              <a:prstGeom prst="rect">
                <a:avLst/>
              </a:prstGeom>
              <a:noFill/>
              <a:ln w="2857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rgbClr val="1F497D"/>
                    </a:solidFill>
                    <a:effectLst/>
                  </a:rPr>
                  <a:t>22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1F497D"/>
                  </a:solidFill>
                  <a:effectLst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 bwMode="auto">
              <a:xfrm>
                <a:off x="3407247" y="1509092"/>
                <a:ext cx="671679" cy="314942"/>
              </a:xfrm>
              <a:prstGeom prst="rect">
                <a:avLst/>
              </a:prstGeom>
              <a:noFill/>
              <a:ln w="2857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rgbClr val="1F497D"/>
                    </a:solidFill>
                    <a:effectLst/>
                  </a:rPr>
                  <a:t>c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1F497D"/>
                  </a:solidFill>
                  <a:effectLst/>
                </a:endParaRPr>
              </a:p>
            </p:txBody>
          </p:sp>
        </p:grpSp>
        <p:cxnSp>
          <p:nvCxnSpPr>
            <p:cNvPr id="4" name="Straight Connector 3"/>
            <p:cNvCxnSpPr>
              <a:stCxn id="21" idx="2"/>
              <a:endCxn id="7" idx="0"/>
            </p:cNvCxnSpPr>
            <p:nvPr/>
          </p:nvCxnSpPr>
          <p:spPr bwMode="auto">
            <a:xfrm flipH="1">
              <a:off x="3352271" y="4383591"/>
              <a:ext cx="554882" cy="44863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stCxn id="21" idx="2"/>
              <a:endCxn id="24" idx="0"/>
            </p:cNvCxnSpPr>
            <p:nvPr/>
          </p:nvCxnSpPr>
          <p:spPr bwMode="auto">
            <a:xfrm>
              <a:off x="3907153" y="4383591"/>
              <a:ext cx="607711" cy="44863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7" name="Content Placeholder 2"/>
          <p:cNvSpPr txBox="1">
            <a:spLocks/>
          </p:cNvSpPr>
          <p:nvPr/>
        </p:nvSpPr>
        <p:spPr bwMode="auto">
          <a:xfrm>
            <a:off x="3440448" y="1143000"/>
            <a:ext cx="5360652" cy="1518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9538" tIns="52388" rIns="109538" bIns="52388" numCol="1" anchor="t" anchorCtr="0" compatLnSpc="1">
            <a:prstTxWarp prst="textNoShape">
              <a:avLst/>
            </a:prstTxWarp>
          </a:bodyPr>
          <a:lstStyle>
            <a:lvl1pPr marL="128588" indent="-128588" algn="l" defTabSz="108108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 "/>
              <a:defRPr sz="2700" b="1">
                <a:solidFill>
                  <a:srgbClr val="376092"/>
                </a:solidFill>
                <a:latin typeface="Arial"/>
                <a:ea typeface="ＭＳ Ｐゴシック" charset="-128"/>
                <a:cs typeface="ＭＳ Ｐゴシック" charset="-128"/>
              </a:defRPr>
            </a:lvl1pPr>
            <a:lvl2pPr marL="519113" indent="-276225" algn="l" defTabSz="1081088" rtl="0" eaLnBrk="1" fontAlgn="base" hangingPunct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SzPct val="125000"/>
              <a:buFont typeface="Times" charset="0"/>
              <a:buChar char="•"/>
              <a:defRPr sz="2700" b="1">
                <a:solidFill>
                  <a:srgbClr val="376092"/>
                </a:solidFill>
                <a:latin typeface="Arial"/>
                <a:ea typeface="ＭＳ Ｐゴシック" charset="-128"/>
              </a:defRPr>
            </a:lvl2pPr>
            <a:lvl3pPr marL="795338" indent="-269875" algn="l" defTabSz="1081088" rtl="0" eaLnBrk="1" fontAlgn="base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SzPct val="125000"/>
              <a:buChar char="-"/>
              <a:defRPr sz="2700" b="1">
                <a:solidFill>
                  <a:srgbClr val="376092"/>
                </a:solidFill>
                <a:latin typeface="Arial"/>
                <a:ea typeface="ＭＳ Ｐゴシック" charset="-128"/>
              </a:defRPr>
            </a:lvl3pPr>
            <a:lvl4pPr marL="1825625" indent="-203200" algn="l" defTabSz="10810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376092"/>
                </a:solidFill>
                <a:latin typeface="Arial"/>
                <a:ea typeface="ＭＳ Ｐゴシック" charset="-128"/>
              </a:defRPr>
            </a:lvl4pPr>
            <a:lvl5pPr marL="2371725" indent="-207963" algn="l" defTabSz="10810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76092"/>
                </a:solidFill>
                <a:latin typeface="Arial"/>
                <a:ea typeface="ＭＳ Ｐゴシック" charset="-128"/>
              </a:defRPr>
            </a:lvl5pPr>
            <a:lvl6pPr marL="2828925" indent="-207963" algn="l" defTabSz="10810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3286125" indent="-207963" algn="l" defTabSz="10810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743325" indent="-207963" algn="l" defTabSz="10810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4200525" indent="-207963" algn="l" defTabSz="10810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3.  while queue has more than 1 item:</a:t>
            </a:r>
            <a:br>
              <a:rPr lang="en-US" sz="2000" dirty="0" smtClean="0"/>
            </a:br>
            <a:r>
              <a:rPr lang="en-US" sz="2000" dirty="0" smtClean="0"/>
              <a:t>          Remove two trees with smallest </a:t>
            </a:r>
            <a:br>
              <a:rPr lang="en-US" sz="2000" dirty="0" smtClean="0"/>
            </a:br>
            <a:r>
              <a:rPr lang="en-US" sz="2000" dirty="0" smtClean="0"/>
              <a:t>          weight</a:t>
            </a:r>
          </a:p>
        </p:txBody>
      </p:sp>
    </p:spTree>
    <p:extLst>
      <p:ext uri="{BB962C8B-B14F-4D97-AF65-F5344CB8AC3E}">
        <p14:creationId xmlns:p14="http://schemas.microsoft.com/office/powerpoint/2010/main" val="3383830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6222814"/>
              </p:ext>
            </p:extLst>
          </p:nvPr>
        </p:nvGraphicFramePr>
        <p:xfrm>
          <a:off x="207609" y="1199221"/>
          <a:ext cx="279262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311"/>
                <a:gridCol w="13963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Frequency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232051" y="3753707"/>
            <a:ext cx="671679" cy="624813"/>
            <a:chOff x="3407247" y="1199221"/>
            <a:chExt cx="671679" cy="624813"/>
          </a:xfrm>
        </p:grpSpPr>
        <p:sp>
          <p:nvSpPr>
            <p:cNvPr id="11" name="Rectangle 10"/>
            <p:cNvSpPr/>
            <p:nvPr/>
          </p:nvSpPr>
          <p:spPr bwMode="auto">
            <a:xfrm>
              <a:off x="3407247" y="1199221"/>
              <a:ext cx="671679" cy="314942"/>
            </a:xfrm>
            <a:prstGeom prst="rect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64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3407247" y="1509092"/>
              <a:ext cx="671679" cy="314942"/>
            </a:xfrm>
            <a:prstGeom prst="rect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a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03730" y="3753707"/>
            <a:ext cx="671679" cy="624813"/>
            <a:chOff x="3407247" y="1199221"/>
            <a:chExt cx="671679" cy="624813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407247" y="1199221"/>
              <a:ext cx="671679" cy="314942"/>
            </a:xfrm>
            <a:prstGeom prst="rect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103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3407247" y="1509092"/>
              <a:ext cx="671679" cy="314942"/>
            </a:xfrm>
            <a:prstGeom prst="rect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e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</p:grpSp>
      <p:sp>
        <p:nvSpPr>
          <p:cNvPr id="28" name="Content Placeholder 2"/>
          <p:cNvSpPr txBox="1">
            <a:spLocks/>
          </p:cNvSpPr>
          <p:nvPr/>
        </p:nvSpPr>
        <p:spPr bwMode="auto">
          <a:xfrm>
            <a:off x="3440448" y="1143000"/>
            <a:ext cx="5360652" cy="1518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9538" tIns="52388" rIns="109538" bIns="52388" numCol="1" anchor="t" anchorCtr="0" compatLnSpc="1">
            <a:prstTxWarp prst="textNoShape">
              <a:avLst/>
            </a:prstTxWarp>
          </a:bodyPr>
          <a:lstStyle>
            <a:lvl1pPr marL="128588" indent="-128588" algn="l" defTabSz="108108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 "/>
              <a:defRPr sz="2700" b="1">
                <a:solidFill>
                  <a:srgbClr val="376092"/>
                </a:solidFill>
                <a:latin typeface="Arial"/>
                <a:ea typeface="ＭＳ Ｐゴシック" charset="-128"/>
                <a:cs typeface="ＭＳ Ｐゴシック" charset="-128"/>
              </a:defRPr>
            </a:lvl1pPr>
            <a:lvl2pPr marL="519113" indent="-276225" algn="l" defTabSz="1081088" rtl="0" eaLnBrk="1" fontAlgn="base" hangingPunct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SzPct val="125000"/>
              <a:buFont typeface="Times" charset="0"/>
              <a:buChar char="•"/>
              <a:defRPr sz="2700" b="1">
                <a:solidFill>
                  <a:srgbClr val="376092"/>
                </a:solidFill>
                <a:latin typeface="Arial"/>
                <a:ea typeface="ＭＳ Ｐゴシック" charset="-128"/>
              </a:defRPr>
            </a:lvl2pPr>
            <a:lvl3pPr marL="795338" indent="-269875" algn="l" defTabSz="1081088" rtl="0" eaLnBrk="1" fontAlgn="base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SzPct val="125000"/>
              <a:buChar char="-"/>
              <a:defRPr sz="2700" b="1">
                <a:solidFill>
                  <a:srgbClr val="376092"/>
                </a:solidFill>
                <a:latin typeface="Arial"/>
                <a:ea typeface="ＭＳ Ｐゴシック" charset="-128"/>
              </a:defRPr>
            </a:lvl3pPr>
            <a:lvl4pPr marL="1825625" indent="-203200" algn="l" defTabSz="10810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376092"/>
                </a:solidFill>
                <a:latin typeface="Arial"/>
                <a:ea typeface="ＭＳ Ｐゴシック" charset="-128"/>
              </a:defRPr>
            </a:lvl4pPr>
            <a:lvl5pPr marL="2371725" indent="-207963" algn="l" defTabSz="10810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76092"/>
                </a:solidFill>
                <a:latin typeface="Arial"/>
                <a:ea typeface="ＭＳ Ｐゴシック" charset="-128"/>
              </a:defRPr>
            </a:lvl5pPr>
            <a:lvl6pPr marL="2828925" indent="-207963" algn="l" defTabSz="10810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3286125" indent="-207963" algn="l" defTabSz="10810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743325" indent="-207963" algn="l" defTabSz="10810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4200525" indent="-207963" algn="l" defTabSz="10810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3.  while queue has more than 1 item:</a:t>
            </a:r>
            <a:br>
              <a:rPr lang="en-US" sz="2000" dirty="0" smtClean="0"/>
            </a:br>
            <a:r>
              <a:rPr lang="en-US" sz="2000" dirty="0" smtClean="0"/>
              <a:t>          Combine into new tree with </a:t>
            </a:r>
            <a:br>
              <a:rPr lang="en-US" sz="2000" dirty="0" smtClean="0"/>
            </a:br>
            <a:r>
              <a:rPr lang="en-US" sz="2000" dirty="0" smtClean="0"/>
              <a:t>          combined weight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501508" y="3582979"/>
            <a:ext cx="2570449" cy="2720648"/>
            <a:chOff x="3501508" y="3582979"/>
            <a:chExt cx="2570449" cy="2720648"/>
          </a:xfrm>
        </p:grpSpPr>
        <p:grpSp>
          <p:nvGrpSpPr>
            <p:cNvPr id="13" name="Group 12"/>
            <p:cNvGrpSpPr/>
            <p:nvPr/>
          </p:nvGrpSpPr>
          <p:grpSpPr>
            <a:xfrm>
              <a:off x="3501508" y="4602835"/>
              <a:ext cx="671679" cy="624813"/>
              <a:chOff x="3407247" y="1199221"/>
              <a:chExt cx="671679" cy="624813"/>
            </a:xfrm>
          </p:grpSpPr>
          <p:sp>
            <p:nvSpPr>
              <p:cNvPr id="14" name="Rectangle 13"/>
              <p:cNvSpPr/>
              <p:nvPr/>
            </p:nvSpPr>
            <p:spPr bwMode="auto">
              <a:xfrm>
                <a:off x="3407247" y="1199221"/>
                <a:ext cx="671679" cy="314942"/>
              </a:xfrm>
              <a:prstGeom prst="rect">
                <a:avLst/>
              </a:prstGeom>
              <a:noFill/>
              <a:ln w="2857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rgbClr val="1F497D"/>
                    </a:solidFill>
                    <a:effectLst/>
                  </a:rPr>
                  <a:t>32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1F497D"/>
                  </a:solidFill>
                  <a:effectLst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 bwMode="auto">
              <a:xfrm>
                <a:off x="3407247" y="1509092"/>
                <a:ext cx="671679" cy="314942"/>
              </a:xfrm>
              <a:prstGeom prst="rect">
                <a:avLst/>
              </a:prstGeom>
              <a:noFill/>
              <a:ln w="2857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rgbClr val="1F497D"/>
                    </a:solidFill>
                    <a:effectLst/>
                  </a:rPr>
                  <a:t>d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1F497D"/>
                  </a:solidFill>
                  <a:effectLst/>
                </a:endParaRP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4237685" y="4605371"/>
              <a:ext cx="1834272" cy="1698256"/>
              <a:chOff x="3016431" y="3758778"/>
              <a:chExt cx="1834272" cy="1698256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3016431" y="4832221"/>
                <a:ext cx="671679" cy="624813"/>
                <a:chOff x="3407247" y="1199221"/>
                <a:chExt cx="671679" cy="624813"/>
              </a:xfrm>
            </p:grpSpPr>
            <p:sp>
              <p:nvSpPr>
                <p:cNvPr id="7" name="Rectangle 6"/>
                <p:cNvSpPr/>
                <p:nvPr/>
              </p:nvSpPr>
              <p:spPr bwMode="auto">
                <a:xfrm>
                  <a:off x="3407247" y="1199221"/>
                  <a:ext cx="671679" cy="314942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 smtClean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</a:rPr>
                    <a:t>13</a:t>
                  </a:r>
                  <a:endParaRPr kumimoji="0" lang="en-US" sz="1600" b="1" i="0" u="none" strike="noStrike" cap="none" normalizeH="0" baseline="0" dirty="0">
                    <a:ln>
                      <a:noFill/>
                    </a:ln>
                    <a:solidFill>
                      <a:srgbClr val="1F497D"/>
                    </a:solidFill>
                    <a:effectLst/>
                  </a:endParaRPr>
                </a:p>
              </p:txBody>
            </p:sp>
            <p:sp>
              <p:nvSpPr>
                <p:cNvPr id="8" name="Rectangle 7"/>
                <p:cNvSpPr/>
                <p:nvPr/>
              </p:nvSpPr>
              <p:spPr bwMode="auto">
                <a:xfrm>
                  <a:off x="3407247" y="1509092"/>
                  <a:ext cx="671679" cy="314942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 smtClean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</a:rPr>
                    <a:t>b</a:t>
                  </a:r>
                  <a:endParaRPr kumimoji="0" lang="en-US" sz="1600" b="1" i="0" u="none" strike="noStrike" cap="none" normalizeH="0" baseline="0" dirty="0">
                    <a:ln>
                      <a:noFill/>
                    </a:ln>
                    <a:solidFill>
                      <a:srgbClr val="1F497D"/>
                    </a:solidFill>
                    <a:effectLst/>
                  </a:endParaRPr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3571313" y="3758778"/>
                <a:ext cx="671679" cy="624813"/>
                <a:chOff x="3407247" y="1199221"/>
                <a:chExt cx="671679" cy="624813"/>
              </a:xfrm>
            </p:grpSpPr>
            <p:sp>
              <p:nvSpPr>
                <p:cNvPr id="20" name="Rectangle 19"/>
                <p:cNvSpPr/>
                <p:nvPr/>
              </p:nvSpPr>
              <p:spPr bwMode="auto">
                <a:xfrm>
                  <a:off x="3407247" y="1199221"/>
                  <a:ext cx="671679" cy="314942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 smtClean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</a:rPr>
                    <a:t>35</a:t>
                  </a:r>
                  <a:endParaRPr kumimoji="0" lang="en-US" sz="1600" b="1" i="0" u="none" strike="noStrike" cap="none" normalizeH="0" baseline="0" dirty="0">
                    <a:ln>
                      <a:noFill/>
                    </a:ln>
                    <a:solidFill>
                      <a:srgbClr val="1F497D"/>
                    </a:solidFill>
                    <a:effectLst/>
                  </a:endParaRPr>
                </a:p>
              </p:txBody>
            </p:sp>
            <p:sp>
              <p:nvSpPr>
                <p:cNvPr id="21" name="Rectangle 20"/>
                <p:cNvSpPr/>
                <p:nvPr/>
              </p:nvSpPr>
              <p:spPr bwMode="auto">
                <a:xfrm>
                  <a:off x="3407247" y="1509092"/>
                  <a:ext cx="671679" cy="314942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 dirty="0">
                    <a:ln>
                      <a:noFill/>
                    </a:ln>
                    <a:solidFill>
                      <a:srgbClr val="1F497D"/>
                    </a:solidFill>
                    <a:effectLst/>
                  </a:endParaRPr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4179024" y="4832221"/>
                <a:ext cx="671679" cy="624813"/>
                <a:chOff x="3407247" y="1199221"/>
                <a:chExt cx="671679" cy="624813"/>
              </a:xfrm>
            </p:grpSpPr>
            <p:sp>
              <p:nvSpPr>
                <p:cNvPr id="24" name="Rectangle 23"/>
                <p:cNvSpPr/>
                <p:nvPr/>
              </p:nvSpPr>
              <p:spPr bwMode="auto">
                <a:xfrm>
                  <a:off x="3407247" y="1199221"/>
                  <a:ext cx="671679" cy="314942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 smtClean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</a:rPr>
                    <a:t>22</a:t>
                  </a:r>
                  <a:endParaRPr kumimoji="0" lang="en-US" sz="1600" b="1" i="0" u="none" strike="noStrike" cap="none" normalizeH="0" baseline="0" dirty="0">
                    <a:ln>
                      <a:noFill/>
                    </a:ln>
                    <a:solidFill>
                      <a:srgbClr val="1F497D"/>
                    </a:solidFill>
                    <a:effectLst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 bwMode="auto">
                <a:xfrm>
                  <a:off x="3407247" y="1509092"/>
                  <a:ext cx="671679" cy="314942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 smtClean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</a:rPr>
                    <a:t>c</a:t>
                  </a:r>
                  <a:endParaRPr kumimoji="0" lang="en-US" sz="1600" b="1" i="0" u="none" strike="noStrike" cap="none" normalizeH="0" baseline="0" dirty="0">
                    <a:ln>
                      <a:noFill/>
                    </a:ln>
                    <a:solidFill>
                      <a:srgbClr val="1F497D"/>
                    </a:solidFill>
                    <a:effectLst/>
                  </a:endParaRPr>
                </a:p>
              </p:txBody>
            </p:sp>
          </p:grpSp>
          <p:cxnSp>
            <p:nvCxnSpPr>
              <p:cNvPr id="4" name="Straight Connector 3"/>
              <p:cNvCxnSpPr>
                <a:stCxn id="21" idx="2"/>
                <a:endCxn id="7" idx="0"/>
              </p:cNvCxnSpPr>
              <p:nvPr/>
            </p:nvCxnSpPr>
            <p:spPr bwMode="auto">
              <a:xfrm flipH="1">
                <a:off x="3352271" y="4383591"/>
                <a:ext cx="554882" cy="44863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Straight Connector 25"/>
              <p:cNvCxnSpPr>
                <a:stCxn id="21" idx="2"/>
                <a:endCxn id="24" idx="0"/>
              </p:cNvCxnSpPr>
              <p:nvPr/>
            </p:nvCxnSpPr>
            <p:spPr bwMode="auto">
              <a:xfrm>
                <a:off x="3907153" y="4383591"/>
                <a:ext cx="607711" cy="44863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9" name="Group 28"/>
            <p:cNvGrpSpPr/>
            <p:nvPr/>
          </p:nvGrpSpPr>
          <p:grpSpPr>
            <a:xfrm>
              <a:off x="4159939" y="3582979"/>
              <a:ext cx="671679" cy="624813"/>
              <a:chOff x="3407247" y="1199221"/>
              <a:chExt cx="671679" cy="624813"/>
            </a:xfrm>
          </p:grpSpPr>
          <p:sp>
            <p:nvSpPr>
              <p:cNvPr id="30" name="Rectangle 29"/>
              <p:cNvSpPr/>
              <p:nvPr/>
            </p:nvSpPr>
            <p:spPr bwMode="auto">
              <a:xfrm>
                <a:off x="3407247" y="1199221"/>
                <a:ext cx="671679" cy="314942"/>
              </a:xfrm>
              <a:prstGeom prst="rect">
                <a:avLst/>
              </a:prstGeom>
              <a:noFill/>
              <a:ln w="2857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rgbClr val="1F497D"/>
                    </a:solidFill>
                    <a:effectLst/>
                  </a:rPr>
                  <a:t>67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1F497D"/>
                  </a:solidFill>
                  <a:effectLst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 bwMode="auto">
              <a:xfrm>
                <a:off x="3407247" y="1509092"/>
                <a:ext cx="671679" cy="314942"/>
              </a:xfrm>
              <a:prstGeom prst="rect">
                <a:avLst/>
              </a:prstGeom>
              <a:noFill/>
              <a:ln w="2857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1F497D"/>
                  </a:solidFill>
                  <a:effectLst/>
                </a:endParaRPr>
              </a:p>
            </p:txBody>
          </p:sp>
        </p:grpSp>
        <p:cxnSp>
          <p:nvCxnSpPr>
            <p:cNvPr id="32" name="Straight Connector 31"/>
            <p:cNvCxnSpPr>
              <a:stCxn id="31" idx="2"/>
              <a:endCxn id="14" idx="0"/>
            </p:cNvCxnSpPr>
            <p:nvPr/>
          </p:nvCxnSpPr>
          <p:spPr bwMode="auto">
            <a:xfrm flipH="1">
              <a:off x="3837348" y="4207792"/>
              <a:ext cx="658431" cy="39504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>
              <a:stCxn id="31" idx="2"/>
              <a:endCxn id="20" idx="0"/>
            </p:cNvCxnSpPr>
            <p:nvPr/>
          </p:nvCxnSpPr>
          <p:spPr bwMode="auto">
            <a:xfrm>
              <a:off x="4495779" y="4207792"/>
              <a:ext cx="632628" cy="39757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54734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1207180"/>
              </p:ext>
            </p:extLst>
          </p:nvPr>
        </p:nvGraphicFramePr>
        <p:xfrm>
          <a:off x="207609" y="1199221"/>
          <a:ext cx="279262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311"/>
                <a:gridCol w="13963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Frequency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232051" y="3753707"/>
            <a:ext cx="671679" cy="624813"/>
            <a:chOff x="3407247" y="1199221"/>
            <a:chExt cx="671679" cy="624813"/>
          </a:xfrm>
        </p:grpSpPr>
        <p:sp>
          <p:nvSpPr>
            <p:cNvPr id="11" name="Rectangle 10"/>
            <p:cNvSpPr/>
            <p:nvPr/>
          </p:nvSpPr>
          <p:spPr bwMode="auto">
            <a:xfrm>
              <a:off x="3407247" y="1199221"/>
              <a:ext cx="671679" cy="314942"/>
            </a:xfrm>
            <a:prstGeom prst="rect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64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3407247" y="1509092"/>
              <a:ext cx="671679" cy="314942"/>
            </a:xfrm>
            <a:prstGeom prst="rect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a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575390" y="3753707"/>
            <a:ext cx="671679" cy="624813"/>
            <a:chOff x="3407247" y="1199221"/>
            <a:chExt cx="671679" cy="624813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407247" y="1199221"/>
              <a:ext cx="671679" cy="314942"/>
            </a:xfrm>
            <a:prstGeom prst="rect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103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3407247" y="1509092"/>
              <a:ext cx="671679" cy="314942"/>
            </a:xfrm>
            <a:prstGeom prst="rect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e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45880" y="3751250"/>
            <a:ext cx="2570449" cy="2720648"/>
            <a:chOff x="3501508" y="3582979"/>
            <a:chExt cx="2570449" cy="2720648"/>
          </a:xfrm>
        </p:grpSpPr>
        <p:grpSp>
          <p:nvGrpSpPr>
            <p:cNvPr id="13" name="Group 12"/>
            <p:cNvGrpSpPr/>
            <p:nvPr/>
          </p:nvGrpSpPr>
          <p:grpSpPr>
            <a:xfrm>
              <a:off x="3501508" y="4602835"/>
              <a:ext cx="671679" cy="624813"/>
              <a:chOff x="3407247" y="1199221"/>
              <a:chExt cx="671679" cy="624813"/>
            </a:xfrm>
          </p:grpSpPr>
          <p:sp>
            <p:nvSpPr>
              <p:cNvPr id="14" name="Rectangle 13"/>
              <p:cNvSpPr/>
              <p:nvPr/>
            </p:nvSpPr>
            <p:spPr bwMode="auto">
              <a:xfrm>
                <a:off x="3407247" y="1199221"/>
                <a:ext cx="671679" cy="314942"/>
              </a:xfrm>
              <a:prstGeom prst="rect">
                <a:avLst/>
              </a:prstGeom>
              <a:noFill/>
              <a:ln w="2857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rgbClr val="1F497D"/>
                    </a:solidFill>
                    <a:effectLst/>
                  </a:rPr>
                  <a:t>32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1F497D"/>
                  </a:solidFill>
                  <a:effectLst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 bwMode="auto">
              <a:xfrm>
                <a:off x="3407247" y="1509092"/>
                <a:ext cx="671679" cy="314942"/>
              </a:xfrm>
              <a:prstGeom prst="rect">
                <a:avLst/>
              </a:prstGeom>
              <a:noFill/>
              <a:ln w="2857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rgbClr val="1F497D"/>
                    </a:solidFill>
                    <a:effectLst/>
                  </a:rPr>
                  <a:t>d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1F497D"/>
                  </a:solidFill>
                  <a:effectLst/>
                </a:endParaRP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4237685" y="4605371"/>
              <a:ext cx="1834272" cy="1698256"/>
              <a:chOff x="3016431" y="3758778"/>
              <a:chExt cx="1834272" cy="1698256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3016431" y="4832221"/>
                <a:ext cx="671679" cy="624813"/>
                <a:chOff x="3407247" y="1199221"/>
                <a:chExt cx="671679" cy="624813"/>
              </a:xfrm>
            </p:grpSpPr>
            <p:sp>
              <p:nvSpPr>
                <p:cNvPr id="7" name="Rectangle 6"/>
                <p:cNvSpPr/>
                <p:nvPr/>
              </p:nvSpPr>
              <p:spPr bwMode="auto">
                <a:xfrm>
                  <a:off x="3407247" y="1199221"/>
                  <a:ext cx="671679" cy="314942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 smtClean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</a:rPr>
                    <a:t>13</a:t>
                  </a:r>
                  <a:endParaRPr kumimoji="0" lang="en-US" sz="1600" b="1" i="0" u="none" strike="noStrike" cap="none" normalizeH="0" baseline="0" dirty="0">
                    <a:ln>
                      <a:noFill/>
                    </a:ln>
                    <a:solidFill>
                      <a:srgbClr val="1F497D"/>
                    </a:solidFill>
                    <a:effectLst/>
                  </a:endParaRPr>
                </a:p>
              </p:txBody>
            </p:sp>
            <p:sp>
              <p:nvSpPr>
                <p:cNvPr id="8" name="Rectangle 7"/>
                <p:cNvSpPr/>
                <p:nvPr/>
              </p:nvSpPr>
              <p:spPr bwMode="auto">
                <a:xfrm>
                  <a:off x="3407247" y="1509092"/>
                  <a:ext cx="671679" cy="314942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 smtClean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</a:rPr>
                    <a:t>b</a:t>
                  </a:r>
                  <a:endParaRPr kumimoji="0" lang="en-US" sz="1600" b="1" i="0" u="none" strike="noStrike" cap="none" normalizeH="0" baseline="0" dirty="0">
                    <a:ln>
                      <a:noFill/>
                    </a:ln>
                    <a:solidFill>
                      <a:srgbClr val="1F497D"/>
                    </a:solidFill>
                    <a:effectLst/>
                  </a:endParaRPr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3571313" y="3758778"/>
                <a:ext cx="671679" cy="624813"/>
                <a:chOff x="3407247" y="1199221"/>
                <a:chExt cx="671679" cy="624813"/>
              </a:xfrm>
            </p:grpSpPr>
            <p:sp>
              <p:nvSpPr>
                <p:cNvPr id="20" name="Rectangle 19"/>
                <p:cNvSpPr/>
                <p:nvPr/>
              </p:nvSpPr>
              <p:spPr bwMode="auto">
                <a:xfrm>
                  <a:off x="3407247" y="1199221"/>
                  <a:ext cx="671679" cy="314942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 smtClean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</a:rPr>
                    <a:t>35</a:t>
                  </a:r>
                  <a:endParaRPr kumimoji="0" lang="en-US" sz="1600" b="1" i="0" u="none" strike="noStrike" cap="none" normalizeH="0" baseline="0" dirty="0">
                    <a:ln>
                      <a:noFill/>
                    </a:ln>
                    <a:solidFill>
                      <a:srgbClr val="1F497D"/>
                    </a:solidFill>
                    <a:effectLst/>
                  </a:endParaRPr>
                </a:p>
              </p:txBody>
            </p:sp>
            <p:sp>
              <p:nvSpPr>
                <p:cNvPr id="21" name="Rectangle 20"/>
                <p:cNvSpPr/>
                <p:nvPr/>
              </p:nvSpPr>
              <p:spPr bwMode="auto">
                <a:xfrm>
                  <a:off x="3407247" y="1509092"/>
                  <a:ext cx="671679" cy="314942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 dirty="0">
                    <a:ln>
                      <a:noFill/>
                    </a:ln>
                    <a:solidFill>
                      <a:srgbClr val="1F497D"/>
                    </a:solidFill>
                    <a:effectLst/>
                  </a:endParaRPr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4179024" y="4832221"/>
                <a:ext cx="671679" cy="624813"/>
                <a:chOff x="3407247" y="1199221"/>
                <a:chExt cx="671679" cy="624813"/>
              </a:xfrm>
            </p:grpSpPr>
            <p:sp>
              <p:nvSpPr>
                <p:cNvPr id="24" name="Rectangle 23"/>
                <p:cNvSpPr/>
                <p:nvPr/>
              </p:nvSpPr>
              <p:spPr bwMode="auto">
                <a:xfrm>
                  <a:off x="3407247" y="1199221"/>
                  <a:ext cx="671679" cy="314942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 smtClean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</a:rPr>
                    <a:t>22</a:t>
                  </a:r>
                  <a:endParaRPr kumimoji="0" lang="en-US" sz="1600" b="1" i="0" u="none" strike="noStrike" cap="none" normalizeH="0" baseline="0" dirty="0">
                    <a:ln>
                      <a:noFill/>
                    </a:ln>
                    <a:solidFill>
                      <a:srgbClr val="1F497D"/>
                    </a:solidFill>
                    <a:effectLst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 bwMode="auto">
                <a:xfrm>
                  <a:off x="3407247" y="1509092"/>
                  <a:ext cx="671679" cy="314942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 smtClean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</a:rPr>
                    <a:t>c</a:t>
                  </a:r>
                  <a:endParaRPr kumimoji="0" lang="en-US" sz="1600" b="1" i="0" u="none" strike="noStrike" cap="none" normalizeH="0" baseline="0" dirty="0">
                    <a:ln>
                      <a:noFill/>
                    </a:ln>
                    <a:solidFill>
                      <a:srgbClr val="1F497D"/>
                    </a:solidFill>
                    <a:effectLst/>
                  </a:endParaRPr>
                </a:p>
              </p:txBody>
            </p:sp>
          </p:grpSp>
          <p:cxnSp>
            <p:nvCxnSpPr>
              <p:cNvPr id="4" name="Straight Connector 3"/>
              <p:cNvCxnSpPr>
                <a:stCxn id="21" idx="2"/>
                <a:endCxn id="7" idx="0"/>
              </p:cNvCxnSpPr>
              <p:nvPr/>
            </p:nvCxnSpPr>
            <p:spPr bwMode="auto">
              <a:xfrm flipH="1">
                <a:off x="3352271" y="4383591"/>
                <a:ext cx="554882" cy="44863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Straight Connector 25"/>
              <p:cNvCxnSpPr>
                <a:stCxn id="21" idx="2"/>
                <a:endCxn id="24" idx="0"/>
              </p:cNvCxnSpPr>
              <p:nvPr/>
            </p:nvCxnSpPr>
            <p:spPr bwMode="auto">
              <a:xfrm>
                <a:off x="3907153" y="4383591"/>
                <a:ext cx="607711" cy="44863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9" name="Group 28"/>
            <p:cNvGrpSpPr/>
            <p:nvPr/>
          </p:nvGrpSpPr>
          <p:grpSpPr>
            <a:xfrm>
              <a:off x="4159939" y="3582979"/>
              <a:ext cx="671679" cy="624813"/>
              <a:chOff x="3407247" y="1199221"/>
              <a:chExt cx="671679" cy="624813"/>
            </a:xfrm>
          </p:grpSpPr>
          <p:sp>
            <p:nvSpPr>
              <p:cNvPr id="30" name="Rectangle 29"/>
              <p:cNvSpPr/>
              <p:nvPr/>
            </p:nvSpPr>
            <p:spPr bwMode="auto">
              <a:xfrm>
                <a:off x="3407247" y="1199221"/>
                <a:ext cx="671679" cy="314942"/>
              </a:xfrm>
              <a:prstGeom prst="rect">
                <a:avLst/>
              </a:prstGeom>
              <a:noFill/>
              <a:ln w="2857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rgbClr val="1F497D"/>
                    </a:solidFill>
                    <a:effectLst/>
                  </a:rPr>
                  <a:t>67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1F497D"/>
                  </a:solidFill>
                  <a:effectLst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 bwMode="auto">
              <a:xfrm>
                <a:off x="3407247" y="1509092"/>
                <a:ext cx="671679" cy="314942"/>
              </a:xfrm>
              <a:prstGeom prst="rect">
                <a:avLst/>
              </a:prstGeom>
              <a:noFill/>
              <a:ln w="2857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1F497D"/>
                  </a:solidFill>
                  <a:effectLst/>
                </a:endParaRPr>
              </a:p>
            </p:txBody>
          </p:sp>
        </p:grpSp>
        <p:cxnSp>
          <p:nvCxnSpPr>
            <p:cNvPr id="32" name="Straight Connector 31"/>
            <p:cNvCxnSpPr>
              <a:stCxn id="31" idx="2"/>
              <a:endCxn id="14" idx="0"/>
            </p:cNvCxnSpPr>
            <p:nvPr/>
          </p:nvCxnSpPr>
          <p:spPr bwMode="auto">
            <a:xfrm flipH="1">
              <a:off x="3837348" y="4207792"/>
              <a:ext cx="658431" cy="39504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>
              <a:stCxn id="31" idx="2"/>
              <a:endCxn id="20" idx="0"/>
            </p:cNvCxnSpPr>
            <p:nvPr/>
          </p:nvCxnSpPr>
          <p:spPr bwMode="auto">
            <a:xfrm>
              <a:off x="4495779" y="4207792"/>
              <a:ext cx="632628" cy="39757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Content Placeholder 2"/>
          <p:cNvSpPr txBox="1">
            <a:spLocks/>
          </p:cNvSpPr>
          <p:nvPr/>
        </p:nvSpPr>
        <p:spPr bwMode="auto">
          <a:xfrm>
            <a:off x="3440448" y="1143000"/>
            <a:ext cx="5360652" cy="1518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9538" tIns="52388" rIns="109538" bIns="52388" numCol="1" anchor="t" anchorCtr="0" compatLnSpc="1">
            <a:prstTxWarp prst="textNoShape">
              <a:avLst/>
            </a:prstTxWarp>
          </a:bodyPr>
          <a:lstStyle>
            <a:lvl1pPr marL="128588" indent="-128588" algn="l" defTabSz="108108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 "/>
              <a:defRPr sz="2700" b="1">
                <a:solidFill>
                  <a:srgbClr val="376092"/>
                </a:solidFill>
                <a:latin typeface="Arial"/>
                <a:ea typeface="ＭＳ Ｐゴシック" charset="-128"/>
                <a:cs typeface="ＭＳ Ｐゴシック" charset="-128"/>
              </a:defRPr>
            </a:lvl1pPr>
            <a:lvl2pPr marL="519113" indent="-276225" algn="l" defTabSz="1081088" rtl="0" eaLnBrk="1" fontAlgn="base" hangingPunct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SzPct val="125000"/>
              <a:buFont typeface="Times" charset="0"/>
              <a:buChar char="•"/>
              <a:defRPr sz="2700" b="1">
                <a:solidFill>
                  <a:srgbClr val="376092"/>
                </a:solidFill>
                <a:latin typeface="Arial"/>
                <a:ea typeface="ＭＳ Ｐゴシック" charset="-128"/>
              </a:defRPr>
            </a:lvl2pPr>
            <a:lvl3pPr marL="795338" indent="-269875" algn="l" defTabSz="1081088" rtl="0" eaLnBrk="1" fontAlgn="base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SzPct val="125000"/>
              <a:buChar char="-"/>
              <a:defRPr sz="2700" b="1">
                <a:solidFill>
                  <a:srgbClr val="376092"/>
                </a:solidFill>
                <a:latin typeface="Arial"/>
                <a:ea typeface="ＭＳ Ｐゴシック" charset="-128"/>
              </a:defRPr>
            </a:lvl3pPr>
            <a:lvl4pPr marL="1825625" indent="-203200" algn="l" defTabSz="10810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376092"/>
                </a:solidFill>
                <a:latin typeface="Arial"/>
                <a:ea typeface="ＭＳ Ｐゴシック" charset="-128"/>
              </a:defRPr>
            </a:lvl4pPr>
            <a:lvl5pPr marL="2371725" indent="-207963" algn="l" defTabSz="10810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76092"/>
                </a:solidFill>
                <a:latin typeface="Arial"/>
                <a:ea typeface="ＭＳ Ｐゴシック" charset="-128"/>
              </a:defRPr>
            </a:lvl5pPr>
            <a:lvl6pPr marL="2828925" indent="-207963" algn="l" defTabSz="10810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3286125" indent="-207963" algn="l" defTabSz="10810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743325" indent="-207963" algn="l" defTabSz="10810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4200525" indent="-207963" algn="l" defTabSz="10810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3.  while queue has more than 1 item:</a:t>
            </a:r>
            <a:br>
              <a:rPr lang="en-US" sz="2000" dirty="0" smtClean="0"/>
            </a:br>
            <a:r>
              <a:rPr lang="en-US" sz="2000" dirty="0" smtClean="0"/>
              <a:t>          Insert tree into priority queue</a:t>
            </a:r>
          </a:p>
        </p:txBody>
      </p:sp>
    </p:spTree>
    <p:extLst>
      <p:ext uri="{BB962C8B-B14F-4D97-AF65-F5344CB8AC3E}">
        <p14:creationId xmlns:p14="http://schemas.microsoft.com/office/powerpoint/2010/main" val="3816112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Huffman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Binary 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837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3052570"/>
              </p:ext>
            </p:extLst>
          </p:nvPr>
        </p:nvGraphicFramePr>
        <p:xfrm>
          <a:off x="207609" y="1199221"/>
          <a:ext cx="279262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311"/>
                <a:gridCol w="13963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Frequency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5300164" y="3725585"/>
            <a:ext cx="671679" cy="624813"/>
            <a:chOff x="3407247" y="1199221"/>
            <a:chExt cx="671679" cy="624813"/>
          </a:xfrm>
        </p:grpSpPr>
        <p:sp>
          <p:nvSpPr>
            <p:cNvPr id="11" name="Rectangle 10"/>
            <p:cNvSpPr/>
            <p:nvPr/>
          </p:nvSpPr>
          <p:spPr bwMode="auto">
            <a:xfrm>
              <a:off x="3407247" y="1199221"/>
              <a:ext cx="671679" cy="314942"/>
            </a:xfrm>
            <a:prstGeom prst="rect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64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3407247" y="1509092"/>
              <a:ext cx="671679" cy="314942"/>
            </a:xfrm>
            <a:prstGeom prst="rect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a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07646" y="3753707"/>
            <a:ext cx="671679" cy="624813"/>
            <a:chOff x="3407247" y="1199221"/>
            <a:chExt cx="671679" cy="624813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407247" y="1199221"/>
              <a:ext cx="671679" cy="314942"/>
            </a:xfrm>
            <a:prstGeom prst="rect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103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3407247" y="1509092"/>
              <a:ext cx="671679" cy="314942"/>
            </a:xfrm>
            <a:prstGeom prst="rect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e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022324" y="3720653"/>
            <a:ext cx="2570449" cy="2720648"/>
            <a:chOff x="3501508" y="3582979"/>
            <a:chExt cx="2570449" cy="2720648"/>
          </a:xfrm>
        </p:grpSpPr>
        <p:grpSp>
          <p:nvGrpSpPr>
            <p:cNvPr id="13" name="Group 12"/>
            <p:cNvGrpSpPr/>
            <p:nvPr/>
          </p:nvGrpSpPr>
          <p:grpSpPr>
            <a:xfrm>
              <a:off x="3501508" y="4602835"/>
              <a:ext cx="671679" cy="624813"/>
              <a:chOff x="3407247" y="1199221"/>
              <a:chExt cx="671679" cy="624813"/>
            </a:xfrm>
          </p:grpSpPr>
          <p:sp>
            <p:nvSpPr>
              <p:cNvPr id="14" name="Rectangle 13"/>
              <p:cNvSpPr/>
              <p:nvPr/>
            </p:nvSpPr>
            <p:spPr bwMode="auto">
              <a:xfrm>
                <a:off x="3407247" y="1199221"/>
                <a:ext cx="671679" cy="314942"/>
              </a:xfrm>
              <a:prstGeom prst="rect">
                <a:avLst/>
              </a:prstGeom>
              <a:noFill/>
              <a:ln w="2857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rgbClr val="1F497D"/>
                    </a:solidFill>
                    <a:effectLst/>
                  </a:rPr>
                  <a:t>32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1F497D"/>
                  </a:solidFill>
                  <a:effectLst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 bwMode="auto">
              <a:xfrm>
                <a:off x="3407247" y="1509092"/>
                <a:ext cx="671679" cy="314942"/>
              </a:xfrm>
              <a:prstGeom prst="rect">
                <a:avLst/>
              </a:prstGeom>
              <a:noFill/>
              <a:ln w="2857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rgbClr val="1F497D"/>
                    </a:solidFill>
                    <a:effectLst/>
                  </a:rPr>
                  <a:t>d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1F497D"/>
                  </a:solidFill>
                  <a:effectLst/>
                </a:endParaRP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4237685" y="4605371"/>
              <a:ext cx="1834272" cy="1698256"/>
              <a:chOff x="3016431" y="3758778"/>
              <a:chExt cx="1834272" cy="1698256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3016431" y="4832221"/>
                <a:ext cx="671679" cy="624813"/>
                <a:chOff x="3407247" y="1199221"/>
                <a:chExt cx="671679" cy="624813"/>
              </a:xfrm>
            </p:grpSpPr>
            <p:sp>
              <p:nvSpPr>
                <p:cNvPr id="7" name="Rectangle 6"/>
                <p:cNvSpPr/>
                <p:nvPr/>
              </p:nvSpPr>
              <p:spPr bwMode="auto">
                <a:xfrm>
                  <a:off x="3407247" y="1199221"/>
                  <a:ext cx="671679" cy="314942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 smtClean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</a:rPr>
                    <a:t>13</a:t>
                  </a:r>
                  <a:endParaRPr kumimoji="0" lang="en-US" sz="1600" b="1" i="0" u="none" strike="noStrike" cap="none" normalizeH="0" baseline="0" dirty="0">
                    <a:ln>
                      <a:noFill/>
                    </a:ln>
                    <a:solidFill>
                      <a:srgbClr val="1F497D"/>
                    </a:solidFill>
                    <a:effectLst/>
                  </a:endParaRPr>
                </a:p>
              </p:txBody>
            </p:sp>
            <p:sp>
              <p:nvSpPr>
                <p:cNvPr id="8" name="Rectangle 7"/>
                <p:cNvSpPr/>
                <p:nvPr/>
              </p:nvSpPr>
              <p:spPr bwMode="auto">
                <a:xfrm>
                  <a:off x="3407247" y="1509092"/>
                  <a:ext cx="671679" cy="314942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 smtClean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</a:rPr>
                    <a:t>b</a:t>
                  </a:r>
                  <a:endParaRPr kumimoji="0" lang="en-US" sz="1600" b="1" i="0" u="none" strike="noStrike" cap="none" normalizeH="0" baseline="0" dirty="0">
                    <a:ln>
                      <a:noFill/>
                    </a:ln>
                    <a:solidFill>
                      <a:srgbClr val="1F497D"/>
                    </a:solidFill>
                    <a:effectLst/>
                  </a:endParaRPr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3571313" y="3758778"/>
                <a:ext cx="671679" cy="624813"/>
                <a:chOff x="3407247" y="1199221"/>
                <a:chExt cx="671679" cy="624813"/>
              </a:xfrm>
            </p:grpSpPr>
            <p:sp>
              <p:nvSpPr>
                <p:cNvPr id="20" name="Rectangle 19"/>
                <p:cNvSpPr/>
                <p:nvPr/>
              </p:nvSpPr>
              <p:spPr bwMode="auto">
                <a:xfrm>
                  <a:off x="3407247" y="1199221"/>
                  <a:ext cx="671679" cy="314942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 smtClean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</a:rPr>
                    <a:t>35</a:t>
                  </a:r>
                  <a:endParaRPr kumimoji="0" lang="en-US" sz="1600" b="1" i="0" u="none" strike="noStrike" cap="none" normalizeH="0" baseline="0" dirty="0">
                    <a:ln>
                      <a:noFill/>
                    </a:ln>
                    <a:solidFill>
                      <a:srgbClr val="1F497D"/>
                    </a:solidFill>
                    <a:effectLst/>
                  </a:endParaRPr>
                </a:p>
              </p:txBody>
            </p:sp>
            <p:sp>
              <p:nvSpPr>
                <p:cNvPr id="21" name="Rectangle 20"/>
                <p:cNvSpPr/>
                <p:nvPr/>
              </p:nvSpPr>
              <p:spPr bwMode="auto">
                <a:xfrm>
                  <a:off x="3407247" y="1509092"/>
                  <a:ext cx="671679" cy="314942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 dirty="0">
                    <a:ln>
                      <a:noFill/>
                    </a:ln>
                    <a:solidFill>
                      <a:srgbClr val="1F497D"/>
                    </a:solidFill>
                    <a:effectLst/>
                  </a:endParaRPr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4179024" y="4832221"/>
                <a:ext cx="671679" cy="624813"/>
                <a:chOff x="3407247" y="1199221"/>
                <a:chExt cx="671679" cy="624813"/>
              </a:xfrm>
            </p:grpSpPr>
            <p:sp>
              <p:nvSpPr>
                <p:cNvPr id="24" name="Rectangle 23"/>
                <p:cNvSpPr/>
                <p:nvPr/>
              </p:nvSpPr>
              <p:spPr bwMode="auto">
                <a:xfrm>
                  <a:off x="3407247" y="1199221"/>
                  <a:ext cx="671679" cy="314942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 smtClean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</a:rPr>
                    <a:t>22</a:t>
                  </a:r>
                  <a:endParaRPr kumimoji="0" lang="en-US" sz="1600" b="1" i="0" u="none" strike="noStrike" cap="none" normalizeH="0" baseline="0" dirty="0">
                    <a:ln>
                      <a:noFill/>
                    </a:ln>
                    <a:solidFill>
                      <a:srgbClr val="1F497D"/>
                    </a:solidFill>
                    <a:effectLst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 bwMode="auto">
                <a:xfrm>
                  <a:off x="3407247" y="1509092"/>
                  <a:ext cx="671679" cy="314942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 smtClean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</a:rPr>
                    <a:t>c</a:t>
                  </a:r>
                  <a:endParaRPr kumimoji="0" lang="en-US" sz="1600" b="1" i="0" u="none" strike="noStrike" cap="none" normalizeH="0" baseline="0" dirty="0">
                    <a:ln>
                      <a:noFill/>
                    </a:ln>
                    <a:solidFill>
                      <a:srgbClr val="1F497D"/>
                    </a:solidFill>
                    <a:effectLst/>
                  </a:endParaRPr>
                </a:p>
              </p:txBody>
            </p:sp>
          </p:grpSp>
          <p:cxnSp>
            <p:nvCxnSpPr>
              <p:cNvPr id="4" name="Straight Connector 3"/>
              <p:cNvCxnSpPr>
                <a:stCxn id="21" idx="2"/>
                <a:endCxn id="7" idx="0"/>
              </p:cNvCxnSpPr>
              <p:nvPr/>
            </p:nvCxnSpPr>
            <p:spPr bwMode="auto">
              <a:xfrm flipH="1">
                <a:off x="3352271" y="4383591"/>
                <a:ext cx="554882" cy="44863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Straight Connector 25"/>
              <p:cNvCxnSpPr>
                <a:stCxn id="21" idx="2"/>
                <a:endCxn id="24" idx="0"/>
              </p:cNvCxnSpPr>
              <p:nvPr/>
            </p:nvCxnSpPr>
            <p:spPr bwMode="auto">
              <a:xfrm>
                <a:off x="3907153" y="4383591"/>
                <a:ext cx="607711" cy="44863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9" name="Group 28"/>
            <p:cNvGrpSpPr/>
            <p:nvPr/>
          </p:nvGrpSpPr>
          <p:grpSpPr>
            <a:xfrm>
              <a:off x="4159939" y="3582979"/>
              <a:ext cx="671679" cy="624813"/>
              <a:chOff x="3407247" y="1199221"/>
              <a:chExt cx="671679" cy="624813"/>
            </a:xfrm>
          </p:grpSpPr>
          <p:sp>
            <p:nvSpPr>
              <p:cNvPr id="30" name="Rectangle 29"/>
              <p:cNvSpPr/>
              <p:nvPr/>
            </p:nvSpPr>
            <p:spPr bwMode="auto">
              <a:xfrm>
                <a:off x="3407247" y="1199221"/>
                <a:ext cx="671679" cy="314942"/>
              </a:xfrm>
              <a:prstGeom prst="rect">
                <a:avLst/>
              </a:prstGeom>
              <a:noFill/>
              <a:ln w="2857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rgbClr val="1F497D"/>
                    </a:solidFill>
                    <a:effectLst/>
                  </a:rPr>
                  <a:t>67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1F497D"/>
                  </a:solidFill>
                  <a:effectLst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 bwMode="auto">
              <a:xfrm>
                <a:off x="3407247" y="1509092"/>
                <a:ext cx="671679" cy="314942"/>
              </a:xfrm>
              <a:prstGeom prst="rect">
                <a:avLst/>
              </a:prstGeom>
              <a:noFill/>
              <a:ln w="2857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1F497D"/>
                  </a:solidFill>
                  <a:effectLst/>
                </a:endParaRPr>
              </a:p>
            </p:txBody>
          </p:sp>
        </p:grpSp>
        <p:cxnSp>
          <p:nvCxnSpPr>
            <p:cNvPr id="32" name="Straight Connector 31"/>
            <p:cNvCxnSpPr>
              <a:stCxn id="31" idx="2"/>
              <a:endCxn id="14" idx="0"/>
            </p:cNvCxnSpPr>
            <p:nvPr/>
          </p:nvCxnSpPr>
          <p:spPr bwMode="auto">
            <a:xfrm flipH="1">
              <a:off x="3837348" y="4207792"/>
              <a:ext cx="658431" cy="39504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>
              <a:stCxn id="31" idx="2"/>
              <a:endCxn id="20" idx="0"/>
            </p:cNvCxnSpPr>
            <p:nvPr/>
          </p:nvCxnSpPr>
          <p:spPr bwMode="auto">
            <a:xfrm>
              <a:off x="4495779" y="4207792"/>
              <a:ext cx="632628" cy="39757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5" name="Content Placeholder 2"/>
          <p:cNvSpPr txBox="1">
            <a:spLocks/>
          </p:cNvSpPr>
          <p:nvPr/>
        </p:nvSpPr>
        <p:spPr bwMode="auto">
          <a:xfrm>
            <a:off x="3440448" y="1143000"/>
            <a:ext cx="5360652" cy="1518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9538" tIns="52388" rIns="109538" bIns="52388" numCol="1" anchor="t" anchorCtr="0" compatLnSpc="1">
            <a:prstTxWarp prst="textNoShape">
              <a:avLst/>
            </a:prstTxWarp>
          </a:bodyPr>
          <a:lstStyle>
            <a:lvl1pPr marL="128588" indent="-128588" algn="l" defTabSz="108108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 "/>
              <a:defRPr sz="2700" b="1">
                <a:solidFill>
                  <a:srgbClr val="376092"/>
                </a:solidFill>
                <a:latin typeface="Arial"/>
                <a:ea typeface="ＭＳ Ｐゴシック" charset="-128"/>
                <a:cs typeface="ＭＳ Ｐゴシック" charset="-128"/>
              </a:defRPr>
            </a:lvl1pPr>
            <a:lvl2pPr marL="519113" indent="-276225" algn="l" defTabSz="1081088" rtl="0" eaLnBrk="1" fontAlgn="base" hangingPunct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SzPct val="125000"/>
              <a:buFont typeface="Times" charset="0"/>
              <a:buChar char="•"/>
              <a:defRPr sz="2700" b="1">
                <a:solidFill>
                  <a:srgbClr val="376092"/>
                </a:solidFill>
                <a:latin typeface="Arial"/>
                <a:ea typeface="ＭＳ Ｐゴシック" charset="-128"/>
              </a:defRPr>
            </a:lvl2pPr>
            <a:lvl3pPr marL="795338" indent="-269875" algn="l" defTabSz="1081088" rtl="0" eaLnBrk="1" fontAlgn="base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SzPct val="125000"/>
              <a:buChar char="-"/>
              <a:defRPr sz="2700" b="1">
                <a:solidFill>
                  <a:srgbClr val="376092"/>
                </a:solidFill>
                <a:latin typeface="Arial"/>
                <a:ea typeface="ＭＳ Ｐゴシック" charset="-128"/>
              </a:defRPr>
            </a:lvl3pPr>
            <a:lvl4pPr marL="1825625" indent="-203200" algn="l" defTabSz="10810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376092"/>
                </a:solidFill>
                <a:latin typeface="Arial"/>
                <a:ea typeface="ＭＳ Ｐゴシック" charset="-128"/>
              </a:defRPr>
            </a:lvl4pPr>
            <a:lvl5pPr marL="2371725" indent="-207963" algn="l" defTabSz="10810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76092"/>
                </a:solidFill>
                <a:latin typeface="Arial"/>
                <a:ea typeface="ＭＳ Ｐゴシック" charset="-128"/>
              </a:defRPr>
            </a:lvl5pPr>
            <a:lvl6pPr marL="2828925" indent="-207963" algn="l" defTabSz="10810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3286125" indent="-207963" algn="l" defTabSz="10810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743325" indent="-207963" algn="l" defTabSz="10810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4200525" indent="-207963" algn="l" defTabSz="10810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3.  while queue has more than 1 item:</a:t>
            </a:r>
            <a:br>
              <a:rPr lang="en-US" sz="2000" dirty="0" smtClean="0"/>
            </a:br>
            <a:r>
              <a:rPr lang="en-US" sz="2000" dirty="0" smtClean="0"/>
              <a:t>          Remove two trees with smallest </a:t>
            </a:r>
            <a:br>
              <a:rPr lang="en-US" sz="2000" dirty="0" smtClean="0"/>
            </a:br>
            <a:r>
              <a:rPr lang="en-US" sz="2000" dirty="0" smtClean="0"/>
              <a:t>          weight</a:t>
            </a:r>
          </a:p>
        </p:txBody>
      </p:sp>
    </p:spTree>
    <p:extLst>
      <p:ext uri="{BB962C8B-B14F-4D97-AF65-F5344CB8AC3E}">
        <p14:creationId xmlns:p14="http://schemas.microsoft.com/office/powerpoint/2010/main" val="233710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7488987"/>
              </p:ext>
            </p:extLst>
          </p:nvPr>
        </p:nvGraphicFramePr>
        <p:xfrm>
          <a:off x="207609" y="1199221"/>
          <a:ext cx="279262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311"/>
                <a:gridCol w="13963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Frequency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207646" y="3753707"/>
            <a:ext cx="671679" cy="624813"/>
            <a:chOff x="3407247" y="1199221"/>
            <a:chExt cx="671679" cy="624813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407247" y="1199221"/>
              <a:ext cx="671679" cy="314942"/>
            </a:xfrm>
            <a:prstGeom prst="rect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103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3407247" y="1509092"/>
              <a:ext cx="671679" cy="314942"/>
            </a:xfrm>
            <a:prstGeom prst="rect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e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</p:grpSp>
      <p:sp>
        <p:nvSpPr>
          <p:cNvPr id="34" name="Content Placeholder 2"/>
          <p:cNvSpPr txBox="1">
            <a:spLocks/>
          </p:cNvSpPr>
          <p:nvPr/>
        </p:nvSpPr>
        <p:spPr bwMode="auto">
          <a:xfrm>
            <a:off x="3440448" y="1143000"/>
            <a:ext cx="5360652" cy="1518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9538" tIns="52388" rIns="109538" bIns="52388" numCol="1" anchor="t" anchorCtr="0" compatLnSpc="1">
            <a:prstTxWarp prst="textNoShape">
              <a:avLst/>
            </a:prstTxWarp>
          </a:bodyPr>
          <a:lstStyle>
            <a:lvl1pPr marL="128588" indent="-128588" algn="l" defTabSz="108108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 "/>
              <a:defRPr sz="2700" b="1">
                <a:solidFill>
                  <a:srgbClr val="376092"/>
                </a:solidFill>
                <a:latin typeface="Arial"/>
                <a:ea typeface="ＭＳ Ｐゴシック" charset="-128"/>
                <a:cs typeface="ＭＳ Ｐゴシック" charset="-128"/>
              </a:defRPr>
            </a:lvl1pPr>
            <a:lvl2pPr marL="519113" indent="-276225" algn="l" defTabSz="1081088" rtl="0" eaLnBrk="1" fontAlgn="base" hangingPunct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SzPct val="125000"/>
              <a:buFont typeface="Times" charset="0"/>
              <a:buChar char="•"/>
              <a:defRPr sz="2700" b="1">
                <a:solidFill>
                  <a:srgbClr val="376092"/>
                </a:solidFill>
                <a:latin typeface="Arial"/>
                <a:ea typeface="ＭＳ Ｐゴシック" charset="-128"/>
              </a:defRPr>
            </a:lvl2pPr>
            <a:lvl3pPr marL="795338" indent="-269875" algn="l" defTabSz="1081088" rtl="0" eaLnBrk="1" fontAlgn="base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SzPct val="125000"/>
              <a:buChar char="-"/>
              <a:defRPr sz="2700" b="1">
                <a:solidFill>
                  <a:srgbClr val="376092"/>
                </a:solidFill>
                <a:latin typeface="Arial"/>
                <a:ea typeface="ＭＳ Ｐゴシック" charset="-128"/>
              </a:defRPr>
            </a:lvl3pPr>
            <a:lvl4pPr marL="1825625" indent="-203200" algn="l" defTabSz="10810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376092"/>
                </a:solidFill>
                <a:latin typeface="Arial"/>
                <a:ea typeface="ＭＳ Ｐゴシック" charset="-128"/>
              </a:defRPr>
            </a:lvl4pPr>
            <a:lvl5pPr marL="2371725" indent="-207963" algn="l" defTabSz="10810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76092"/>
                </a:solidFill>
                <a:latin typeface="Arial"/>
                <a:ea typeface="ＭＳ Ｐゴシック" charset="-128"/>
              </a:defRPr>
            </a:lvl5pPr>
            <a:lvl6pPr marL="2828925" indent="-207963" algn="l" defTabSz="10810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3286125" indent="-207963" algn="l" defTabSz="10810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743325" indent="-207963" algn="l" defTabSz="10810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4200525" indent="-207963" algn="l" defTabSz="10810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3.  while queue has more than 1 item:</a:t>
            </a:r>
            <a:br>
              <a:rPr lang="en-US" sz="2000" dirty="0" smtClean="0"/>
            </a:br>
            <a:r>
              <a:rPr lang="en-US" sz="2000" dirty="0" smtClean="0"/>
              <a:t>          Combine into new tree with </a:t>
            </a:r>
            <a:br>
              <a:rPr lang="en-US" sz="2000" dirty="0" smtClean="0"/>
            </a:br>
            <a:r>
              <a:rPr lang="en-US" sz="2000" dirty="0" smtClean="0"/>
              <a:t>          combined weight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5300164" y="2806548"/>
            <a:ext cx="3292609" cy="3634753"/>
            <a:chOff x="5300164" y="2806548"/>
            <a:chExt cx="3292609" cy="3634753"/>
          </a:xfrm>
        </p:grpSpPr>
        <p:grpSp>
          <p:nvGrpSpPr>
            <p:cNvPr id="10" name="Group 9"/>
            <p:cNvGrpSpPr/>
            <p:nvPr/>
          </p:nvGrpSpPr>
          <p:grpSpPr>
            <a:xfrm>
              <a:off x="5300164" y="3725585"/>
              <a:ext cx="671679" cy="624813"/>
              <a:chOff x="3407247" y="1199221"/>
              <a:chExt cx="671679" cy="624813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3407247" y="1199221"/>
                <a:ext cx="671679" cy="314942"/>
              </a:xfrm>
              <a:prstGeom prst="rect">
                <a:avLst/>
              </a:prstGeom>
              <a:noFill/>
              <a:ln w="2857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rgbClr val="1F497D"/>
                    </a:solidFill>
                    <a:effectLst/>
                  </a:rPr>
                  <a:t>64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1F497D"/>
                  </a:solidFill>
                  <a:effectLst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3407247" y="1509092"/>
                <a:ext cx="671679" cy="314942"/>
              </a:xfrm>
              <a:prstGeom prst="rect">
                <a:avLst/>
              </a:prstGeom>
              <a:noFill/>
              <a:ln w="2857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rgbClr val="1F497D"/>
                    </a:solidFill>
                    <a:effectLst/>
                  </a:rPr>
                  <a:t>a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1F497D"/>
                  </a:solidFill>
                  <a:effectLst/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6022324" y="3720653"/>
              <a:ext cx="2570449" cy="2720648"/>
              <a:chOff x="3501508" y="3582979"/>
              <a:chExt cx="2570449" cy="2720648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3501508" y="4602835"/>
                <a:ext cx="671679" cy="624813"/>
                <a:chOff x="3407247" y="1199221"/>
                <a:chExt cx="671679" cy="624813"/>
              </a:xfrm>
            </p:grpSpPr>
            <p:sp>
              <p:nvSpPr>
                <p:cNvPr id="14" name="Rectangle 13"/>
                <p:cNvSpPr/>
                <p:nvPr/>
              </p:nvSpPr>
              <p:spPr bwMode="auto">
                <a:xfrm>
                  <a:off x="3407247" y="1199221"/>
                  <a:ext cx="671679" cy="314942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 smtClean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</a:rPr>
                    <a:t>32</a:t>
                  </a:r>
                  <a:endParaRPr kumimoji="0" lang="en-US" sz="1600" b="1" i="0" u="none" strike="noStrike" cap="none" normalizeH="0" baseline="0" dirty="0">
                    <a:ln>
                      <a:noFill/>
                    </a:ln>
                    <a:solidFill>
                      <a:srgbClr val="1F497D"/>
                    </a:solidFill>
                    <a:effectLst/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 bwMode="auto">
                <a:xfrm>
                  <a:off x="3407247" y="1509092"/>
                  <a:ext cx="671679" cy="314942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 smtClean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</a:rPr>
                    <a:t>d</a:t>
                  </a:r>
                  <a:endParaRPr kumimoji="0" lang="en-US" sz="1600" b="1" i="0" u="none" strike="noStrike" cap="none" normalizeH="0" baseline="0" dirty="0">
                    <a:ln>
                      <a:noFill/>
                    </a:ln>
                    <a:solidFill>
                      <a:srgbClr val="1F497D"/>
                    </a:solidFill>
                    <a:effectLst/>
                  </a:endParaRPr>
                </a:p>
              </p:txBody>
            </p:sp>
          </p:grpSp>
          <p:grpSp>
            <p:nvGrpSpPr>
              <p:cNvPr id="3" name="Group 2"/>
              <p:cNvGrpSpPr/>
              <p:nvPr/>
            </p:nvGrpSpPr>
            <p:grpSpPr>
              <a:xfrm>
                <a:off x="4237685" y="4605371"/>
                <a:ext cx="1834272" cy="1698256"/>
                <a:chOff x="3016431" y="3758778"/>
                <a:chExt cx="1834272" cy="1698256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3016431" y="4832221"/>
                  <a:ext cx="671679" cy="624813"/>
                  <a:chOff x="3407247" y="1199221"/>
                  <a:chExt cx="671679" cy="624813"/>
                </a:xfrm>
              </p:grpSpPr>
              <p:sp>
                <p:nvSpPr>
                  <p:cNvPr id="7" name="Rectangle 6"/>
                  <p:cNvSpPr/>
                  <p:nvPr/>
                </p:nvSpPr>
                <p:spPr bwMode="auto">
                  <a:xfrm>
                    <a:off x="3407247" y="1199221"/>
                    <a:ext cx="671679" cy="314942"/>
                  </a:xfrm>
                  <a:prstGeom prst="rect">
                    <a:avLst/>
                  </a:prstGeom>
                  <a:noFill/>
                  <a:ln w="28575" cap="flat" cmpd="sng" algn="ctr">
                    <a:solidFill>
                      <a:schemeClr val="accent6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</a:rPr>
                      <a:t>13</a:t>
                    </a:r>
                    <a:endParaRPr kumimoji="0" lang="en-US" sz="1600" b="1" i="0" u="none" strike="noStrike" cap="none" normalizeH="0" baseline="0" dirty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</a:endParaRPr>
                  </a:p>
                </p:txBody>
              </p:sp>
              <p:sp>
                <p:nvSpPr>
                  <p:cNvPr id="8" name="Rectangle 7"/>
                  <p:cNvSpPr/>
                  <p:nvPr/>
                </p:nvSpPr>
                <p:spPr bwMode="auto">
                  <a:xfrm>
                    <a:off x="3407247" y="1509092"/>
                    <a:ext cx="671679" cy="314942"/>
                  </a:xfrm>
                  <a:prstGeom prst="rect">
                    <a:avLst/>
                  </a:prstGeom>
                  <a:noFill/>
                  <a:ln w="28575" cap="flat" cmpd="sng" algn="ctr">
                    <a:solidFill>
                      <a:schemeClr val="accent6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</a:rPr>
                      <a:t>b</a:t>
                    </a:r>
                    <a:endParaRPr kumimoji="0" lang="en-US" sz="1600" b="1" i="0" u="none" strike="noStrike" cap="none" normalizeH="0" baseline="0" dirty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</a:endParaRPr>
                  </a:p>
                </p:txBody>
              </p:sp>
            </p:grpSp>
            <p:grpSp>
              <p:nvGrpSpPr>
                <p:cNvPr id="19" name="Group 18"/>
                <p:cNvGrpSpPr/>
                <p:nvPr/>
              </p:nvGrpSpPr>
              <p:grpSpPr>
                <a:xfrm>
                  <a:off x="3571313" y="3758778"/>
                  <a:ext cx="671679" cy="624813"/>
                  <a:chOff x="3407247" y="1199221"/>
                  <a:chExt cx="671679" cy="624813"/>
                </a:xfrm>
              </p:grpSpPr>
              <p:sp>
                <p:nvSpPr>
                  <p:cNvPr id="20" name="Rectangle 19"/>
                  <p:cNvSpPr/>
                  <p:nvPr/>
                </p:nvSpPr>
                <p:spPr bwMode="auto">
                  <a:xfrm>
                    <a:off x="3407247" y="1199221"/>
                    <a:ext cx="671679" cy="314942"/>
                  </a:xfrm>
                  <a:prstGeom prst="rect">
                    <a:avLst/>
                  </a:prstGeom>
                  <a:noFill/>
                  <a:ln w="28575" cap="flat" cmpd="sng" algn="ctr">
                    <a:solidFill>
                      <a:schemeClr val="accent6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</a:rPr>
                      <a:t>35</a:t>
                    </a:r>
                    <a:endParaRPr kumimoji="0" lang="en-US" sz="1600" b="1" i="0" u="none" strike="noStrike" cap="none" normalizeH="0" baseline="0" dirty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</a:endParaRPr>
                  </a:p>
                </p:txBody>
              </p:sp>
              <p:sp>
                <p:nvSpPr>
                  <p:cNvPr id="21" name="Rectangle 20"/>
                  <p:cNvSpPr/>
                  <p:nvPr/>
                </p:nvSpPr>
                <p:spPr bwMode="auto">
                  <a:xfrm>
                    <a:off x="3407247" y="1509092"/>
                    <a:ext cx="671679" cy="314942"/>
                  </a:xfrm>
                  <a:prstGeom prst="rect">
                    <a:avLst/>
                  </a:prstGeom>
                  <a:noFill/>
                  <a:ln w="28575" cap="flat" cmpd="sng" algn="ctr">
                    <a:solidFill>
                      <a:schemeClr val="accent6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1" i="0" u="none" strike="noStrike" cap="none" normalizeH="0" baseline="0" dirty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</a:endParaRPr>
                  </a:p>
                </p:txBody>
              </p: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4179024" y="4832221"/>
                  <a:ext cx="671679" cy="624813"/>
                  <a:chOff x="3407247" y="1199221"/>
                  <a:chExt cx="671679" cy="624813"/>
                </a:xfrm>
              </p:grpSpPr>
              <p:sp>
                <p:nvSpPr>
                  <p:cNvPr id="24" name="Rectangle 23"/>
                  <p:cNvSpPr/>
                  <p:nvPr/>
                </p:nvSpPr>
                <p:spPr bwMode="auto">
                  <a:xfrm>
                    <a:off x="3407247" y="1199221"/>
                    <a:ext cx="671679" cy="314942"/>
                  </a:xfrm>
                  <a:prstGeom prst="rect">
                    <a:avLst/>
                  </a:prstGeom>
                  <a:noFill/>
                  <a:ln w="28575" cap="flat" cmpd="sng" algn="ctr">
                    <a:solidFill>
                      <a:schemeClr val="accent6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</a:rPr>
                      <a:t>22</a:t>
                    </a:r>
                    <a:endParaRPr kumimoji="0" lang="en-US" sz="1600" b="1" i="0" u="none" strike="noStrike" cap="none" normalizeH="0" baseline="0" dirty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</a:endParaRPr>
                  </a:p>
                </p:txBody>
              </p:sp>
              <p:sp>
                <p:nvSpPr>
                  <p:cNvPr id="25" name="Rectangle 24"/>
                  <p:cNvSpPr/>
                  <p:nvPr/>
                </p:nvSpPr>
                <p:spPr bwMode="auto">
                  <a:xfrm>
                    <a:off x="3407247" y="1509092"/>
                    <a:ext cx="671679" cy="314942"/>
                  </a:xfrm>
                  <a:prstGeom prst="rect">
                    <a:avLst/>
                  </a:prstGeom>
                  <a:noFill/>
                  <a:ln w="28575" cap="flat" cmpd="sng" algn="ctr">
                    <a:solidFill>
                      <a:schemeClr val="accent6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</a:rPr>
                      <a:t>c</a:t>
                    </a:r>
                    <a:endParaRPr kumimoji="0" lang="en-US" sz="1600" b="1" i="0" u="none" strike="noStrike" cap="none" normalizeH="0" baseline="0" dirty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</a:endParaRPr>
                  </a:p>
                </p:txBody>
              </p:sp>
            </p:grpSp>
            <p:cxnSp>
              <p:nvCxnSpPr>
                <p:cNvPr id="4" name="Straight Connector 3"/>
                <p:cNvCxnSpPr>
                  <a:stCxn id="21" idx="2"/>
                  <a:endCxn id="7" idx="0"/>
                </p:cNvCxnSpPr>
                <p:nvPr/>
              </p:nvCxnSpPr>
              <p:spPr bwMode="auto">
                <a:xfrm flipH="1">
                  <a:off x="3352271" y="4383591"/>
                  <a:ext cx="554882" cy="44863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6" name="Straight Connector 25"/>
                <p:cNvCxnSpPr>
                  <a:stCxn id="21" idx="2"/>
                  <a:endCxn id="24" idx="0"/>
                </p:cNvCxnSpPr>
                <p:nvPr/>
              </p:nvCxnSpPr>
              <p:spPr bwMode="auto">
                <a:xfrm>
                  <a:off x="3907153" y="4383591"/>
                  <a:ext cx="607711" cy="44863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29" name="Group 28"/>
              <p:cNvGrpSpPr/>
              <p:nvPr/>
            </p:nvGrpSpPr>
            <p:grpSpPr>
              <a:xfrm>
                <a:off x="4159939" y="3582979"/>
                <a:ext cx="671679" cy="624813"/>
                <a:chOff x="3407247" y="1199221"/>
                <a:chExt cx="671679" cy="624813"/>
              </a:xfrm>
            </p:grpSpPr>
            <p:sp>
              <p:nvSpPr>
                <p:cNvPr id="30" name="Rectangle 29"/>
                <p:cNvSpPr/>
                <p:nvPr/>
              </p:nvSpPr>
              <p:spPr bwMode="auto">
                <a:xfrm>
                  <a:off x="3407247" y="1199221"/>
                  <a:ext cx="671679" cy="314942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 smtClean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</a:rPr>
                    <a:t>67</a:t>
                  </a:r>
                  <a:endParaRPr kumimoji="0" lang="en-US" sz="1600" b="1" i="0" u="none" strike="noStrike" cap="none" normalizeH="0" baseline="0" dirty="0">
                    <a:ln>
                      <a:noFill/>
                    </a:ln>
                    <a:solidFill>
                      <a:srgbClr val="1F497D"/>
                    </a:solidFill>
                    <a:effectLst/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 bwMode="auto">
                <a:xfrm>
                  <a:off x="3407247" y="1509092"/>
                  <a:ext cx="671679" cy="314942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 dirty="0">
                    <a:ln>
                      <a:noFill/>
                    </a:ln>
                    <a:solidFill>
                      <a:srgbClr val="1F497D"/>
                    </a:solidFill>
                    <a:effectLst/>
                  </a:endParaRPr>
                </a:p>
              </p:txBody>
            </p:sp>
          </p:grpSp>
          <p:cxnSp>
            <p:nvCxnSpPr>
              <p:cNvPr id="32" name="Straight Connector 31"/>
              <p:cNvCxnSpPr>
                <a:stCxn id="31" idx="2"/>
                <a:endCxn id="14" idx="0"/>
              </p:cNvCxnSpPr>
              <p:nvPr/>
            </p:nvCxnSpPr>
            <p:spPr bwMode="auto">
              <a:xfrm flipH="1">
                <a:off x="3837348" y="4207792"/>
                <a:ext cx="658431" cy="39504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Straight Connector 32"/>
              <p:cNvCxnSpPr>
                <a:stCxn id="31" idx="2"/>
                <a:endCxn id="20" idx="0"/>
              </p:cNvCxnSpPr>
              <p:nvPr/>
            </p:nvCxnSpPr>
            <p:spPr bwMode="auto">
              <a:xfrm>
                <a:off x="4495779" y="4207792"/>
                <a:ext cx="632628" cy="397579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7" name="Group 36"/>
            <p:cNvGrpSpPr/>
            <p:nvPr/>
          </p:nvGrpSpPr>
          <p:grpSpPr>
            <a:xfrm>
              <a:off x="5984652" y="2806548"/>
              <a:ext cx="671679" cy="624813"/>
              <a:chOff x="3407247" y="1199221"/>
              <a:chExt cx="671679" cy="624813"/>
            </a:xfrm>
          </p:grpSpPr>
          <p:sp>
            <p:nvSpPr>
              <p:cNvPr id="38" name="Rectangle 37"/>
              <p:cNvSpPr/>
              <p:nvPr/>
            </p:nvSpPr>
            <p:spPr bwMode="auto">
              <a:xfrm>
                <a:off x="3407247" y="1199221"/>
                <a:ext cx="671679" cy="314942"/>
              </a:xfrm>
              <a:prstGeom prst="rect">
                <a:avLst/>
              </a:prstGeom>
              <a:noFill/>
              <a:ln w="2857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rgbClr val="1F497D"/>
                    </a:solidFill>
                    <a:effectLst/>
                  </a:rPr>
                  <a:t>131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1F497D"/>
                  </a:solidFill>
                  <a:effectLst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 bwMode="auto">
              <a:xfrm>
                <a:off x="3407247" y="1509092"/>
                <a:ext cx="671679" cy="314942"/>
              </a:xfrm>
              <a:prstGeom prst="rect">
                <a:avLst/>
              </a:prstGeom>
              <a:noFill/>
              <a:ln w="2857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1F497D"/>
                  </a:solidFill>
                  <a:effectLst/>
                </a:endParaRPr>
              </a:p>
            </p:txBody>
          </p:sp>
        </p:grpSp>
        <p:cxnSp>
          <p:nvCxnSpPr>
            <p:cNvPr id="40" name="Straight Connector 39"/>
            <p:cNvCxnSpPr>
              <a:stCxn id="39" idx="2"/>
              <a:endCxn id="11" idx="0"/>
            </p:cNvCxnSpPr>
            <p:nvPr/>
          </p:nvCxnSpPr>
          <p:spPr bwMode="auto">
            <a:xfrm flipH="1">
              <a:off x="5636004" y="3431361"/>
              <a:ext cx="684488" cy="29422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>
              <a:stCxn id="39" idx="2"/>
              <a:endCxn id="30" idx="0"/>
            </p:cNvCxnSpPr>
            <p:nvPr/>
          </p:nvCxnSpPr>
          <p:spPr bwMode="auto">
            <a:xfrm>
              <a:off x="6320492" y="3431361"/>
              <a:ext cx="696103" cy="28929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747272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1911287"/>
              </p:ext>
            </p:extLst>
          </p:nvPr>
        </p:nvGraphicFramePr>
        <p:xfrm>
          <a:off x="207609" y="1199221"/>
          <a:ext cx="279262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311"/>
                <a:gridCol w="13963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Frequency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3666071" y="3112230"/>
            <a:ext cx="671679" cy="624813"/>
            <a:chOff x="3407247" y="1199221"/>
            <a:chExt cx="671679" cy="624813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407247" y="1199221"/>
              <a:ext cx="671679" cy="314942"/>
            </a:xfrm>
            <a:prstGeom prst="rect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103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3407247" y="1509092"/>
              <a:ext cx="671679" cy="314942"/>
            </a:xfrm>
            <a:prstGeom prst="rect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e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653859" y="3107298"/>
            <a:ext cx="3292609" cy="3634753"/>
            <a:chOff x="5300164" y="2806548"/>
            <a:chExt cx="3292609" cy="3634753"/>
          </a:xfrm>
        </p:grpSpPr>
        <p:grpSp>
          <p:nvGrpSpPr>
            <p:cNvPr id="10" name="Group 9"/>
            <p:cNvGrpSpPr/>
            <p:nvPr/>
          </p:nvGrpSpPr>
          <p:grpSpPr>
            <a:xfrm>
              <a:off x="5300164" y="3725585"/>
              <a:ext cx="671679" cy="624813"/>
              <a:chOff x="3407247" y="1199221"/>
              <a:chExt cx="671679" cy="624813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3407247" y="1199221"/>
                <a:ext cx="671679" cy="314942"/>
              </a:xfrm>
              <a:prstGeom prst="rect">
                <a:avLst/>
              </a:prstGeom>
              <a:noFill/>
              <a:ln w="2857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rgbClr val="1F497D"/>
                    </a:solidFill>
                    <a:effectLst/>
                  </a:rPr>
                  <a:t>64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1F497D"/>
                  </a:solidFill>
                  <a:effectLst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3407247" y="1509092"/>
                <a:ext cx="671679" cy="314942"/>
              </a:xfrm>
              <a:prstGeom prst="rect">
                <a:avLst/>
              </a:prstGeom>
              <a:noFill/>
              <a:ln w="2857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rgbClr val="1F497D"/>
                    </a:solidFill>
                    <a:effectLst/>
                  </a:rPr>
                  <a:t>a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1F497D"/>
                  </a:solidFill>
                  <a:effectLst/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6022324" y="3720653"/>
              <a:ext cx="2570449" cy="2720648"/>
              <a:chOff x="3501508" y="3582979"/>
              <a:chExt cx="2570449" cy="2720648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3501508" y="4602835"/>
                <a:ext cx="671679" cy="624813"/>
                <a:chOff x="3407247" y="1199221"/>
                <a:chExt cx="671679" cy="624813"/>
              </a:xfrm>
            </p:grpSpPr>
            <p:sp>
              <p:nvSpPr>
                <p:cNvPr id="14" name="Rectangle 13"/>
                <p:cNvSpPr/>
                <p:nvPr/>
              </p:nvSpPr>
              <p:spPr bwMode="auto">
                <a:xfrm>
                  <a:off x="3407247" y="1199221"/>
                  <a:ext cx="671679" cy="314942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 smtClean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</a:rPr>
                    <a:t>32</a:t>
                  </a:r>
                  <a:endParaRPr kumimoji="0" lang="en-US" sz="1600" b="1" i="0" u="none" strike="noStrike" cap="none" normalizeH="0" baseline="0" dirty="0">
                    <a:ln>
                      <a:noFill/>
                    </a:ln>
                    <a:solidFill>
                      <a:srgbClr val="1F497D"/>
                    </a:solidFill>
                    <a:effectLst/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 bwMode="auto">
                <a:xfrm>
                  <a:off x="3407247" y="1509092"/>
                  <a:ext cx="671679" cy="314942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 smtClean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</a:rPr>
                    <a:t>d</a:t>
                  </a:r>
                  <a:endParaRPr kumimoji="0" lang="en-US" sz="1600" b="1" i="0" u="none" strike="noStrike" cap="none" normalizeH="0" baseline="0" dirty="0">
                    <a:ln>
                      <a:noFill/>
                    </a:ln>
                    <a:solidFill>
                      <a:srgbClr val="1F497D"/>
                    </a:solidFill>
                    <a:effectLst/>
                  </a:endParaRPr>
                </a:p>
              </p:txBody>
            </p:sp>
          </p:grpSp>
          <p:grpSp>
            <p:nvGrpSpPr>
              <p:cNvPr id="3" name="Group 2"/>
              <p:cNvGrpSpPr/>
              <p:nvPr/>
            </p:nvGrpSpPr>
            <p:grpSpPr>
              <a:xfrm>
                <a:off x="4237685" y="4605371"/>
                <a:ext cx="1834272" cy="1698256"/>
                <a:chOff x="3016431" y="3758778"/>
                <a:chExt cx="1834272" cy="1698256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3016431" y="4832221"/>
                  <a:ext cx="671679" cy="624813"/>
                  <a:chOff x="3407247" y="1199221"/>
                  <a:chExt cx="671679" cy="624813"/>
                </a:xfrm>
              </p:grpSpPr>
              <p:sp>
                <p:nvSpPr>
                  <p:cNvPr id="7" name="Rectangle 6"/>
                  <p:cNvSpPr/>
                  <p:nvPr/>
                </p:nvSpPr>
                <p:spPr bwMode="auto">
                  <a:xfrm>
                    <a:off x="3407247" y="1199221"/>
                    <a:ext cx="671679" cy="314942"/>
                  </a:xfrm>
                  <a:prstGeom prst="rect">
                    <a:avLst/>
                  </a:prstGeom>
                  <a:noFill/>
                  <a:ln w="28575" cap="flat" cmpd="sng" algn="ctr">
                    <a:solidFill>
                      <a:schemeClr val="accent6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</a:rPr>
                      <a:t>13</a:t>
                    </a:r>
                    <a:endParaRPr kumimoji="0" lang="en-US" sz="1600" b="1" i="0" u="none" strike="noStrike" cap="none" normalizeH="0" baseline="0" dirty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</a:endParaRPr>
                  </a:p>
                </p:txBody>
              </p:sp>
              <p:sp>
                <p:nvSpPr>
                  <p:cNvPr id="8" name="Rectangle 7"/>
                  <p:cNvSpPr/>
                  <p:nvPr/>
                </p:nvSpPr>
                <p:spPr bwMode="auto">
                  <a:xfrm>
                    <a:off x="3407247" y="1509092"/>
                    <a:ext cx="671679" cy="314942"/>
                  </a:xfrm>
                  <a:prstGeom prst="rect">
                    <a:avLst/>
                  </a:prstGeom>
                  <a:noFill/>
                  <a:ln w="28575" cap="flat" cmpd="sng" algn="ctr">
                    <a:solidFill>
                      <a:schemeClr val="accent6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</a:rPr>
                      <a:t>b</a:t>
                    </a:r>
                    <a:endParaRPr kumimoji="0" lang="en-US" sz="1600" b="1" i="0" u="none" strike="noStrike" cap="none" normalizeH="0" baseline="0" dirty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</a:endParaRPr>
                  </a:p>
                </p:txBody>
              </p:sp>
            </p:grpSp>
            <p:grpSp>
              <p:nvGrpSpPr>
                <p:cNvPr id="19" name="Group 18"/>
                <p:cNvGrpSpPr/>
                <p:nvPr/>
              </p:nvGrpSpPr>
              <p:grpSpPr>
                <a:xfrm>
                  <a:off x="3571313" y="3758778"/>
                  <a:ext cx="671679" cy="624813"/>
                  <a:chOff x="3407247" y="1199221"/>
                  <a:chExt cx="671679" cy="624813"/>
                </a:xfrm>
              </p:grpSpPr>
              <p:sp>
                <p:nvSpPr>
                  <p:cNvPr id="20" name="Rectangle 19"/>
                  <p:cNvSpPr/>
                  <p:nvPr/>
                </p:nvSpPr>
                <p:spPr bwMode="auto">
                  <a:xfrm>
                    <a:off x="3407247" y="1199221"/>
                    <a:ext cx="671679" cy="314942"/>
                  </a:xfrm>
                  <a:prstGeom prst="rect">
                    <a:avLst/>
                  </a:prstGeom>
                  <a:noFill/>
                  <a:ln w="28575" cap="flat" cmpd="sng" algn="ctr">
                    <a:solidFill>
                      <a:schemeClr val="accent6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</a:rPr>
                      <a:t>35</a:t>
                    </a:r>
                    <a:endParaRPr kumimoji="0" lang="en-US" sz="1600" b="1" i="0" u="none" strike="noStrike" cap="none" normalizeH="0" baseline="0" dirty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</a:endParaRPr>
                  </a:p>
                </p:txBody>
              </p:sp>
              <p:sp>
                <p:nvSpPr>
                  <p:cNvPr id="21" name="Rectangle 20"/>
                  <p:cNvSpPr/>
                  <p:nvPr/>
                </p:nvSpPr>
                <p:spPr bwMode="auto">
                  <a:xfrm>
                    <a:off x="3407247" y="1509092"/>
                    <a:ext cx="671679" cy="314942"/>
                  </a:xfrm>
                  <a:prstGeom prst="rect">
                    <a:avLst/>
                  </a:prstGeom>
                  <a:noFill/>
                  <a:ln w="28575" cap="flat" cmpd="sng" algn="ctr">
                    <a:solidFill>
                      <a:schemeClr val="accent6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1" i="0" u="none" strike="noStrike" cap="none" normalizeH="0" baseline="0" dirty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</a:endParaRPr>
                  </a:p>
                </p:txBody>
              </p: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4179024" y="4832221"/>
                  <a:ext cx="671679" cy="624813"/>
                  <a:chOff x="3407247" y="1199221"/>
                  <a:chExt cx="671679" cy="624813"/>
                </a:xfrm>
              </p:grpSpPr>
              <p:sp>
                <p:nvSpPr>
                  <p:cNvPr id="24" name="Rectangle 23"/>
                  <p:cNvSpPr/>
                  <p:nvPr/>
                </p:nvSpPr>
                <p:spPr bwMode="auto">
                  <a:xfrm>
                    <a:off x="3407247" y="1199221"/>
                    <a:ext cx="671679" cy="314942"/>
                  </a:xfrm>
                  <a:prstGeom prst="rect">
                    <a:avLst/>
                  </a:prstGeom>
                  <a:noFill/>
                  <a:ln w="28575" cap="flat" cmpd="sng" algn="ctr">
                    <a:solidFill>
                      <a:schemeClr val="accent6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</a:rPr>
                      <a:t>22</a:t>
                    </a:r>
                    <a:endParaRPr kumimoji="0" lang="en-US" sz="1600" b="1" i="0" u="none" strike="noStrike" cap="none" normalizeH="0" baseline="0" dirty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</a:endParaRPr>
                  </a:p>
                </p:txBody>
              </p:sp>
              <p:sp>
                <p:nvSpPr>
                  <p:cNvPr id="25" name="Rectangle 24"/>
                  <p:cNvSpPr/>
                  <p:nvPr/>
                </p:nvSpPr>
                <p:spPr bwMode="auto">
                  <a:xfrm>
                    <a:off x="3407247" y="1509092"/>
                    <a:ext cx="671679" cy="314942"/>
                  </a:xfrm>
                  <a:prstGeom prst="rect">
                    <a:avLst/>
                  </a:prstGeom>
                  <a:noFill/>
                  <a:ln w="28575" cap="flat" cmpd="sng" algn="ctr">
                    <a:solidFill>
                      <a:schemeClr val="accent6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</a:rPr>
                      <a:t>c</a:t>
                    </a:r>
                    <a:endParaRPr kumimoji="0" lang="en-US" sz="1600" b="1" i="0" u="none" strike="noStrike" cap="none" normalizeH="0" baseline="0" dirty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</a:endParaRPr>
                  </a:p>
                </p:txBody>
              </p:sp>
            </p:grpSp>
            <p:cxnSp>
              <p:nvCxnSpPr>
                <p:cNvPr id="4" name="Straight Connector 3"/>
                <p:cNvCxnSpPr>
                  <a:stCxn id="21" idx="2"/>
                  <a:endCxn id="7" idx="0"/>
                </p:cNvCxnSpPr>
                <p:nvPr/>
              </p:nvCxnSpPr>
              <p:spPr bwMode="auto">
                <a:xfrm flipH="1">
                  <a:off x="3352271" y="4383591"/>
                  <a:ext cx="554882" cy="44863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6" name="Straight Connector 25"/>
                <p:cNvCxnSpPr>
                  <a:stCxn id="21" idx="2"/>
                  <a:endCxn id="24" idx="0"/>
                </p:cNvCxnSpPr>
                <p:nvPr/>
              </p:nvCxnSpPr>
              <p:spPr bwMode="auto">
                <a:xfrm>
                  <a:off x="3907153" y="4383591"/>
                  <a:ext cx="607711" cy="44863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29" name="Group 28"/>
              <p:cNvGrpSpPr/>
              <p:nvPr/>
            </p:nvGrpSpPr>
            <p:grpSpPr>
              <a:xfrm>
                <a:off x="4159939" y="3582979"/>
                <a:ext cx="671679" cy="624813"/>
                <a:chOff x="3407247" y="1199221"/>
                <a:chExt cx="671679" cy="624813"/>
              </a:xfrm>
            </p:grpSpPr>
            <p:sp>
              <p:nvSpPr>
                <p:cNvPr id="30" name="Rectangle 29"/>
                <p:cNvSpPr/>
                <p:nvPr/>
              </p:nvSpPr>
              <p:spPr bwMode="auto">
                <a:xfrm>
                  <a:off x="3407247" y="1199221"/>
                  <a:ext cx="671679" cy="314942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 smtClean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</a:rPr>
                    <a:t>67</a:t>
                  </a:r>
                  <a:endParaRPr kumimoji="0" lang="en-US" sz="1600" b="1" i="0" u="none" strike="noStrike" cap="none" normalizeH="0" baseline="0" dirty="0">
                    <a:ln>
                      <a:noFill/>
                    </a:ln>
                    <a:solidFill>
                      <a:srgbClr val="1F497D"/>
                    </a:solidFill>
                    <a:effectLst/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 bwMode="auto">
                <a:xfrm>
                  <a:off x="3407247" y="1509092"/>
                  <a:ext cx="671679" cy="314942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 dirty="0">
                    <a:ln>
                      <a:noFill/>
                    </a:ln>
                    <a:solidFill>
                      <a:srgbClr val="1F497D"/>
                    </a:solidFill>
                    <a:effectLst/>
                  </a:endParaRPr>
                </a:p>
              </p:txBody>
            </p:sp>
          </p:grpSp>
          <p:cxnSp>
            <p:nvCxnSpPr>
              <p:cNvPr id="32" name="Straight Connector 31"/>
              <p:cNvCxnSpPr>
                <a:stCxn id="31" idx="2"/>
                <a:endCxn id="14" idx="0"/>
              </p:cNvCxnSpPr>
              <p:nvPr/>
            </p:nvCxnSpPr>
            <p:spPr bwMode="auto">
              <a:xfrm flipH="1">
                <a:off x="3837348" y="4207792"/>
                <a:ext cx="658431" cy="39504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Straight Connector 32"/>
              <p:cNvCxnSpPr>
                <a:stCxn id="31" idx="2"/>
                <a:endCxn id="20" idx="0"/>
              </p:cNvCxnSpPr>
              <p:nvPr/>
            </p:nvCxnSpPr>
            <p:spPr bwMode="auto">
              <a:xfrm>
                <a:off x="4495779" y="4207792"/>
                <a:ext cx="632628" cy="397579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7" name="Group 36"/>
            <p:cNvGrpSpPr/>
            <p:nvPr/>
          </p:nvGrpSpPr>
          <p:grpSpPr>
            <a:xfrm>
              <a:off x="5984652" y="2806548"/>
              <a:ext cx="671679" cy="624813"/>
              <a:chOff x="3407247" y="1199221"/>
              <a:chExt cx="671679" cy="624813"/>
            </a:xfrm>
          </p:grpSpPr>
          <p:sp>
            <p:nvSpPr>
              <p:cNvPr id="38" name="Rectangle 37"/>
              <p:cNvSpPr/>
              <p:nvPr/>
            </p:nvSpPr>
            <p:spPr bwMode="auto">
              <a:xfrm>
                <a:off x="3407247" y="1199221"/>
                <a:ext cx="671679" cy="314942"/>
              </a:xfrm>
              <a:prstGeom prst="rect">
                <a:avLst/>
              </a:prstGeom>
              <a:noFill/>
              <a:ln w="2857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rgbClr val="1F497D"/>
                    </a:solidFill>
                    <a:effectLst/>
                  </a:rPr>
                  <a:t>131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1F497D"/>
                  </a:solidFill>
                  <a:effectLst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 bwMode="auto">
              <a:xfrm>
                <a:off x="3407247" y="1509092"/>
                <a:ext cx="671679" cy="314942"/>
              </a:xfrm>
              <a:prstGeom prst="rect">
                <a:avLst/>
              </a:prstGeom>
              <a:noFill/>
              <a:ln w="2857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1F497D"/>
                  </a:solidFill>
                  <a:effectLst/>
                </a:endParaRPr>
              </a:p>
            </p:txBody>
          </p:sp>
        </p:grpSp>
        <p:cxnSp>
          <p:nvCxnSpPr>
            <p:cNvPr id="40" name="Straight Connector 39"/>
            <p:cNvCxnSpPr>
              <a:stCxn id="39" idx="2"/>
              <a:endCxn id="11" idx="0"/>
            </p:cNvCxnSpPr>
            <p:nvPr/>
          </p:nvCxnSpPr>
          <p:spPr bwMode="auto">
            <a:xfrm flipH="1">
              <a:off x="5636004" y="3431361"/>
              <a:ext cx="684488" cy="29422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>
              <a:stCxn id="39" idx="2"/>
              <a:endCxn id="30" idx="0"/>
            </p:cNvCxnSpPr>
            <p:nvPr/>
          </p:nvCxnSpPr>
          <p:spPr bwMode="auto">
            <a:xfrm>
              <a:off x="6320492" y="3431361"/>
              <a:ext cx="696103" cy="28929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3" name="Content Placeholder 2"/>
          <p:cNvSpPr txBox="1">
            <a:spLocks/>
          </p:cNvSpPr>
          <p:nvPr/>
        </p:nvSpPr>
        <p:spPr bwMode="auto">
          <a:xfrm>
            <a:off x="3440448" y="1143000"/>
            <a:ext cx="5360652" cy="1518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9538" tIns="52388" rIns="109538" bIns="52388" numCol="1" anchor="t" anchorCtr="0" compatLnSpc="1">
            <a:prstTxWarp prst="textNoShape">
              <a:avLst/>
            </a:prstTxWarp>
          </a:bodyPr>
          <a:lstStyle>
            <a:lvl1pPr marL="128588" indent="-128588" algn="l" defTabSz="108108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 "/>
              <a:defRPr sz="2700" b="1">
                <a:solidFill>
                  <a:srgbClr val="376092"/>
                </a:solidFill>
                <a:latin typeface="Arial"/>
                <a:ea typeface="ＭＳ Ｐゴシック" charset="-128"/>
                <a:cs typeface="ＭＳ Ｐゴシック" charset="-128"/>
              </a:defRPr>
            </a:lvl1pPr>
            <a:lvl2pPr marL="519113" indent="-276225" algn="l" defTabSz="1081088" rtl="0" eaLnBrk="1" fontAlgn="base" hangingPunct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SzPct val="125000"/>
              <a:buFont typeface="Times" charset="0"/>
              <a:buChar char="•"/>
              <a:defRPr sz="2700" b="1">
                <a:solidFill>
                  <a:srgbClr val="376092"/>
                </a:solidFill>
                <a:latin typeface="Arial"/>
                <a:ea typeface="ＭＳ Ｐゴシック" charset="-128"/>
              </a:defRPr>
            </a:lvl2pPr>
            <a:lvl3pPr marL="795338" indent="-269875" algn="l" defTabSz="1081088" rtl="0" eaLnBrk="1" fontAlgn="base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SzPct val="125000"/>
              <a:buChar char="-"/>
              <a:defRPr sz="2700" b="1">
                <a:solidFill>
                  <a:srgbClr val="376092"/>
                </a:solidFill>
                <a:latin typeface="Arial"/>
                <a:ea typeface="ＭＳ Ｐゴシック" charset="-128"/>
              </a:defRPr>
            </a:lvl3pPr>
            <a:lvl4pPr marL="1825625" indent="-203200" algn="l" defTabSz="10810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376092"/>
                </a:solidFill>
                <a:latin typeface="Arial"/>
                <a:ea typeface="ＭＳ Ｐゴシック" charset="-128"/>
              </a:defRPr>
            </a:lvl4pPr>
            <a:lvl5pPr marL="2371725" indent="-207963" algn="l" defTabSz="10810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76092"/>
                </a:solidFill>
                <a:latin typeface="Arial"/>
                <a:ea typeface="ＭＳ Ｐゴシック" charset="-128"/>
              </a:defRPr>
            </a:lvl5pPr>
            <a:lvl6pPr marL="2828925" indent="-207963" algn="l" defTabSz="10810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3286125" indent="-207963" algn="l" defTabSz="10810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743325" indent="-207963" algn="l" defTabSz="10810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4200525" indent="-207963" algn="l" defTabSz="10810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3.  while queue has more than 1 item:</a:t>
            </a:r>
            <a:br>
              <a:rPr lang="en-US" sz="2000" dirty="0" smtClean="0"/>
            </a:br>
            <a:r>
              <a:rPr lang="en-US" sz="2000" dirty="0" smtClean="0"/>
              <a:t>          Insert tree into priority queue</a:t>
            </a:r>
          </a:p>
        </p:txBody>
      </p:sp>
    </p:spTree>
    <p:extLst>
      <p:ext uri="{BB962C8B-B14F-4D97-AF65-F5344CB8AC3E}">
        <p14:creationId xmlns:p14="http://schemas.microsoft.com/office/powerpoint/2010/main" val="4032086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8781674"/>
              </p:ext>
            </p:extLst>
          </p:nvPr>
        </p:nvGraphicFramePr>
        <p:xfrm>
          <a:off x="207609" y="1199221"/>
          <a:ext cx="279262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311"/>
                <a:gridCol w="13963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Frequency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5104556" y="3104762"/>
            <a:ext cx="671679" cy="624813"/>
            <a:chOff x="3407247" y="1199221"/>
            <a:chExt cx="671679" cy="624813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407247" y="1199221"/>
              <a:ext cx="671679" cy="314942"/>
            </a:xfrm>
            <a:prstGeom prst="rect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103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3407247" y="1509092"/>
              <a:ext cx="671679" cy="314942"/>
            </a:xfrm>
            <a:prstGeom prst="rect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e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776235" y="3107298"/>
            <a:ext cx="3292609" cy="3634753"/>
            <a:chOff x="5300164" y="2806548"/>
            <a:chExt cx="3292609" cy="3634753"/>
          </a:xfrm>
        </p:grpSpPr>
        <p:grpSp>
          <p:nvGrpSpPr>
            <p:cNvPr id="10" name="Group 9"/>
            <p:cNvGrpSpPr/>
            <p:nvPr/>
          </p:nvGrpSpPr>
          <p:grpSpPr>
            <a:xfrm>
              <a:off x="5300164" y="3725585"/>
              <a:ext cx="671679" cy="624813"/>
              <a:chOff x="3407247" y="1199221"/>
              <a:chExt cx="671679" cy="624813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3407247" y="1199221"/>
                <a:ext cx="671679" cy="314942"/>
              </a:xfrm>
              <a:prstGeom prst="rect">
                <a:avLst/>
              </a:prstGeom>
              <a:noFill/>
              <a:ln w="2857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rgbClr val="1F497D"/>
                    </a:solidFill>
                    <a:effectLst/>
                  </a:rPr>
                  <a:t>64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1F497D"/>
                  </a:solidFill>
                  <a:effectLst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3407247" y="1509092"/>
                <a:ext cx="671679" cy="314942"/>
              </a:xfrm>
              <a:prstGeom prst="rect">
                <a:avLst/>
              </a:prstGeom>
              <a:noFill/>
              <a:ln w="2857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rgbClr val="1F497D"/>
                    </a:solidFill>
                    <a:effectLst/>
                  </a:rPr>
                  <a:t>a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1F497D"/>
                  </a:solidFill>
                  <a:effectLst/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6022324" y="3720653"/>
              <a:ext cx="2570449" cy="2720648"/>
              <a:chOff x="3501508" y="3582979"/>
              <a:chExt cx="2570449" cy="2720648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3501508" y="4602835"/>
                <a:ext cx="671679" cy="624813"/>
                <a:chOff x="3407247" y="1199221"/>
                <a:chExt cx="671679" cy="624813"/>
              </a:xfrm>
            </p:grpSpPr>
            <p:sp>
              <p:nvSpPr>
                <p:cNvPr id="14" name="Rectangle 13"/>
                <p:cNvSpPr/>
                <p:nvPr/>
              </p:nvSpPr>
              <p:spPr bwMode="auto">
                <a:xfrm>
                  <a:off x="3407247" y="1199221"/>
                  <a:ext cx="671679" cy="314942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 smtClean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</a:rPr>
                    <a:t>32</a:t>
                  </a:r>
                  <a:endParaRPr kumimoji="0" lang="en-US" sz="1600" b="1" i="0" u="none" strike="noStrike" cap="none" normalizeH="0" baseline="0" dirty="0">
                    <a:ln>
                      <a:noFill/>
                    </a:ln>
                    <a:solidFill>
                      <a:srgbClr val="1F497D"/>
                    </a:solidFill>
                    <a:effectLst/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 bwMode="auto">
                <a:xfrm>
                  <a:off x="3407247" y="1509092"/>
                  <a:ext cx="671679" cy="314942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 smtClean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</a:rPr>
                    <a:t>d</a:t>
                  </a:r>
                  <a:endParaRPr kumimoji="0" lang="en-US" sz="1600" b="1" i="0" u="none" strike="noStrike" cap="none" normalizeH="0" baseline="0" dirty="0">
                    <a:ln>
                      <a:noFill/>
                    </a:ln>
                    <a:solidFill>
                      <a:srgbClr val="1F497D"/>
                    </a:solidFill>
                    <a:effectLst/>
                  </a:endParaRPr>
                </a:p>
              </p:txBody>
            </p:sp>
          </p:grpSp>
          <p:grpSp>
            <p:nvGrpSpPr>
              <p:cNvPr id="3" name="Group 2"/>
              <p:cNvGrpSpPr/>
              <p:nvPr/>
            </p:nvGrpSpPr>
            <p:grpSpPr>
              <a:xfrm>
                <a:off x="4237685" y="4605371"/>
                <a:ext cx="1834272" cy="1698256"/>
                <a:chOff x="3016431" y="3758778"/>
                <a:chExt cx="1834272" cy="1698256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3016431" y="4832221"/>
                  <a:ext cx="671679" cy="624813"/>
                  <a:chOff x="3407247" y="1199221"/>
                  <a:chExt cx="671679" cy="624813"/>
                </a:xfrm>
              </p:grpSpPr>
              <p:sp>
                <p:nvSpPr>
                  <p:cNvPr id="7" name="Rectangle 6"/>
                  <p:cNvSpPr/>
                  <p:nvPr/>
                </p:nvSpPr>
                <p:spPr bwMode="auto">
                  <a:xfrm>
                    <a:off x="3407247" y="1199221"/>
                    <a:ext cx="671679" cy="314942"/>
                  </a:xfrm>
                  <a:prstGeom prst="rect">
                    <a:avLst/>
                  </a:prstGeom>
                  <a:noFill/>
                  <a:ln w="28575" cap="flat" cmpd="sng" algn="ctr">
                    <a:solidFill>
                      <a:schemeClr val="accent6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</a:rPr>
                      <a:t>13</a:t>
                    </a:r>
                    <a:endParaRPr kumimoji="0" lang="en-US" sz="1600" b="1" i="0" u="none" strike="noStrike" cap="none" normalizeH="0" baseline="0" dirty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</a:endParaRPr>
                  </a:p>
                </p:txBody>
              </p:sp>
              <p:sp>
                <p:nvSpPr>
                  <p:cNvPr id="8" name="Rectangle 7"/>
                  <p:cNvSpPr/>
                  <p:nvPr/>
                </p:nvSpPr>
                <p:spPr bwMode="auto">
                  <a:xfrm>
                    <a:off x="3407247" y="1509092"/>
                    <a:ext cx="671679" cy="314942"/>
                  </a:xfrm>
                  <a:prstGeom prst="rect">
                    <a:avLst/>
                  </a:prstGeom>
                  <a:noFill/>
                  <a:ln w="28575" cap="flat" cmpd="sng" algn="ctr">
                    <a:solidFill>
                      <a:schemeClr val="accent6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</a:rPr>
                      <a:t>b</a:t>
                    </a:r>
                    <a:endParaRPr kumimoji="0" lang="en-US" sz="1600" b="1" i="0" u="none" strike="noStrike" cap="none" normalizeH="0" baseline="0" dirty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</a:endParaRPr>
                  </a:p>
                </p:txBody>
              </p:sp>
            </p:grpSp>
            <p:grpSp>
              <p:nvGrpSpPr>
                <p:cNvPr id="19" name="Group 18"/>
                <p:cNvGrpSpPr/>
                <p:nvPr/>
              </p:nvGrpSpPr>
              <p:grpSpPr>
                <a:xfrm>
                  <a:off x="3571313" y="3758778"/>
                  <a:ext cx="671679" cy="624813"/>
                  <a:chOff x="3407247" y="1199221"/>
                  <a:chExt cx="671679" cy="624813"/>
                </a:xfrm>
              </p:grpSpPr>
              <p:sp>
                <p:nvSpPr>
                  <p:cNvPr id="20" name="Rectangle 19"/>
                  <p:cNvSpPr/>
                  <p:nvPr/>
                </p:nvSpPr>
                <p:spPr bwMode="auto">
                  <a:xfrm>
                    <a:off x="3407247" y="1199221"/>
                    <a:ext cx="671679" cy="314942"/>
                  </a:xfrm>
                  <a:prstGeom prst="rect">
                    <a:avLst/>
                  </a:prstGeom>
                  <a:noFill/>
                  <a:ln w="28575" cap="flat" cmpd="sng" algn="ctr">
                    <a:solidFill>
                      <a:schemeClr val="accent6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</a:rPr>
                      <a:t>35</a:t>
                    </a:r>
                    <a:endParaRPr kumimoji="0" lang="en-US" sz="1600" b="1" i="0" u="none" strike="noStrike" cap="none" normalizeH="0" baseline="0" dirty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</a:endParaRPr>
                  </a:p>
                </p:txBody>
              </p:sp>
              <p:sp>
                <p:nvSpPr>
                  <p:cNvPr id="21" name="Rectangle 20"/>
                  <p:cNvSpPr/>
                  <p:nvPr/>
                </p:nvSpPr>
                <p:spPr bwMode="auto">
                  <a:xfrm>
                    <a:off x="3407247" y="1509092"/>
                    <a:ext cx="671679" cy="314942"/>
                  </a:xfrm>
                  <a:prstGeom prst="rect">
                    <a:avLst/>
                  </a:prstGeom>
                  <a:noFill/>
                  <a:ln w="28575" cap="flat" cmpd="sng" algn="ctr">
                    <a:solidFill>
                      <a:schemeClr val="accent6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1" i="0" u="none" strike="noStrike" cap="none" normalizeH="0" baseline="0" dirty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</a:endParaRPr>
                  </a:p>
                </p:txBody>
              </p: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4179024" y="4832221"/>
                  <a:ext cx="671679" cy="624813"/>
                  <a:chOff x="3407247" y="1199221"/>
                  <a:chExt cx="671679" cy="624813"/>
                </a:xfrm>
              </p:grpSpPr>
              <p:sp>
                <p:nvSpPr>
                  <p:cNvPr id="24" name="Rectangle 23"/>
                  <p:cNvSpPr/>
                  <p:nvPr/>
                </p:nvSpPr>
                <p:spPr bwMode="auto">
                  <a:xfrm>
                    <a:off x="3407247" y="1199221"/>
                    <a:ext cx="671679" cy="314942"/>
                  </a:xfrm>
                  <a:prstGeom prst="rect">
                    <a:avLst/>
                  </a:prstGeom>
                  <a:noFill/>
                  <a:ln w="28575" cap="flat" cmpd="sng" algn="ctr">
                    <a:solidFill>
                      <a:schemeClr val="accent6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</a:rPr>
                      <a:t>22</a:t>
                    </a:r>
                    <a:endParaRPr kumimoji="0" lang="en-US" sz="1600" b="1" i="0" u="none" strike="noStrike" cap="none" normalizeH="0" baseline="0" dirty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</a:endParaRPr>
                  </a:p>
                </p:txBody>
              </p:sp>
              <p:sp>
                <p:nvSpPr>
                  <p:cNvPr id="25" name="Rectangle 24"/>
                  <p:cNvSpPr/>
                  <p:nvPr/>
                </p:nvSpPr>
                <p:spPr bwMode="auto">
                  <a:xfrm>
                    <a:off x="3407247" y="1509092"/>
                    <a:ext cx="671679" cy="314942"/>
                  </a:xfrm>
                  <a:prstGeom prst="rect">
                    <a:avLst/>
                  </a:prstGeom>
                  <a:noFill/>
                  <a:ln w="28575" cap="flat" cmpd="sng" algn="ctr">
                    <a:solidFill>
                      <a:schemeClr val="accent6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</a:rPr>
                      <a:t>c</a:t>
                    </a:r>
                    <a:endParaRPr kumimoji="0" lang="en-US" sz="1600" b="1" i="0" u="none" strike="noStrike" cap="none" normalizeH="0" baseline="0" dirty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</a:endParaRPr>
                  </a:p>
                </p:txBody>
              </p:sp>
            </p:grpSp>
            <p:cxnSp>
              <p:nvCxnSpPr>
                <p:cNvPr id="4" name="Straight Connector 3"/>
                <p:cNvCxnSpPr>
                  <a:stCxn id="21" idx="2"/>
                  <a:endCxn id="7" idx="0"/>
                </p:cNvCxnSpPr>
                <p:nvPr/>
              </p:nvCxnSpPr>
              <p:spPr bwMode="auto">
                <a:xfrm flipH="1">
                  <a:off x="3352271" y="4383591"/>
                  <a:ext cx="554882" cy="44863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6" name="Straight Connector 25"/>
                <p:cNvCxnSpPr>
                  <a:stCxn id="21" idx="2"/>
                  <a:endCxn id="24" idx="0"/>
                </p:cNvCxnSpPr>
                <p:nvPr/>
              </p:nvCxnSpPr>
              <p:spPr bwMode="auto">
                <a:xfrm>
                  <a:off x="3907153" y="4383591"/>
                  <a:ext cx="607711" cy="44863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29" name="Group 28"/>
              <p:cNvGrpSpPr/>
              <p:nvPr/>
            </p:nvGrpSpPr>
            <p:grpSpPr>
              <a:xfrm>
                <a:off x="4159939" y="3582979"/>
                <a:ext cx="671679" cy="624813"/>
                <a:chOff x="3407247" y="1199221"/>
                <a:chExt cx="671679" cy="624813"/>
              </a:xfrm>
            </p:grpSpPr>
            <p:sp>
              <p:nvSpPr>
                <p:cNvPr id="30" name="Rectangle 29"/>
                <p:cNvSpPr/>
                <p:nvPr/>
              </p:nvSpPr>
              <p:spPr bwMode="auto">
                <a:xfrm>
                  <a:off x="3407247" y="1199221"/>
                  <a:ext cx="671679" cy="314942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 smtClean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</a:rPr>
                    <a:t>67</a:t>
                  </a:r>
                  <a:endParaRPr kumimoji="0" lang="en-US" sz="1600" b="1" i="0" u="none" strike="noStrike" cap="none" normalizeH="0" baseline="0" dirty="0">
                    <a:ln>
                      <a:noFill/>
                    </a:ln>
                    <a:solidFill>
                      <a:srgbClr val="1F497D"/>
                    </a:solidFill>
                    <a:effectLst/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 bwMode="auto">
                <a:xfrm>
                  <a:off x="3407247" y="1509092"/>
                  <a:ext cx="671679" cy="314942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 dirty="0">
                    <a:ln>
                      <a:noFill/>
                    </a:ln>
                    <a:solidFill>
                      <a:srgbClr val="1F497D"/>
                    </a:solidFill>
                    <a:effectLst/>
                  </a:endParaRPr>
                </a:p>
              </p:txBody>
            </p:sp>
          </p:grpSp>
          <p:cxnSp>
            <p:nvCxnSpPr>
              <p:cNvPr id="32" name="Straight Connector 31"/>
              <p:cNvCxnSpPr>
                <a:stCxn id="31" idx="2"/>
                <a:endCxn id="14" idx="0"/>
              </p:cNvCxnSpPr>
              <p:nvPr/>
            </p:nvCxnSpPr>
            <p:spPr bwMode="auto">
              <a:xfrm flipH="1">
                <a:off x="3837348" y="4207792"/>
                <a:ext cx="658431" cy="39504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Straight Connector 32"/>
              <p:cNvCxnSpPr>
                <a:stCxn id="31" idx="2"/>
                <a:endCxn id="20" idx="0"/>
              </p:cNvCxnSpPr>
              <p:nvPr/>
            </p:nvCxnSpPr>
            <p:spPr bwMode="auto">
              <a:xfrm>
                <a:off x="4495779" y="4207792"/>
                <a:ext cx="632628" cy="397579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7" name="Group 36"/>
            <p:cNvGrpSpPr/>
            <p:nvPr/>
          </p:nvGrpSpPr>
          <p:grpSpPr>
            <a:xfrm>
              <a:off x="5984652" y="2806548"/>
              <a:ext cx="671679" cy="624813"/>
              <a:chOff x="3407247" y="1199221"/>
              <a:chExt cx="671679" cy="624813"/>
            </a:xfrm>
          </p:grpSpPr>
          <p:sp>
            <p:nvSpPr>
              <p:cNvPr id="38" name="Rectangle 37"/>
              <p:cNvSpPr/>
              <p:nvPr/>
            </p:nvSpPr>
            <p:spPr bwMode="auto">
              <a:xfrm>
                <a:off x="3407247" y="1199221"/>
                <a:ext cx="671679" cy="314942"/>
              </a:xfrm>
              <a:prstGeom prst="rect">
                <a:avLst/>
              </a:prstGeom>
              <a:noFill/>
              <a:ln w="2857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rgbClr val="1F497D"/>
                    </a:solidFill>
                    <a:effectLst/>
                  </a:rPr>
                  <a:t>131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1F497D"/>
                  </a:solidFill>
                  <a:effectLst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 bwMode="auto">
              <a:xfrm>
                <a:off x="3407247" y="1509092"/>
                <a:ext cx="671679" cy="314942"/>
              </a:xfrm>
              <a:prstGeom prst="rect">
                <a:avLst/>
              </a:prstGeom>
              <a:noFill/>
              <a:ln w="2857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1F497D"/>
                  </a:solidFill>
                  <a:effectLst/>
                </a:endParaRPr>
              </a:p>
            </p:txBody>
          </p:sp>
        </p:grpSp>
        <p:cxnSp>
          <p:nvCxnSpPr>
            <p:cNvPr id="40" name="Straight Connector 39"/>
            <p:cNvCxnSpPr>
              <a:stCxn id="39" idx="2"/>
              <a:endCxn id="11" idx="0"/>
            </p:cNvCxnSpPr>
            <p:nvPr/>
          </p:nvCxnSpPr>
          <p:spPr bwMode="auto">
            <a:xfrm flipH="1">
              <a:off x="5636004" y="3431361"/>
              <a:ext cx="684488" cy="29422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>
              <a:stCxn id="39" idx="2"/>
              <a:endCxn id="30" idx="0"/>
            </p:cNvCxnSpPr>
            <p:nvPr/>
          </p:nvCxnSpPr>
          <p:spPr bwMode="auto">
            <a:xfrm>
              <a:off x="6320492" y="3431361"/>
              <a:ext cx="696103" cy="28929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3440448" y="1143000"/>
            <a:ext cx="5360652" cy="1518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9538" tIns="52388" rIns="109538" bIns="52388" numCol="1" anchor="t" anchorCtr="0" compatLnSpc="1">
            <a:prstTxWarp prst="textNoShape">
              <a:avLst/>
            </a:prstTxWarp>
          </a:bodyPr>
          <a:lstStyle>
            <a:lvl1pPr marL="128588" indent="-128588" algn="l" defTabSz="108108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 "/>
              <a:defRPr sz="2700" b="1">
                <a:solidFill>
                  <a:srgbClr val="376092"/>
                </a:solidFill>
                <a:latin typeface="Arial"/>
                <a:ea typeface="ＭＳ Ｐゴシック" charset="-128"/>
                <a:cs typeface="ＭＳ Ｐゴシック" charset="-128"/>
              </a:defRPr>
            </a:lvl1pPr>
            <a:lvl2pPr marL="519113" indent="-276225" algn="l" defTabSz="1081088" rtl="0" eaLnBrk="1" fontAlgn="base" hangingPunct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SzPct val="125000"/>
              <a:buFont typeface="Times" charset="0"/>
              <a:buChar char="•"/>
              <a:defRPr sz="2700" b="1">
                <a:solidFill>
                  <a:srgbClr val="376092"/>
                </a:solidFill>
                <a:latin typeface="Arial"/>
                <a:ea typeface="ＭＳ Ｐゴシック" charset="-128"/>
              </a:defRPr>
            </a:lvl2pPr>
            <a:lvl3pPr marL="795338" indent="-269875" algn="l" defTabSz="1081088" rtl="0" eaLnBrk="1" fontAlgn="base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SzPct val="125000"/>
              <a:buChar char="-"/>
              <a:defRPr sz="2700" b="1">
                <a:solidFill>
                  <a:srgbClr val="376092"/>
                </a:solidFill>
                <a:latin typeface="Arial"/>
                <a:ea typeface="ＭＳ Ｐゴシック" charset="-128"/>
              </a:defRPr>
            </a:lvl3pPr>
            <a:lvl4pPr marL="1825625" indent="-203200" algn="l" defTabSz="10810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376092"/>
                </a:solidFill>
                <a:latin typeface="Arial"/>
                <a:ea typeface="ＭＳ Ｐゴシック" charset="-128"/>
              </a:defRPr>
            </a:lvl4pPr>
            <a:lvl5pPr marL="2371725" indent="-207963" algn="l" defTabSz="10810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76092"/>
                </a:solidFill>
                <a:latin typeface="Arial"/>
                <a:ea typeface="ＭＳ Ｐゴシック" charset="-128"/>
              </a:defRPr>
            </a:lvl5pPr>
            <a:lvl6pPr marL="2828925" indent="-207963" algn="l" defTabSz="10810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3286125" indent="-207963" algn="l" defTabSz="10810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743325" indent="-207963" algn="l" defTabSz="10810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4200525" indent="-207963" algn="l" defTabSz="10810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3.  while queue has more than 1 item:</a:t>
            </a:r>
            <a:br>
              <a:rPr lang="en-US" sz="2000" dirty="0" smtClean="0"/>
            </a:br>
            <a:r>
              <a:rPr lang="en-US" sz="2000" dirty="0" smtClean="0"/>
              <a:t>          Remove two trees with smallest </a:t>
            </a:r>
            <a:br>
              <a:rPr lang="en-US" sz="2000" dirty="0" smtClean="0"/>
            </a:br>
            <a:r>
              <a:rPr lang="en-US" sz="2000" dirty="0" smtClean="0"/>
              <a:t>          weight</a:t>
            </a:r>
          </a:p>
        </p:txBody>
      </p:sp>
    </p:spTree>
    <p:extLst>
      <p:ext uri="{BB962C8B-B14F-4D97-AF65-F5344CB8AC3E}">
        <p14:creationId xmlns:p14="http://schemas.microsoft.com/office/powerpoint/2010/main" val="397369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0794429"/>
              </p:ext>
            </p:extLst>
          </p:nvPr>
        </p:nvGraphicFramePr>
        <p:xfrm>
          <a:off x="207609" y="1199221"/>
          <a:ext cx="279262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311"/>
                <a:gridCol w="13963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Frequency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5104556" y="3102226"/>
            <a:ext cx="671679" cy="624813"/>
            <a:chOff x="3407247" y="1199221"/>
            <a:chExt cx="671679" cy="624813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407247" y="1199221"/>
              <a:ext cx="671679" cy="314942"/>
            </a:xfrm>
            <a:prstGeom prst="rect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103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3407247" y="1509092"/>
              <a:ext cx="671679" cy="314942"/>
            </a:xfrm>
            <a:prstGeom prst="rect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e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776235" y="3107298"/>
            <a:ext cx="3292609" cy="3634753"/>
            <a:chOff x="5300164" y="2806548"/>
            <a:chExt cx="3292609" cy="3634753"/>
          </a:xfrm>
        </p:grpSpPr>
        <p:grpSp>
          <p:nvGrpSpPr>
            <p:cNvPr id="10" name="Group 9"/>
            <p:cNvGrpSpPr/>
            <p:nvPr/>
          </p:nvGrpSpPr>
          <p:grpSpPr>
            <a:xfrm>
              <a:off x="5300164" y="3725585"/>
              <a:ext cx="671679" cy="624813"/>
              <a:chOff x="3407247" y="1199221"/>
              <a:chExt cx="671679" cy="624813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3407247" y="1199221"/>
                <a:ext cx="671679" cy="314942"/>
              </a:xfrm>
              <a:prstGeom prst="rect">
                <a:avLst/>
              </a:prstGeom>
              <a:noFill/>
              <a:ln w="2857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rgbClr val="1F497D"/>
                    </a:solidFill>
                    <a:effectLst/>
                  </a:rPr>
                  <a:t>64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1F497D"/>
                  </a:solidFill>
                  <a:effectLst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3407247" y="1509092"/>
                <a:ext cx="671679" cy="314942"/>
              </a:xfrm>
              <a:prstGeom prst="rect">
                <a:avLst/>
              </a:prstGeom>
              <a:noFill/>
              <a:ln w="2857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rgbClr val="1F497D"/>
                    </a:solidFill>
                    <a:effectLst/>
                  </a:rPr>
                  <a:t>a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1F497D"/>
                  </a:solidFill>
                  <a:effectLst/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6022324" y="3720653"/>
              <a:ext cx="2570449" cy="2720648"/>
              <a:chOff x="3501508" y="3582979"/>
              <a:chExt cx="2570449" cy="2720648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3501508" y="4602835"/>
                <a:ext cx="671679" cy="624813"/>
                <a:chOff x="3407247" y="1199221"/>
                <a:chExt cx="671679" cy="624813"/>
              </a:xfrm>
            </p:grpSpPr>
            <p:sp>
              <p:nvSpPr>
                <p:cNvPr id="14" name="Rectangle 13"/>
                <p:cNvSpPr/>
                <p:nvPr/>
              </p:nvSpPr>
              <p:spPr bwMode="auto">
                <a:xfrm>
                  <a:off x="3407247" y="1199221"/>
                  <a:ext cx="671679" cy="314942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 smtClean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</a:rPr>
                    <a:t>32</a:t>
                  </a:r>
                  <a:endParaRPr kumimoji="0" lang="en-US" sz="1600" b="1" i="0" u="none" strike="noStrike" cap="none" normalizeH="0" baseline="0" dirty="0">
                    <a:ln>
                      <a:noFill/>
                    </a:ln>
                    <a:solidFill>
                      <a:srgbClr val="1F497D"/>
                    </a:solidFill>
                    <a:effectLst/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 bwMode="auto">
                <a:xfrm>
                  <a:off x="3407247" y="1509092"/>
                  <a:ext cx="671679" cy="314942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 smtClean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</a:rPr>
                    <a:t>d</a:t>
                  </a:r>
                  <a:endParaRPr kumimoji="0" lang="en-US" sz="1600" b="1" i="0" u="none" strike="noStrike" cap="none" normalizeH="0" baseline="0" dirty="0">
                    <a:ln>
                      <a:noFill/>
                    </a:ln>
                    <a:solidFill>
                      <a:srgbClr val="1F497D"/>
                    </a:solidFill>
                    <a:effectLst/>
                  </a:endParaRPr>
                </a:p>
              </p:txBody>
            </p:sp>
          </p:grpSp>
          <p:grpSp>
            <p:nvGrpSpPr>
              <p:cNvPr id="3" name="Group 2"/>
              <p:cNvGrpSpPr/>
              <p:nvPr/>
            </p:nvGrpSpPr>
            <p:grpSpPr>
              <a:xfrm>
                <a:off x="4237685" y="4605371"/>
                <a:ext cx="1834272" cy="1698256"/>
                <a:chOff x="3016431" y="3758778"/>
                <a:chExt cx="1834272" cy="1698256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3016431" y="4832221"/>
                  <a:ext cx="671679" cy="624813"/>
                  <a:chOff x="3407247" y="1199221"/>
                  <a:chExt cx="671679" cy="624813"/>
                </a:xfrm>
              </p:grpSpPr>
              <p:sp>
                <p:nvSpPr>
                  <p:cNvPr id="7" name="Rectangle 6"/>
                  <p:cNvSpPr/>
                  <p:nvPr/>
                </p:nvSpPr>
                <p:spPr bwMode="auto">
                  <a:xfrm>
                    <a:off x="3407247" y="1199221"/>
                    <a:ext cx="671679" cy="314942"/>
                  </a:xfrm>
                  <a:prstGeom prst="rect">
                    <a:avLst/>
                  </a:prstGeom>
                  <a:noFill/>
                  <a:ln w="28575" cap="flat" cmpd="sng" algn="ctr">
                    <a:solidFill>
                      <a:schemeClr val="accent6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</a:rPr>
                      <a:t>13</a:t>
                    </a:r>
                    <a:endParaRPr kumimoji="0" lang="en-US" sz="1600" b="1" i="0" u="none" strike="noStrike" cap="none" normalizeH="0" baseline="0" dirty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</a:endParaRPr>
                  </a:p>
                </p:txBody>
              </p:sp>
              <p:sp>
                <p:nvSpPr>
                  <p:cNvPr id="8" name="Rectangle 7"/>
                  <p:cNvSpPr/>
                  <p:nvPr/>
                </p:nvSpPr>
                <p:spPr bwMode="auto">
                  <a:xfrm>
                    <a:off x="3407247" y="1509092"/>
                    <a:ext cx="671679" cy="314942"/>
                  </a:xfrm>
                  <a:prstGeom prst="rect">
                    <a:avLst/>
                  </a:prstGeom>
                  <a:noFill/>
                  <a:ln w="28575" cap="flat" cmpd="sng" algn="ctr">
                    <a:solidFill>
                      <a:schemeClr val="accent6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</a:rPr>
                      <a:t>b</a:t>
                    </a:r>
                    <a:endParaRPr kumimoji="0" lang="en-US" sz="1600" b="1" i="0" u="none" strike="noStrike" cap="none" normalizeH="0" baseline="0" dirty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</a:endParaRPr>
                  </a:p>
                </p:txBody>
              </p:sp>
            </p:grpSp>
            <p:grpSp>
              <p:nvGrpSpPr>
                <p:cNvPr id="19" name="Group 18"/>
                <p:cNvGrpSpPr/>
                <p:nvPr/>
              </p:nvGrpSpPr>
              <p:grpSpPr>
                <a:xfrm>
                  <a:off x="3571313" y="3758778"/>
                  <a:ext cx="671679" cy="624813"/>
                  <a:chOff x="3407247" y="1199221"/>
                  <a:chExt cx="671679" cy="624813"/>
                </a:xfrm>
              </p:grpSpPr>
              <p:sp>
                <p:nvSpPr>
                  <p:cNvPr id="20" name="Rectangle 19"/>
                  <p:cNvSpPr/>
                  <p:nvPr/>
                </p:nvSpPr>
                <p:spPr bwMode="auto">
                  <a:xfrm>
                    <a:off x="3407247" y="1199221"/>
                    <a:ext cx="671679" cy="314942"/>
                  </a:xfrm>
                  <a:prstGeom prst="rect">
                    <a:avLst/>
                  </a:prstGeom>
                  <a:noFill/>
                  <a:ln w="28575" cap="flat" cmpd="sng" algn="ctr">
                    <a:solidFill>
                      <a:schemeClr val="accent6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</a:rPr>
                      <a:t>35</a:t>
                    </a:r>
                    <a:endParaRPr kumimoji="0" lang="en-US" sz="1600" b="1" i="0" u="none" strike="noStrike" cap="none" normalizeH="0" baseline="0" dirty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</a:endParaRPr>
                  </a:p>
                </p:txBody>
              </p:sp>
              <p:sp>
                <p:nvSpPr>
                  <p:cNvPr id="21" name="Rectangle 20"/>
                  <p:cNvSpPr/>
                  <p:nvPr/>
                </p:nvSpPr>
                <p:spPr bwMode="auto">
                  <a:xfrm>
                    <a:off x="3407247" y="1509092"/>
                    <a:ext cx="671679" cy="314942"/>
                  </a:xfrm>
                  <a:prstGeom prst="rect">
                    <a:avLst/>
                  </a:prstGeom>
                  <a:noFill/>
                  <a:ln w="28575" cap="flat" cmpd="sng" algn="ctr">
                    <a:solidFill>
                      <a:schemeClr val="accent6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1" i="0" u="none" strike="noStrike" cap="none" normalizeH="0" baseline="0" dirty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</a:endParaRPr>
                  </a:p>
                </p:txBody>
              </p: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4179024" y="4832221"/>
                  <a:ext cx="671679" cy="624813"/>
                  <a:chOff x="3407247" y="1199221"/>
                  <a:chExt cx="671679" cy="624813"/>
                </a:xfrm>
              </p:grpSpPr>
              <p:sp>
                <p:nvSpPr>
                  <p:cNvPr id="24" name="Rectangle 23"/>
                  <p:cNvSpPr/>
                  <p:nvPr/>
                </p:nvSpPr>
                <p:spPr bwMode="auto">
                  <a:xfrm>
                    <a:off x="3407247" y="1199221"/>
                    <a:ext cx="671679" cy="314942"/>
                  </a:xfrm>
                  <a:prstGeom prst="rect">
                    <a:avLst/>
                  </a:prstGeom>
                  <a:noFill/>
                  <a:ln w="28575" cap="flat" cmpd="sng" algn="ctr">
                    <a:solidFill>
                      <a:schemeClr val="accent6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</a:rPr>
                      <a:t>22</a:t>
                    </a:r>
                    <a:endParaRPr kumimoji="0" lang="en-US" sz="1600" b="1" i="0" u="none" strike="noStrike" cap="none" normalizeH="0" baseline="0" dirty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</a:endParaRPr>
                  </a:p>
                </p:txBody>
              </p:sp>
              <p:sp>
                <p:nvSpPr>
                  <p:cNvPr id="25" name="Rectangle 24"/>
                  <p:cNvSpPr/>
                  <p:nvPr/>
                </p:nvSpPr>
                <p:spPr bwMode="auto">
                  <a:xfrm>
                    <a:off x="3407247" y="1509092"/>
                    <a:ext cx="671679" cy="314942"/>
                  </a:xfrm>
                  <a:prstGeom prst="rect">
                    <a:avLst/>
                  </a:prstGeom>
                  <a:noFill/>
                  <a:ln w="28575" cap="flat" cmpd="sng" algn="ctr">
                    <a:solidFill>
                      <a:schemeClr val="accent6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</a:rPr>
                      <a:t>c</a:t>
                    </a:r>
                    <a:endParaRPr kumimoji="0" lang="en-US" sz="1600" b="1" i="0" u="none" strike="noStrike" cap="none" normalizeH="0" baseline="0" dirty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</a:endParaRPr>
                  </a:p>
                </p:txBody>
              </p:sp>
            </p:grpSp>
            <p:cxnSp>
              <p:nvCxnSpPr>
                <p:cNvPr id="4" name="Straight Connector 3"/>
                <p:cNvCxnSpPr>
                  <a:stCxn id="21" idx="2"/>
                  <a:endCxn id="7" idx="0"/>
                </p:cNvCxnSpPr>
                <p:nvPr/>
              </p:nvCxnSpPr>
              <p:spPr bwMode="auto">
                <a:xfrm flipH="1">
                  <a:off x="3352271" y="4383591"/>
                  <a:ext cx="554882" cy="44863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6" name="Straight Connector 25"/>
                <p:cNvCxnSpPr>
                  <a:stCxn id="21" idx="2"/>
                  <a:endCxn id="24" idx="0"/>
                </p:cNvCxnSpPr>
                <p:nvPr/>
              </p:nvCxnSpPr>
              <p:spPr bwMode="auto">
                <a:xfrm>
                  <a:off x="3907153" y="4383591"/>
                  <a:ext cx="607711" cy="44863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29" name="Group 28"/>
              <p:cNvGrpSpPr/>
              <p:nvPr/>
            </p:nvGrpSpPr>
            <p:grpSpPr>
              <a:xfrm>
                <a:off x="4159939" y="3582979"/>
                <a:ext cx="671679" cy="624813"/>
                <a:chOff x="3407247" y="1199221"/>
                <a:chExt cx="671679" cy="624813"/>
              </a:xfrm>
            </p:grpSpPr>
            <p:sp>
              <p:nvSpPr>
                <p:cNvPr id="30" name="Rectangle 29"/>
                <p:cNvSpPr/>
                <p:nvPr/>
              </p:nvSpPr>
              <p:spPr bwMode="auto">
                <a:xfrm>
                  <a:off x="3407247" y="1199221"/>
                  <a:ext cx="671679" cy="314942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 smtClean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</a:rPr>
                    <a:t>67</a:t>
                  </a:r>
                  <a:endParaRPr kumimoji="0" lang="en-US" sz="1600" b="1" i="0" u="none" strike="noStrike" cap="none" normalizeH="0" baseline="0" dirty="0">
                    <a:ln>
                      <a:noFill/>
                    </a:ln>
                    <a:solidFill>
                      <a:srgbClr val="1F497D"/>
                    </a:solidFill>
                    <a:effectLst/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 bwMode="auto">
                <a:xfrm>
                  <a:off x="3407247" y="1509092"/>
                  <a:ext cx="671679" cy="314942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 dirty="0">
                    <a:ln>
                      <a:noFill/>
                    </a:ln>
                    <a:solidFill>
                      <a:srgbClr val="1F497D"/>
                    </a:solidFill>
                    <a:effectLst/>
                  </a:endParaRPr>
                </a:p>
              </p:txBody>
            </p:sp>
          </p:grpSp>
          <p:cxnSp>
            <p:nvCxnSpPr>
              <p:cNvPr id="32" name="Straight Connector 31"/>
              <p:cNvCxnSpPr>
                <a:stCxn id="31" idx="2"/>
                <a:endCxn id="14" idx="0"/>
              </p:cNvCxnSpPr>
              <p:nvPr/>
            </p:nvCxnSpPr>
            <p:spPr bwMode="auto">
              <a:xfrm flipH="1">
                <a:off x="3837348" y="4207792"/>
                <a:ext cx="658431" cy="39504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Straight Connector 32"/>
              <p:cNvCxnSpPr>
                <a:stCxn id="31" idx="2"/>
                <a:endCxn id="20" idx="0"/>
              </p:cNvCxnSpPr>
              <p:nvPr/>
            </p:nvCxnSpPr>
            <p:spPr bwMode="auto">
              <a:xfrm>
                <a:off x="4495779" y="4207792"/>
                <a:ext cx="632628" cy="397579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7" name="Group 36"/>
            <p:cNvGrpSpPr/>
            <p:nvPr/>
          </p:nvGrpSpPr>
          <p:grpSpPr>
            <a:xfrm>
              <a:off x="5984652" y="2806548"/>
              <a:ext cx="671679" cy="624813"/>
              <a:chOff x="3407247" y="1199221"/>
              <a:chExt cx="671679" cy="624813"/>
            </a:xfrm>
          </p:grpSpPr>
          <p:sp>
            <p:nvSpPr>
              <p:cNvPr id="38" name="Rectangle 37"/>
              <p:cNvSpPr/>
              <p:nvPr/>
            </p:nvSpPr>
            <p:spPr bwMode="auto">
              <a:xfrm>
                <a:off x="3407247" y="1199221"/>
                <a:ext cx="671679" cy="314942"/>
              </a:xfrm>
              <a:prstGeom prst="rect">
                <a:avLst/>
              </a:prstGeom>
              <a:noFill/>
              <a:ln w="2857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rgbClr val="1F497D"/>
                    </a:solidFill>
                    <a:effectLst/>
                  </a:rPr>
                  <a:t>131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1F497D"/>
                  </a:solidFill>
                  <a:effectLst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 bwMode="auto">
              <a:xfrm>
                <a:off x="3407247" y="1509092"/>
                <a:ext cx="671679" cy="314942"/>
              </a:xfrm>
              <a:prstGeom prst="rect">
                <a:avLst/>
              </a:prstGeom>
              <a:noFill/>
              <a:ln w="2857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1F497D"/>
                  </a:solidFill>
                  <a:effectLst/>
                </a:endParaRPr>
              </a:p>
            </p:txBody>
          </p:sp>
        </p:grpSp>
        <p:cxnSp>
          <p:nvCxnSpPr>
            <p:cNvPr id="40" name="Straight Connector 39"/>
            <p:cNvCxnSpPr>
              <a:stCxn id="39" idx="2"/>
              <a:endCxn id="11" idx="0"/>
            </p:cNvCxnSpPr>
            <p:nvPr/>
          </p:nvCxnSpPr>
          <p:spPr bwMode="auto">
            <a:xfrm flipH="1">
              <a:off x="5636004" y="3431361"/>
              <a:ext cx="684488" cy="29422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>
              <a:stCxn id="39" idx="2"/>
              <a:endCxn id="30" idx="0"/>
            </p:cNvCxnSpPr>
            <p:nvPr/>
          </p:nvCxnSpPr>
          <p:spPr bwMode="auto">
            <a:xfrm>
              <a:off x="6320492" y="3431361"/>
              <a:ext cx="696103" cy="28929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3" name="Content Placeholder 2"/>
          <p:cNvSpPr txBox="1">
            <a:spLocks/>
          </p:cNvSpPr>
          <p:nvPr/>
        </p:nvSpPr>
        <p:spPr bwMode="auto">
          <a:xfrm>
            <a:off x="3440448" y="1140464"/>
            <a:ext cx="5360652" cy="1518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9538" tIns="52388" rIns="109538" bIns="52388" numCol="1" anchor="t" anchorCtr="0" compatLnSpc="1">
            <a:prstTxWarp prst="textNoShape">
              <a:avLst/>
            </a:prstTxWarp>
          </a:bodyPr>
          <a:lstStyle>
            <a:lvl1pPr marL="128588" indent="-128588" algn="l" defTabSz="108108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 "/>
              <a:defRPr sz="2700" b="1">
                <a:solidFill>
                  <a:srgbClr val="376092"/>
                </a:solidFill>
                <a:latin typeface="Arial"/>
                <a:ea typeface="ＭＳ Ｐゴシック" charset="-128"/>
                <a:cs typeface="ＭＳ Ｐゴシック" charset="-128"/>
              </a:defRPr>
            </a:lvl1pPr>
            <a:lvl2pPr marL="519113" indent="-276225" algn="l" defTabSz="1081088" rtl="0" eaLnBrk="1" fontAlgn="base" hangingPunct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SzPct val="125000"/>
              <a:buFont typeface="Times" charset="0"/>
              <a:buChar char="•"/>
              <a:defRPr sz="2700" b="1">
                <a:solidFill>
                  <a:srgbClr val="376092"/>
                </a:solidFill>
                <a:latin typeface="Arial"/>
                <a:ea typeface="ＭＳ Ｐゴシック" charset="-128"/>
              </a:defRPr>
            </a:lvl2pPr>
            <a:lvl3pPr marL="795338" indent="-269875" algn="l" defTabSz="1081088" rtl="0" eaLnBrk="1" fontAlgn="base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SzPct val="125000"/>
              <a:buChar char="-"/>
              <a:defRPr sz="2700" b="1">
                <a:solidFill>
                  <a:srgbClr val="376092"/>
                </a:solidFill>
                <a:latin typeface="Arial"/>
                <a:ea typeface="ＭＳ Ｐゴシック" charset="-128"/>
              </a:defRPr>
            </a:lvl3pPr>
            <a:lvl4pPr marL="1825625" indent="-203200" algn="l" defTabSz="10810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376092"/>
                </a:solidFill>
                <a:latin typeface="Arial"/>
                <a:ea typeface="ＭＳ Ｐゴシック" charset="-128"/>
              </a:defRPr>
            </a:lvl4pPr>
            <a:lvl5pPr marL="2371725" indent="-207963" algn="l" defTabSz="10810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76092"/>
                </a:solidFill>
                <a:latin typeface="Arial"/>
                <a:ea typeface="ＭＳ Ｐゴシック" charset="-128"/>
              </a:defRPr>
            </a:lvl5pPr>
            <a:lvl6pPr marL="2828925" indent="-207963" algn="l" defTabSz="10810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3286125" indent="-207963" algn="l" defTabSz="10810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743325" indent="-207963" algn="l" defTabSz="10810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4200525" indent="-207963" algn="l" defTabSz="10810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3.  while queue has more than 1 item:</a:t>
            </a:r>
            <a:br>
              <a:rPr lang="en-US" sz="2000" dirty="0" smtClean="0"/>
            </a:br>
            <a:r>
              <a:rPr lang="en-US" sz="2000" dirty="0" smtClean="0"/>
              <a:t>          Combine into new tree with </a:t>
            </a:r>
            <a:br>
              <a:rPr lang="en-US" sz="2000" dirty="0" smtClean="0"/>
            </a:br>
            <a:r>
              <a:rPr lang="en-US" sz="2000" dirty="0" smtClean="0"/>
              <a:t>          combined weight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5776235" y="2178636"/>
            <a:ext cx="671679" cy="624813"/>
            <a:chOff x="3407247" y="1199221"/>
            <a:chExt cx="671679" cy="624813"/>
          </a:xfrm>
        </p:grpSpPr>
        <p:sp>
          <p:nvSpPr>
            <p:cNvPr id="46" name="Rectangle 45"/>
            <p:cNvSpPr/>
            <p:nvPr/>
          </p:nvSpPr>
          <p:spPr bwMode="auto">
            <a:xfrm>
              <a:off x="3407247" y="1199221"/>
              <a:ext cx="671679" cy="314942"/>
            </a:xfrm>
            <a:prstGeom prst="rect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234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3407247" y="1509092"/>
              <a:ext cx="671679" cy="314942"/>
            </a:xfrm>
            <a:prstGeom prst="rect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</p:grpSp>
      <p:cxnSp>
        <p:nvCxnSpPr>
          <p:cNvPr id="48" name="Straight Connector 47"/>
          <p:cNvCxnSpPr>
            <a:stCxn id="47" idx="2"/>
            <a:endCxn id="17" idx="0"/>
          </p:cNvCxnSpPr>
          <p:nvPr/>
        </p:nvCxnSpPr>
        <p:spPr bwMode="auto">
          <a:xfrm flipH="1">
            <a:off x="5440396" y="2803449"/>
            <a:ext cx="671679" cy="29877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>
            <a:stCxn id="47" idx="2"/>
            <a:endCxn id="38" idx="0"/>
          </p:cNvCxnSpPr>
          <p:nvPr/>
        </p:nvCxnSpPr>
        <p:spPr bwMode="auto">
          <a:xfrm>
            <a:off x="6112075" y="2803449"/>
            <a:ext cx="684488" cy="30384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57911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4410896"/>
              </p:ext>
            </p:extLst>
          </p:nvPr>
        </p:nvGraphicFramePr>
        <p:xfrm>
          <a:off x="207609" y="1199221"/>
          <a:ext cx="279262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311"/>
                <a:gridCol w="13963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Frequency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5104556" y="3102226"/>
            <a:ext cx="671679" cy="624813"/>
            <a:chOff x="3407247" y="1199221"/>
            <a:chExt cx="671679" cy="624813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407247" y="1199221"/>
              <a:ext cx="671679" cy="314942"/>
            </a:xfrm>
            <a:prstGeom prst="rect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103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3407247" y="1509092"/>
              <a:ext cx="671679" cy="314942"/>
            </a:xfrm>
            <a:prstGeom prst="rect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e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776235" y="3107298"/>
            <a:ext cx="3292609" cy="3634753"/>
            <a:chOff x="5300164" y="2806548"/>
            <a:chExt cx="3292609" cy="3634753"/>
          </a:xfrm>
        </p:grpSpPr>
        <p:grpSp>
          <p:nvGrpSpPr>
            <p:cNvPr id="10" name="Group 9"/>
            <p:cNvGrpSpPr/>
            <p:nvPr/>
          </p:nvGrpSpPr>
          <p:grpSpPr>
            <a:xfrm>
              <a:off x="5300164" y="3725585"/>
              <a:ext cx="671679" cy="624813"/>
              <a:chOff x="3407247" y="1199221"/>
              <a:chExt cx="671679" cy="624813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3407247" y="1199221"/>
                <a:ext cx="671679" cy="314942"/>
              </a:xfrm>
              <a:prstGeom prst="rect">
                <a:avLst/>
              </a:prstGeom>
              <a:noFill/>
              <a:ln w="2857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rgbClr val="1F497D"/>
                    </a:solidFill>
                    <a:effectLst/>
                  </a:rPr>
                  <a:t>64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1F497D"/>
                  </a:solidFill>
                  <a:effectLst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3407247" y="1509092"/>
                <a:ext cx="671679" cy="314942"/>
              </a:xfrm>
              <a:prstGeom prst="rect">
                <a:avLst/>
              </a:prstGeom>
              <a:noFill/>
              <a:ln w="2857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rgbClr val="1F497D"/>
                    </a:solidFill>
                    <a:effectLst/>
                  </a:rPr>
                  <a:t>a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1F497D"/>
                  </a:solidFill>
                  <a:effectLst/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6022324" y="3720653"/>
              <a:ext cx="2570449" cy="2720648"/>
              <a:chOff x="3501508" y="3582979"/>
              <a:chExt cx="2570449" cy="2720648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3501508" y="4602835"/>
                <a:ext cx="671679" cy="624813"/>
                <a:chOff x="3407247" y="1199221"/>
                <a:chExt cx="671679" cy="624813"/>
              </a:xfrm>
            </p:grpSpPr>
            <p:sp>
              <p:nvSpPr>
                <p:cNvPr id="14" name="Rectangle 13"/>
                <p:cNvSpPr/>
                <p:nvPr/>
              </p:nvSpPr>
              <p:spPr bwMode="auto">
                <a:xfrm>
                  <a:off x="3407247" y="1199221"/>
                  <a:ext cx="671679" cy="314942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 smtClean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</a:rPr>
                    <a:t>32</a:t>
                  </a:r>
                  <a:endParaRPr kumimoji="0" lang="en-US" sz="1600" b="1" i="0" u="none" strike="noStrike" cap="none" normalizeH="0" baseline="0" dirty="0">
                    <a:ln>
                      <a:noFill/>
                    </a:ln>
                    <a:solidFill>
                      <a:srgbClr val="1F497D"/>
                    </a:solidFill>
                    <a:effectLst/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 bwMode="auto">
                <a:xfrm>
                  <a:off x="3407247" y="1509092"/>
                  <a:ext cx="671679" cy="314942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 smtClean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</a:rPr>
                    <a:t>d</a:t>
                  </a:r>
                  <a:endParaRPr kumimoji="0" lang="en-US" sz="1600" b="1" i="0" u="none" strike="noStrike" cap="none" normalizeH="0" baseline="0" dirty="0">
                    <a:ln>
                      <a:noFill/>
                    </a:ln>
                    <a:solidFill>
                      <a:srgbClr val="1F497D"/>
                    </a:solidFill>
                    <a:effectLst/>
                  </a:endParaRPr>
                </a:p>
              </p:txBody>
            </p:sp>
          </p:grpSp>
          <p:grpSp>
            <p:nvGrpSpPr>
              <p:cNvPr id="3" name="Group 2"/>
              <p:cNvGrpSpPr/>
              <p:nvPr/>
            </p:nvGrpSpPr>
            <p:grpSpPr>
              <a:xfrm>
                <a:off x="4237685" y="4605371"/>
                <a:ext cx="1834272" cy="1698256"/>
                <a:chOff x="3016431" y="3758778"/>
                <a:chExt cx="1834272" cy="1698256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3016431" y="4832221"/>
                  <a:ext cx="671679" cy="624813"/>
                  <a:chOff x="3407247" y="1199221"/>
                  <a:chExt cx="671679" cy="624813"/>
                </a:xfrm>
              </p:grpSpPr>
              <p:sp>
                <p:nvSpPr>
                  <p:cNvPr id="7" name="Rectangle 6"/>
                  <p:cNvSpPr/>
                  <p:nvPr/>
                </p:nvSpPr>
                <p:spPr bwMode="auto">
                  <a:xfrm>
                    <a:off x="3407247" y="1199221"/>
                    <a:ext cx="671679" cy="314942"/>
                  </a:xfrm>
                  <a:prstGeom prst="rect">
                    <a:avLst/>
                  </a:prstGeom>
                  <a:noFill/>
                  <a:ln w="28575" cap="flat" cmpd="sng" algn="ctr">
                    <a:solidFill>
                      <a:schemeClr val="accent6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</a:rPr>
                      <a:t>13</a:t>
                    </a:r>
                    <a:endParaRPr kumimoji="0" lang="en-US" sz="1600" b="1" i="0" u="none" strike="noStrike" cap="none" normalizeH="0" baseline="0" dirty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</a:endParaRPr>
                  </a:p>
                </p:txBody>
              </p:sp>
              <p:sp>
                <p:nvSpPr>
                  <p:cNvPr id="8" name="Rectangle 7"/>
                  <p:cNvSpPr/>
                  <p:nvPr/>
                </p:nvSpPr>
                <p:spPr bwMode="auto">
                  <a:xfrm>
                    <a:off x="3407247" y="1509092"/>
                    <a:ext cx="671679" cy="314942"/>
                  </a:xfrm>
                  <a:prstGeom prst="rect">
                    <a:avLst/>
                  </a:prstGeom>
                  <a:noFill/>
                  <a:ln w="28575" cap="flat" cmpd="sng" algn="ctr">
                    <a:solidFill>
                      <a:schemeClr val="accent6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</a:rPr>
                      <a:t>b</a:t>
                    </a:r>
                    <a:endParaRPr kumimoji="0" lang="en-US" sz="1600" b="1" i="0" u="none" strike="noStrike" cap="none" normalizeH="0" baseline="0" dirty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</a:endParaRPr>
                  </a:p>
                </p:txBody>
              </p:sp>
            </p:grpSp>
            <p:grpSp>
              <p:nvGrpSpPr>
                <p:cNvPr id="19" name="Group 18"/>
                <p:cNvGrpSpPr/>
                <p:nvPr/>
              </p:nvGrpSpPr>
              <p:grpSpPr>
                <a:xfrm>
                  <a:off x="3571313" y="3758778"/>
                  <a:ext cx="671679" cy="624813"/>
                  <a:chOff x="3407247" y="1199221"/>
                  <a:chExt cx="671679" cy="624813"/>
                </a:xfrm>
              </p:grpSpPr>
              <p:sp>
                <p:nvSpPr>
                  <p:cNvPr id="20" name="Rectangle 19"/>
                  <p:cNvSpPr/>
                  <p:nvPr/>
                </p:nvSpPr>
                <p:spPr bwMode="auto">
                  <a:xfrm>
                    <a:off x="3407247" y="1199221"/>
                    <a:ext cx="671679" cy="314942"/>
                  </a:xfrm>
                  <a:prstGeom prst="rect">
                    <a:avLst/>
                  </a:prstGeom>
                  <a:noFill/>
                  <a:ln w="28575" cap="flat" cmpd="sng" algn="ctr">
                    <a:solidFill>
                      <a:schemeClr val="accent6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</a:rPr>
                      <a:t>35</a:t>
                    </a:r>
                    <a:endParaRPr kumimoji="0" lang="en-US" sz="1600" b="1" i="0" u="none" strike="noStrike" cap="none" normalizeH="0" baseline="0" dirty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</a:endParaRPr>
                  </a:p>
                </p:txBody>
              </p:sp>
              <p:sp>
                <p:nvSpPr>
                  <p:cNvPr id="21" name="Rectangle 20"/>
                  <p:cNvSpPr/>
                  <p:nvPr/>
                </p:nvSpPr>
                <p:spPr bwMode="auto">
                  <a:xfrm>
                    <a:off x="3407247" y="1509092"/>
                    <a:ext cx="671679" cy="314942"/>
                  </a:xfrm>
                  <a:prstGeom prst="rect">
                    <a:avLst/>
                  </a:prstGeom>
                  <a:noFill/>
                  <a:ln w="28575" cap="flat" cmpd="sng" algn="ctr">
                    <a:solidFill>
                      <a:schemeClr val="accent6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1" i="0" u="none" strike="noStrike" cap="none" normalizeH="0" baseline="0" dirty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</a:endParaRPr>
                  </a:p>
                </p:txBody>
              </p: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4179024" y="4832221"/>
                  <a:ext cx="671679" cy="624813"/>
                  <a:chOff x="3407247" y="1199221"/>
                  <a:chExt cx="671679" cy="624813"/>
                </a:xfrm>
              </p:grpSpPr>
              <p:sp>
                <p:nvSpPr>
                  <p:cNvPr id="24" name="Rectangle 23"/>
                  <p:cNvSpPr/>
                  <p:nvPr/>
                </p:nvSpPr>
                <p:spPr bwMode="auto">
                  <a:xfrm>
                    <a:off x="3407247" y="1199221"/>
                    <a:ext cx="671679" cy="314942"/>
                  </a:xfrm>
                  <a:prstGeom prst="rect">
                    <a:avLst/>
                  </a:prstGeom>
                  <a:noFill/>
                  <a:ln w="28575" cap="flat" cmpd="sng" algn="ctr">
                    <a:solidFill>
                      <a:schemeClr val="accent6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</a:rPr>
                      <a:t>22</a:t>
                    </a:r>
                    <a:endParaRPr kumimoji="0" lang="en-US" sz="1600" b="1" i="0" u="none" strike="noStrike" cap="none" normalizeH="0" baseline="0" dirty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</a:endParaRPr>
                  </a:p>
                </p:txBody>
              </p:sp>
              <p:sp>
                <p:nvSpPr>
                  <p:cNvPr id="25" name="Rectangle 24"/>
                  <p:cNvSpPr/>
                  <p:nvPr/>
                </p:nvSpPr>
                <p:spPr bwMode="auto">
                  <a:xfrm>
                    <a:off x="3407247" y="1509092"/>
                    <a:ext cx="671679" cy="314942"/>
                  </a:xfrm>
                  <a:prstGeom prst="rect">
                    <a:avLst/>
                  </a:prstGeom>
                  <a:noFill/>
                  <a:ln w="28575" cap="flat" cmpd="sng" algn="ctr">
                    <a:solidFill>
                      <a:schemeClr val="accent6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</a:rPr>
                      <a:t>c</a:t>
                    </a:r>
                    <a:endParaRPr kumimoji="0" lang="en-US" sz="1600" b="1" i="0" u="none" strike="noStrike" cap="none" normalizeH="0" baseline="0" dirty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</a:endParaRPr>
                  </a:p>
                </p:txBody>
              </p:sp>
            </p:grpSp>
            <p:cxnSp>
              <p:nvCxnSpPr>
                <p:cNvPr id="4" name="Straight Connector 3"/>
                <p:cNvCxnSpPr>
                  <a:stCxn id="21" idx="2"/>
                  <a:endCxn id="7" idx="0"/>
                </p:cNvCxnSpPr>
                <p:nvPr/>
              </p:nvCxnSpPr>
              <p:spPr bwMode="auto">
                <a:xfrm flipH="1">
                  <a:off x="3352271" y="4383591"/>
                  <a:ext cx="554882" cy="44863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6" name="Straight Connector 25"/>
                <p:cNvCxnSpPr>
                  <a:stCxn id="21" idx="2"/>
                  <a:endCxn id="24" idx="0"/>
                </p:cNvCxnSpPr>
                <p:nvPr/>
              </p:nvCxnSpPr>
              <p:spPr bwMode="auto">
                <a:xfrm>
                  <a:off x="3907153" y="4383591"/>
                  <a:ext cx="607711" cy="44863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29" name="Group 28"/>
              <p:cNvGrpSpPr/>
              <p:nvPr/>
            </p:nvGrpSpPr>
            <p:grpSpPr>
              <a:xfrm>
                <a:off x="4159939" y="3582979"/>
                <a:ext cx="671679" cy="624813"/>
                <a:chOff x="3407247" y="1199221"/>
                <a:chExt cx="671679" cy="624813"/>
              </a:xfrm>
            </p:grpSpPr>
            <p:sp>
              <p:nvSpPr>
                <p:cNvPr id="30" name="Rectangle 29"/>
                <p:cNvSpPr/>
                <p:nvPr/>
              </p:nvSpPr>
              <p:spPr bwMode="auto">
                <a:xfrm>
                  <a:off x="3407247" y="1199221"/>
                  <a:ext cx="671679" cy="314942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 smtClean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</a:rPr>
                    <a:t>67</a:t>
                  </a:r>
                  <a:endParaRPr kumimoji="0" lang="en-US" sz="1600" b="1" i="0" u="none" strike="noStrike" cap="none" normalizeH="0" baseline="0" dirty="0">
                    <a:ln>
                      <a:noFill/>
                    </a:ln>
                    <a:solidFill>
                      <a:srgbClr val="1F497D"/>
                    </a:solidFill>
                    <a:effectLst/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 bwMode="auto">
                <a:xfrm>
                  <a:off x="3407247" y="1509092"/>
                  <a:ext cx="671679" cy="314942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 dirty="0">
                    <a:ln>
                      <a:noFill/>
                    </a:ln>
                    <a:solidFill>
                      <a:srgbClr val="1F497D"/>
                    </a:solidFill>
                    <a:effectLst/>
                  </a:endParaRPr>
                </a:p>
              </p:txBody>
            </p:sp>
          </p:grpSp>
          <p:cxnSp>
            <p:nvCxnSpPr>
              <p:cNvPr id="32" name="Straight Connector 31"/>
              <p:cNvCxnSpPr>
                <a:stCxn id="31" idx="2"/>
                <a:endCxn id="14" idx="0"/>
              </p:cNvCxnSpPr>
              <p:nvPr/>
            </p:nvCxnSpPr>
            <p:spPr bwMode="auto">
              <a:xfrm flipH="1">
                <a:off x="3837348" y="4207792"/>
                <a:ext cx="658431" cy="39504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Straight Connector 32"/>
              <p:cNvCxnSpPr>
                <a:stCxn id="31" idx="2"/>
                <a:endCxn id="20" idx="0"/>
              </p:cNvCxnSpPr>
              <p:nvPr/>
            </p:nvCxnSpPr>
            <p:spPr bwMode="auto">
              <a:xfrm>
                <a:off x="4495779" y="4207792"/>
                <a:ext cx="632628" cy="397579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7" name="Group 36"/>
            <p:cNvGrpSpPr/>
            <p:nvPr/>
          </p:nvGrpSpPr>
          <p:grpSpPr>
            <a:xfrm>
              <a:off x="5984652" y="2806548"/>
              <a:ext cx="671679" cy="624813"/>
              <a:chOff x="3407247" y="1199221"/>
              <a:chExt cx="671679" cy="624813"/>
            </a:xfrm>
          </p:grpSpPr>
          <p:sp>
            <p:nvSpPr>
              <p:cNvPr id="38" name="Rectangle 37"/>
              <p:cNvSpPr/>
              <p:nvPr/>
            </p:nvSpPr>
            <p:spPr bwMode="auto">
              <a:xfrm>
                <a:off x="3407247" y="1199221"/>
                <a:ext cx="671679" cy="314942"/>
              </a:xfrm>
              <a:prstGeom prst="rect">
                <a:avLst/>
              </a:prstGeom>
              <a:noFill/>
              <a:ln w="2857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rgbClr val="1F497D"/>
                    </a:solidFill>
                    <a:effectLst/>
                  </a:rPr>
                  <a:t>131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1F497D"/>
                  </a:solidFill>
                  <a:effectLst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 bwMode="auto">
              <a:xfrm>
                <a:off x="3407247" y="1509092"/>
                <a:ext cx="671679" cy="314942"/>
              </a:xfrm>
              <a:prstGeom prst="rect">
                <a:avLst/>
              </a:prstGeom>
              <a:noFill/>
              <a:ln w="2857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1F497D"/>
                  </a:solidFill>
                  <a:effectLst/>
                </a:endParaRPr>
              </a:p>
            </p:txBody>
          </p:sp>
        </p:grpSp>
        <p:cxnSp>
          <p:nvCxnSpPr>
            <p:cNvPr id="40" name="Straight Connector 39"/>
            <p:cNvCxnSpPr>
              <a:stCxn id="39" idx="2"/>
              <a:endCxn id="11" idx="0"/>
            </p:cNvCxnSpPr>
            <p:nvPr/>
          </p:nvCxnSpPr>
          <p:spPr bwMode="auto">
            <a:xfrm flipH="1">
              <a:off x="5636004" y="3431361"/>
              <a:ext cx="684488" cy="29422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>
              <a:stCxn id="39" idx="2"/>
              <a:endCxn id="30" idx="0"/>
            </p:cNvCxnSpPr>
            <p:nvPr/>
          </p:nvCxnSpPr>
          <p:spPr bwMode="auto">
            <a:xfrm>
              <a:off x="6320492" y="3431361"/>
              <a:ext cx="696103" cy="28929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5" name="Group 44"/>
          <p:cNvGrpSpPr/>
          <p:nvPr/>
        </p:nvGrpSpPr>
        <p:grpSpPr>
          <a:xfrm>
            <a:off x="5776235" y="2178636"/>
            <a:ext cx="671679" cy="624813"/>
            <a:chOff x="3407247" y="1199221"/>
            <a:chExt cx="671679" cy="624813"/>
          </a:xfrm>
        </p:grpSpPr>
        <p:sp>
          <p:nvSpPr>
            <p:cNvPr id="46" name="Rectangle 45"/>
            <p:cNvSpPr/>
            <p:nvPr/>
          </p:nvSpPr>
          <p:spPr bwMode="auto">
            <a:xfrm>
              <a:off x="3407247" y="1199221"/>
              <a:ext cx="671679" cy="314942"/>
            </a:xfrm>
            <a:prstGeom prst="rect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234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3407247" y="1509092"/>
              <a:ext cx="671679" cy="314942"/>
            </a:xfrm>
            <a:prstGeom prst="rect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</p:grpSp>
      <p:cxnSp>
        <p:nvCxnSpPr>
          <p:cNvPr id="48" name="Straight Connector 47"/>
          <p:cNvCxnSpPr>
            <a:stCxn id="47" idx="2"/>
            <a:endCxn id="17" idx="0"/>
          </p:cNvCxnSpPr>
          <p:nvPr/>
        </p:nvCxnSpPr>
        <p:spPr bwMode="auto">
          <a:xfrm flipH="1">
            <a:off x="5440396" y="2803449"/>
            <a:ext cx="671679" cy="29877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>
            <a:stCxn id="47" idx="2"/>
            <a:endCxn id="38" idx="0"/>
          </p:cNvCxnSpPr>
          <p:nvPr/>
        </p:nvCxnSpPr>
        <p:spPr bwMode="auto">
          <a:xfrm>
            <a:off x="6112075" y="2803449"/>
            <a:ext cx="684488" cy="30384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Content Placeholder 2"/>
          <p:cNvSpPr txBox="1">
            <a:spLocks/>
          </p:cNvSpPr>
          <p:nvPr/>
        </p:nvSpPr>
        <p:spPr bwMode="auto">
          <a:xfrm>
            <a:off x="3440448" y="1143000"/>
            <a:ext cx="5360652" cy="1518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9538" tIns="52388" rIns="109538" bIns="52388" numCol="1" anchor="t" anchorCtr="0" compatLnSpc="1">
            <a:prstTxWarp prst="textNoShape">
              <a:avLst/>
            </a:prstTxWarp>
          </a:bodyPr>
          <a:lstStyle>
            <a:lvl1pPr marL="128588" indent="-128588" algn="l" defTabSz="108108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 "/>
              <a:defRPr sz="2700" b="1">
                <a:solidFill>
                  <a:srgbClr val="376092"/>
                </a:solidFill>
                <a:latin typeface="Arial"/>
                <a:ea typeface="ＭＳ Ｐゴシック" charset="-128"/>
                <a:cs typeface="ＭＳ Ｐゴシック" charset="-128"/>
              </a:defRPr>
            </a:lvl1pPr>
            <a:lvl2pPr marL="519113" indent="-276225" algn="l" defTabSz="1081088" rtl="0" eaLnBrk="1" fontAlgn="base" hangingPunct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SzPct val="125000"/>
              <a:buFont typeface="Times" charset="0"/>
              <a:buChar char="•"/>
              <a:defRPr sz="2700" b="1">
                <a:solidFill>
                  <a:srgbClr val="376092"/>
                </a:solidFill>
                <a:latin typeface="Arial"/>
                <a:ea typeface="ＭＳ Ｐゴシック" charset="-128"/>
              </a:defRPr>
            </a:lvl2pPr>
            <a:lvl3pPr marL="795338" indent="-269875" algn="l" defTabSz="1081088" rtl="0" eaLnBrk="1" fontAlgn="base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SzPct val="125000"/>
              <a:buChar char="-"/>
              <a:defRPr sz="2700" b="1">
                <a:solidFill>
                  <a:srgbClr val="376092"/>
                </a:solidFill>
                <a:latin typeface="Arial"/>
                <a:ea typeface="ＭＳ Ｐゴシック" charset="-128"/>
              </a:defRPr>
            </a:lvl3pPr>
            <a:lvl4pPr marL="1825625" indent="-203200" algn="l" defTabSz="10810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376092"/>
                </a:solidFill>
                <a:latin typeface="Arial"/>
                <a:ea typeface="ＭＳ Ｐゴシック" charset="-128"/>
              </a:defRPr>
            </a:lvl4pPr>
            <a:lvl5pPr marL="2371725" indent="-207963" algn="l" defTabSz="10810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76092"/>
                </a:solidFill>
                <a:latin typeface="Arial"/>
                <a:ea typeface="ＭＳ Ｐゴシック" charset="-128"/>
              </a:defRPr>
            </a:lvl5pPr>
            <a:lvl6pPr marL="2828925" indent="-207963" algn="l" defTabSz="10810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3286125" indent="-207963" algn="l" defTabSz="10810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743325" indent="-207963" algn="l" defTabSz="10810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4200525" indent="-207963" algn="l" defTabSz="10810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3.  while queue has more than 1 item:</a:t>
            </a:r>
            <a:br>
              <a:rPr lang="en-US" sz="2000" dirty="0" smtClean="0"/>
            </a:br>
            <a:r>
              <a:rPr lang="en-US" sz="2000" dirty="0" smtClean="0"/>
              <a:t>          Insert tree into priority queue</a:t>
            </a:r>
          </a:p>
        </p:txBody>
      </p:sp>
    </p:spTree>
    <p:extLst>
      <p:ext uri="{BB962C8B-B14F-4D97-AF65-F5344CB8AC3E}">
        <p14:creationId xmlns:p14="http://schemas.microsoft.com/office/powerpoint/2010/main" val="2301643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5964798"/>
              </p:ext>
            </p:extLst>
          </p:nvPr>
        </p:nvGraphicFramePr>
        <p:xfrm>
          <a:off x="207609" y="1199221"/>
          <a:ext cx="279262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311"/>
                <a:gridCol w="13963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Frequency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 bwMode="auto">
          <a:xfrm>
            <a:off x="4071797" y="2450435"/>
            <a:ext cx="671679" cy="314942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</a:rPr>
              <a:t>e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1F497D"/>
              </a:solidFill>
              <a:effectLst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743476" y="2959370"/>
            <a:ext cx="671679" cy="314942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</a:rPr>
              <a:t>a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1F497D"/>
              </a:solidFill>
              <a:effectLst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465636" y="3632386"/>
            <a:ext cx="671679" cy="314942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</a:rPr>
              <a:t>d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1F497D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201813" y="4366457"/>
            <a:ext cx="671679" cy="314942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</a:rPr>
              <a:t>b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1F497D"/>
              </a:solidFill>
              <a:effectLst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7156802" y="4366457"/>
            <a:ext cx="671679" cy="314942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</a:rPr>
              <a:t>c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1F497D"/>
              </a:solidFill>
              <a:effectLst/>
            </a:endParaRPr>
          </a:p>
        </p:txBody>
      </p:sp>
      <p:cxnSp>
        <p:nvCxnSpPr>
          <p:cNvPr id="4" name="Straight Connector 3"/>
          <p:cNvCxnSpPr>
            <a:stCxn id="55" idx="2"/>
            <a:endCxn id="7" idx="0"/>
          </p:cNvCxnSpPr>
          <p:nvPr/>
        </p:nvCxnSpPr>
        <p:spPr bwMode="auto">
          <a:xfrm flipH="1">
            <a:off x="6537653" y="3720399"/>
            <a:ext cx="554882" cy="64605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stCxn id="55" idx="2"/>
            <a:endCxn id="24" idx="0"/>
          </p:cNvCxnSpPr>
          <p:nvPr/>
        </p:nvCxnSpPr>
        <p:spPr bwMode="auto">
          <a:xfrm>
            <a:off x="7092535" y="3720399"/>
            <a:ext cx="400107" cy="64605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>
            <a:stCxn id="52" idx="2"/>
            <a:endCxn id="14" idx="0"/>
          </p:cNvCxnSpPr>
          <p:nvPr/>
        </p:nvCxnSpPr>
        <p:spPr bwMode="auto">
          <a:xfrm flipH="1">
            <a:off x="5801476" y="3020425"/>
            <a:ext cx="658431" cy="61196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52" idx="2"/>
            <a:endCxn id="55" idx="2"/>
          </p:cNvCxnSpPr>
          <p:nvPr/>
        </p:nvCxnSpPr>
        <p:spPr bwMode="auto">
          <a:xfrm>
            <a:off x="6459907" y="3020425"/>
            <a:ext cx="632628" cy="69997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>
            <a:stCxn id="44" idx="2"/>
            <a:endCxn id="11" idx="0"/>
          </p:cNvCxnSpPr>
          <p:nvPr/>
        </p:nvCxnSpPr>
        <p:spPr bwMode="auto">
          <a:xfrm flipH="1">
            <a:off x="5079316" y="2455507"/>
            <a:ext cx="722160" cy="50386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>
            <a:stCxn id="44" idx="2"/>
            <a:endCxn id="52" idx="2"/>
          </p:cNvCxnSpPr>
          <p:nvPr/>
        </p:nvCxnSpPr>
        <p:spPr bwMode="auto">
          <a:xfrm>
            <a:off x="5801476" y="2455507"/>
            <a:ext cx="658431" cy="56491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endCxn id="17" idx="0"/>
          </p:cNvCxnSpPr>
          <p:nvPr/>
        </p:nvCxnSpPr>
        <p:spPr bwMode="auto">
          <a:xfrm flipH="1">
            <a:off x="4407637" y="2151658"/>
            <a:ext cx="671679" cy="29877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>
            <a:stCxn id="43" idx="2"/>
            <a:endCxn id="44" idx="2"/>
          </p:cNvCxnSpPr>
          <p:nvPr/>
        </p:nvCxnSpPr>
        <p:spPr bwMode="auto">
          <a:xfrm>
            <a:off x="5071194" y="2151658"/>
            <a:ext cx="730282" cy="30384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4933945" y="1782326"/>
            <a:ext cx="274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*</a:t>
            </a:r>
            <a:endParaRPr lang="en-US" dirty="0" smtClean="0">
              <a:solidFill>
                <a:srgbClr val="FFFFFF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664227" y="2086175"/>
            <a:ext cx="274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*</a:t>
            </a:r>
            <a:endParaRPr lang="en-US" dirty="0" smtClean="0">
              <a:solidFill>
                <a:srgbClr val="FFFFFF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322658" y="2651093"/>
            <a:ext cx="274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*</a:t>
            </a:r>
            <a:endParaRPr lang="en-US" dirty="0" smtClean="0">
              <a:solidFill>
                <a:srgbClr val="FFFFFF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955286" y="3351067"/>
            <a:ext cx="274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*</a:t>
            </a:r>
            <a:endParaRPr lang="en-US" dirty="0" smtClean="0">
              <a:solidFill>
                <a:srgbClr val="FFFFFF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86954" y="1901509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131377" y="2455507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851907" y="3054929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602237" y="3720399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229783" y="3706959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641858" y="3054929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057277" y="245043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258633" y="1901509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1</a:t>
            </a:r>
          </a:p>
        </p:txBody>
      </p:sp>
      <p:graphicFrame>
        <p:nvGraphicFramePr>
          <p:cNvPr id="69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7625840"/>
              </p:ext>
            </p:extLst>
          </p:nvPr>
        </p:nvGraphicFramePr>
        <p:xfrm>
          <a:off x="207609" y="3964721"/>
          <a:ext cx="2792622" cy="222504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396311"/>
                <a:gridCol w="13963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2380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compression of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111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compression of text</a:t>
            </a:r>
          </a:p>
          <a:p>
            <a:endParaRPr lang="en-US" dirty="0"/>
          </a:p>
          <a:p>
            <a:pPr lvl="1"/>
            <a:r>
              <a:rPr lang="en-US" dirty="0" smtClean="0"/>
              <a:t>Calculate the frequency of the symbols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882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compression of text</a:t>
            </a:r>
          </a:p>
          <a:p>
            <a:endParaRPr lang="en-US" dirty="0"/>
          </a:p>
          <a:p>
            <a:pPr lvl="1"/>
            <a:r>
              <a:rPr lang="en-US" dirty="0" smtClean="0"/>
              <a:t>Calculate the frequency of the symbols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Build the Huffman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091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Huffman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Binary Trees</a:t>
            </a:r>
          </a:p>
          <a:p>
            <a:endParaRPr lang="en-US" dirty="0"/>
          </a:p>
          <a:p>
            <a:r>
              <a:rPr lang="en-US" dirty="0" smtClean="0"/>
              <a:t>All the data is leaves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051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compression of text</a:t>
            </a:r>
          </a:p>
          <a:p>
            <a:endParaRPr lang="en-US" dirty="0"/>
          </a:p>
          <a:p>
            <a:pPr lvl="1"/>
            <a:r>
              <a:rPr lang="en-US" dirty="0" smtClean="0"/>
              <a:t>Calculate the frequency of the symbols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Build the Huffman Tree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Encode the symbols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055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compression of text</a:t>
            </a:r>
          </a:p>
          <a:p>
            <a:endParaRPr lang="en-US" dirty="0"/>
          </a:p>
          <a:p>
            <a:pPr lvl="1"/>
            <a:r>
              <a:rPr lang="en-US" dirty="0" smtClean="0"/>
              <a:t>Calculate the frequency of the symbols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Build the Huffman Tree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Encode the symbols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Save the Huffman Tree and encoded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688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Huffman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Binary Trees</a:t>
            </a:r>
          </a:p>
          <a:p>
            <a:endParaRPr lang="en-US" dirty="0"/>
          </a:p>
          <a:p>
            <a:r>
              <a:rPr lang="en-US" dirty="0" smtClean="0"/>
              <a:t>All the data is leaves</a:t>
            </a:r>
          </a:p>
          <a:p>
            <a:endParaRPr lang="en-US" dirty="0"/>
          </a:p>
          <a:p>
            <a:r>
              <a:rPr lang="en-US" dirty="0" smtClean="0"/>
              <a:t>Leaves higher in the tree have shorter codes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602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Huffman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Binary Trees</a:t>
            </a:r>
          </a:p>
          <a:p>
            <a:endParaRPr lang="en-US" dirty="0"/>
          </a:p>
          <a:p>
            <a:r>
              <a:rPr lang="en-US" dirty="0" smtClean="0"/>
              <a:t>All the data is leaves</a:t>
            </a:r>
          </a:p>
          <a:p>
            <a:endParaRPr lang="en-US" dirty="0"/>
          </a:p>
          <a:p>
            <a:r>
              <a:rPr lang="en-US" dirty="0" smtClean="0"/>
              <a:t>Leaves higher in the tree have shorter codes</a:t>
            </a:r>
          </a:p>
          <a:p>
            <a:endParaRPr lang="en-US" dirty="0"/>
          </a:p>
          <a:p>
            <a:r>
              <a:rPr lang="en-US" dirty="0" smtClean="0"/>
              <a:t>Code is based upon the traversal from the root to the leaf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195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Huffman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 = 010</a:t>
            </a:r>
            <a:endParaRPr lang="en-US" dirty="0"/>
          </a:p>
        </p:txBody>
      </p:sp>
      <p:grpSp>
        <p:nvGrpSpPr>
          <p:cNvPr id="307" name="Group 306"/>
          <p:cNvGrpSpPr/>
          <p:nvPr/>
        </p:nvGrpSpPr>
        <p:grpSpPr>
          <a:xfrm>
            <a:off x="243754" y="1146495"/>
            <a:ext cx="8391059" cy="5539179"/>
            <a:chOff x="243754" y="1146495"/>
            <a:chExt cx="8391059" cy="5539179"/>
          </a:xfrm>
        </p:grpSpPr>
        <p:sp>
          <p:nvSpPr>
            <p:cNvPr id="4" name="TextBox 3"/>
            <p:cNvSpPr txBox="1"/>
            <p:nvPr/>
          </p:nvSpPr>
          <p:spPr>
            <a:xfrm>
              <a:off x="4434752" y="1146495"/>
              <a:ext cx="274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FF"/>
                  </a:solidFill>
                </a:rPr>
                <a:t>*</a:t>
              </a:r>
              <a:endParaRPr lang="en-US" dirty="0" smtClean="0">
                <a:solidFill>
                  <a:srgbClr val="FFFFFF"/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1950011" y="1845683"/>
              <a:ext cx="4642666" cy="369332"/>
              <a:chOff x="1950011" y="1845683"/>
              <a:chExt cx="4642666" cy="369332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950011" y="1845683"/>
                <a:ext cx="2744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FFFF"/>
                    </a:solidFill>
                  </a:rPr>
                  <a:t>*</a:t>
                </a:r>
                <a:endParaRPr lang="en-US" dirty="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6318180" y="1845683"/>
                <a:ext cx="2744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*</a:t>
                </a:r>
                <a:endParaRPr lang="en-US" dirty="0" smtClean="0"/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282131" y="4172862"/>
              <a:ext cx="821171" cy="369332"/>
              <a:chOff x="405611" y="3925930"/>
              <a:chExt cx="821171" cy="36933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405611" y="392593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1F497D"/>
                    </a:solidFill>
                    <a:latin typeface="+mn-lt"/>
                  </a:rPr>
                  <a:t>c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913738" y="392593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1F497D"/>
                    </a:solidFill>
                  </a:rPr>
                  <a:t>u</a:t>
                </a:r>
                <a:endParaRPr lang="en-US" dirty="0" smtClean="0">
                  <a:solidFill>
                    <a:srgbClr val="1F497D"/>
                  </a:solidFill>
                  <a:latin typeface="+mn-lt"/>
                </a:endParaRPr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1222660" y="3561539"/>
              <a:ext cx="1990651" cy="369332"/>
              <a:chOff x="1222660" y="3561539"/>
              <a:chExt cx="1990651" cy="369332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1222660" y="3561539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1F497D"/>
                    </a:solidFill>
                  </a:rPr>
                  <a:t>h</a:t>
                </a:r>
                <a:endParaRPr lang="en-US" dirty="0" smtClean="0">
                  <a:solidFill>
                    <a:srgbClr val="1F497D"/>
                  </a:solidFill>
                  <a:latin typeface="+mn-lt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636967" y="3561539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1F497D"/>
                    </a:solidFill>
                  </a:rPr>
                  <a:t>r</a:t>
                </a:r>
                <a:endParaRPr lang="en-US" dirty="0" smtClean="0">
                  <a:solidFill>
                    <a:srgbClr val="1F497D"/>
                  </a:solidFill>
                  <a:latin typeface="+mn-lt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962898" y="3561539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1F497D"/>
                    </a:solidFill>
                  </a:rPr>
                  <a:t>s</a:t>
                </a:r>
                <a:endParaRPr lang="en-US" dirty="0" smtClean="0">
                  <a:solidFill>
                    <a:srgbClr val="1F497D"/>
                  </a:solidFill>
                  <a:latin typeface="+mn-lt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574336" y="3561539"/>
                <a:ext cx="2359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>
                    <a:solidFill>
                      <a:srgbClr val="1F497D"/>
                    </a:solidFill>
                  </a:rPr>
                  <a:t>i</a:t>
                </a:r>
                <a:endParaRPr lang="en-US" dirty="0" smtClean="0">
                  <a:solidFill>
                    <a:srgbClr val="1F497D"/>
                  </a:solidFill>
                  <a:latin typeface="+mn-lt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900267" y="3561539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1F497D"/>
                    </a:solidFill>
                  </a:rPr>
                  <a:t>n</a:t>
                </a:r>
                <a:endParaRPr lang="en-US" dirty="0" smtClean="0">
                  <a:solidFill>
                    <a:srgbClr val="1F497D"/>
                  </a:solidFill>
                  <a:latin typeface="+mn-lt"/>
                </a:endParaRP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2224508" y="2988307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79646"/>
                  </a:solidFill>
                </a:rPr>
                <a:t>e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12178" y="4615102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F497D"/>
                  </a:solidFill>
                </a:rPr>
                <a:t>w</a:t>
              </a:r>
              <a:endParaRPr lang="en-US" dirty="0" smtClean="0">
                <a:solidFill>
                  <a:srgbClr val="1F497D"/>
                </a:solidFill>
                <a:latin typeface="+mn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944818" y="4979493"/>
              <a:ext cx="376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F497D"/>
                  </a:solidFill>
                </a:rPr>
                <a:t>m</a:t>
              </a:r>
              <a:endParaRPr lang="en-US" dirty="0" smtClean="0">
                <a:solidFill>
                  <a:srgbClr val="1F497D"/>
                </a:solidFill>
                <a:latin typeface="+mn-l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270749" y="4984434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F497D"/>
                  </a:solidFill>
                </a:rPr>
                <a:t>f</a:t>
              </a:r>
              <a:endParaRPr lang="en-US" dirty="0" smtClean="0">
                <a:solidFill>
                  <a:srgbClr val="1F497D"/>
                </a:solidFill>
                <a:latin typeface="+mn-lt"/>
              </a:endParaRPr>
            </a:p>
          </p:txBody>
        </p:sp>
        <p:grpSp>
          <p:nvGrpSpPr>
            <p:cNvPr id="148" name="Group 147"/>
            <p:cNvGrpSpPr/>
            <p:nvPr/>
          </p:nvGrpSpPr>
          <p:grpSpPr>
            <a:xfrm>
              <a:off x="4226796" y="3548842"/>
              <a:ext cx="638975" cy="369332"/>
              <a:chOff x="4226796" y="3566480"/>
              <a:chExt cx="638975" cy="369332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4226796" y="356648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1F497D"/>
                    </a:solidFill>
                  </a:rPr>
                  <a:t>o</a:t>
                </a:r>
                <a:endParaRPr lang="en-US" dirty="0" smtClean="0">
                  <a:solidFill>
                    <a:srgbClr val="1F497D"/>
                  </a:solidFill>
                  <a:latin typeface="+mn-lt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4552727" y="356648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1F497D"/>
                    </a:solidFill>
                  </a:rPr>
                  <a:t>a</a:t>
                </a:r>
                <a:endParaRPr lang="en-US" dirty="0" smtClean="0">
                  <a:solidFill>
                    <a:srgbClr val="1F497D"/>
                  </a:solidFill>
                  <a:latin typeface="+mn-lt"/>
                </a:endParaRP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5296988" y="40138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F497D"/>
                  </a:solidFill>
                </a:rPr>
                <a:t>d</a:t>
              </a:r>
              <a:endParaRPr lang="en-US" dirty="0" smtClean="0">
                <a:solidFill>
                  <a:srgbClr val="1F497D"/>
                </a:solidFill>
                <a:latin typeface="+mn-lt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622919" y="4018741"/>
              <a:ext cx="235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F497D"/>
                  </a:solidFill>
                </a:rPr>
                <a:t>l</a:t>
              </a:r>
              <a:endParaRPr lang="en-US" dirty="0" smtClean="0">
                <a:solidFill>
                  <a:srgbClr val="1F497D"/>
                </a:solidFill>
                <a:latin typeface="+mn-lt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175095" y="631634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F497D"/>
                  </a:solidFill>
                </a:rPr>
                <a:t>x</a:t>
              </a:r>
              <a:endParaRPr lang="en-US" dirty="0" smtClean="0">
                <a:solidFill>
                  <a:srgbClr val="1F497D"/>
                </a:solidFill>
                <a:latin typeface="+mn-lt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552190" y="631634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F497D"/>
                  </a:solidFill>
                </a:rPr>
                <a:t>q</a:t>
              </a:r>
              <a:endParaRPr lang="en-US" dirty="0" smtClean="0">
                <a:solidFill>
                  <a:srgbClr val="1F497D"/>
                </a:solidFill>
                <a:latin typeface="+mn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942247" y="631634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F497D"/>
                  </a:solidFill>
                </a:rPr>
                <a:t>z</a:t>
              </a:r>
              <a:endParaRPr lang="en-US" dirty="0" smtClean="0">
                <a:solidFill>
                  <a:srgbClr val="1F497D"/>
                </a:solidFill>
                <a:latin typeface="+mn-lt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319343" y="6316342"/>
              <a:ext cx="2487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F497D"/>
                  </a:solidFill>
                </a:rPr>
                <a:t>j</a:t>
              </a:r>
              <a:endParaRPr lang="en-US" dirty="0" smtClean="0">
                <a:solidFill>
                  <a:srgbClr val="1F497D"/>
                </a:solidFill>
                <a:latin typeface="+mn-lt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520161" y="4930450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F497D"/>
                  </a:solidFill>
                </a:rPr>
                <a:t>v</a:t>
              </a:r>
              <a:endParaRPr lang="en-US" dirty="0" smtClean="0">
                <a:solidFill>
                  <a:srgbClr val="1F497D"/>
                </a:solidFill>
                <a:latin typeface="+mn-lt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062278" y="534053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F497D"/>
                  </a:solidFill>
                </a:rPr>
                <a:t>k</a:t>
              </a:r>
              <a:endParaRPr lang="en-US" dirty="0" smtClean="0">
                <a:solidFill>
                  <a:srgbClr val="1F497D"/>
                </a:solidFill>
                <a:latin typeface="+mn-lt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286104" y="2934303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F497D"/>
                  </a:solidFill>
                </a:rPr>
                <a:t>_</a:t>
              </a:r>
              <a:endParaRPr lang="en-US" dirty="0" smtClean="0">
                <a:solidFill>
                  <a:srgbClr val="1F497D"/>
                </a:solidFill>
                <a:latin typeface="+mn-lt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844146" y="3561539"/>
              <a:ext cx="248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F497D"/>
                  </a:solidFill>
                </a:rPr>
                <a:t>t</a:t>
              </a:r>
              <a:endParaRPr lang="en-US" dirty="0" smtClean="0">
                <a:solidFill>
                  <a:srgbClr val="1F497D"/>
                </a:solidFill>
                <a:latin typeface="+mn-lt"/>
              </a:endParaRPr>
            </a:p>
          </p:txBody>
        </p:sp>
        <p:cxnSp>
          <p:nvCxnSpPr>
            <p:cNvPr id="48" name="Straight Connector 47"/>
            <p:cNvCxnSpPr>
              <a:stCxn id="4" idx="2"/>
              <a:endCxn id="5" idx="2"/>
            </p:cNvCxnSpPr>
            <p:nvPr/>
          </p:nvCxnSpPr>
          <p:spPr bwMode="auto">
            <a:xfrm flipH="1">
              <a:off x="2087260" y="1515827"/>
              <a:ext cx="2484741" cy="6991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>
              <a:stCxn id="9" idx="2"/>
              <a:endCxn id="30" idx="0"/>
            </p:cNvCxnSpPr>
            <p:nvPr/>
          </p:nvCxnSpPr>
          <p:spPr bwMode="auto">
            <a:xfrm flipH="1">
              <a:off x="2381030" y="2682430"/>
              <a:ext cx="464739" cy="30587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Straight Connector 51"/>
            <p:cNvCxnSpPr>
              <a:stCxn id="9" idx="2"/>
              <a:endCxn id="5" idx="2"/>
            </p:cNvCxnSpPr>
            <p:nvPr/>
          </p:nvCxnSpPr>
          <p:spPr bwMode="auto">
            <a:xfrm flipH="1" flipV="1">
              <a:off x="2087260" y="2215015"/>
              <a:ext cx="758509" cy="46741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>
              <a:stCxn id="5" idx="2"/>
              <a:endCxn id="8" idx="2"/>
            </p:cNvCxnSpPr>
            <p:nvPr/>
          </p:nvCxnSpPr>
          <p:spPr bwMode="auto">
            <a:xfrm flipH="1">
              <a:off x="1364031" y="2215015"/>
              <a:ext cx="723229" cy="46741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60" name="Group 59"/>
            <p:cNvGrpSpPr/>
            <p:nvPr/>
          </p:nvGrpSpPr>
          <p:grpSpPr>
            <a:xfrm>
              <a:off x="639241" y="2687371"/>
              <a:ext cx="1396584" cy="369332"/>
              <a:chOff x="597547" y="2872037"/>
              <a:chExt cx="1396584" cy="369332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1719634" y="2872037"/>
                <a:ext cx="2744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FFFF"/>
                    </a:solidFill>
                  </a:rPr>
                  <a:t>*</a:t>
                </a:r>
                <a:endParaRPr lang="en-US" dirty="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97547" y="2872037"/>
                <a:ext cx="2744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FFFF"/>
                    </a:solidFill>
                  </a:rPr>
                  <a:t>*</a:t>
                </a:r>
                <a:endParaRPr lang="en-US" dirty="0" smtClean="0"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61" name="Straight Connector 60"/>
            <p:cNvCxnSpPr>
              <a:stCxn id="58" idx="2"/>
              <a:endCxn id="8" idx="2"/>
            </p:cNvCxnSpPr>
            <p:nvPr/>
          </p:nvCxnSpPr>
          <p:spPr bwMode="auto">
            <a:xfrm flipH="1" flipV="1">
              <a:off x="1364031" y="2682430"/>
              <a:ext cx="534546" cy="37427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>
              <a:stCxn id="27" idx="0"/>
              <a:endCxn id="58" idx="2"/>
            </p:cNvCxnSpPr>
            <p:nvPr/>
          </p:nvCxnSpPr>
          <p:spPr bwMode="auto">
            <a:xfrm flipH="1" flipV="1">
              <a:off x="1898577" y="3056703"/>
              <a:ext cx="214362" cy="50483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Straight Connector 66"/>
            <p:cNvCxnSpPr>
              <a:stCxn id="26" idx="0"/>
              <a:endCxn id="58" idx="2"/>
            </p:cNvCxnSpPr>
            <p:nvPr/>
          </p:nvCxnSpPr>
          <p:spPr bwMode="auto">
            <a:xfrm flipV="1">
              <a:off x="1767772" y="3056703"/>
              <a:ext cx="130805" cy="50483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Straight Connector 72"/>
            <p:cNvCxnSpPr>
              <a:stCxn id="8" idx="2"/>
              <a:endCxn id="59" idx="2"/>
            </p:cNvCxnSpPr>
            <p:nvPr/>
          </p:nvCxnSpPr>
          <p:spPr bwMode="auto">
            <a:xfrm flipH="1">
              <a:off x="776490" y="2682430"/>
              <a:ext cx="587541" cy="37427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Straight Connector 75"/>
            <p:cNvCxnSpPr>
              <a:stCxn id="25" idx="0"/>
              <a:endCxn id="59" idx="2"/>
            </p:cNvCxnSpPr>
            <p:nvPr/>
          </p:nvCxnSpPr>
          <p:spPr bwMode="auto">
            <a:xfrm flipH="1" flipV="1">
              <a:off x="776490" y="3056703"/>
              <a:ext cx="602692" cy="50483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9" name="TextBox 78"/>
            <p:cNvSpPr txBox="1"/>
            <p:nvPr/>
          </p:nvSpPr>
          <p:spPr>
            <a:xfrm>
              <a:off x="501992" y="3362050"/>
              <a:ext cx="274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FF"/>
                  </a:solidFill>
                </a:rPr>
                <a:t>*</a:t>
              </a:r>
              <a:endParaRPr lang="en-US" dirty="0" smtClean="0">
                <a:solidFill>
                  <a:srgbClr val="FFFFFF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763018" y="2992718"/>
              <a:ext cx="274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FF"/>
                  </a:solidFill>
                </a:rPr>
                <a:t>*</a:t>
              </a:r>
              <a:endParaRPr lang="en-US" dirty="0" smtClean="0">
                <a:solidFill>
                  <a:srgbClr val="FFFFFF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981813" y="4014987"/>
              <a:ext cx="274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FF"/>
                  </a:solidFill>
                </a:rPr>
                <a:t>*</a:t>
              </a:r>
              <a:endParaRPr lang="en-US" dirty="0" smtClean="0">
                <a:solidFill>
                  <a:srgbClr val="FFFFFF"/>
                </a:solidFill>
              </a:endParaRPr>
            </a:p>
          </p:txBody>
        </p:sp>
        <p:grpSp>
          <p:nvGrpSpPr>
            <p:cNvPr id="120" name="Group 119"/>
            <p:cNvGrpSpPr/>
            <p:nvPr/>
          </p:nvGrpSpPr>
          <p:grpSpPr>
            <a:xfrm>
              <a:off x="2797324" y="4825145"/>
              <a:ext cx="1428507" cy="369332"/>
              <a:chOff x="2797324" y="4648765"/>
              <a:chExt cx="1428507" cy="369332"/>
            </a:xfrm>
          </p:grpSpPr>
          <p:sp>
            <p:nvSpPr>
              <p:cNvPr id="82" name="TextBox 81"/>
              <p:cNvSpPr txBox="1"/>
              <p:nvPr/>
            </p:nvSpPr>
            <p:spPr>
              <a:xfrm>
                <a:off x="2797324" y="4648765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1F497D"/>
                    </a:solidFill>
                  </a:rPr>
                  <a:t>b</a:t>
                </a:r>
                <a:endParaRPr lang="en-US" dirty="0" smtClean="0">
                  <a:solidFill>
                    <a:srgbClr val="1F497D"/>
                  </a:solidFill>
                  <a:latin typeface="+mn-lt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3123255" y="4648765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1F497D"/>
                    </a:solidFill>
                  </a:rPr>
                  <a:t>p</a:t>
                </a:r>
                <a:endParaRPr lang="en-US" dirty="0" smtClean="0">
                  <a:solidFill>
                    <a:srgbClr val="1F497D"/>
                  </a:solidFill>
                  <a:latin typeface="+mn-lt"/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3586994" y="4648765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1F497D"/>
                    </a:solidFill>
                  </a:rPr>
                  <a:t>g</a:t>
                </a:r>
                <a:endParaRPr lang="en-US" dirty="0" smtClean="0">
                  <a:solidFill>
                    <a:srgbClr val="1F497D"/>
                  </a:solidFill>
                  <a:latin typeface="+mn-lt"/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3912925" y="4648765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1F497D"/>
                    </a:solidFill>
                  </a:rPr>
                  <a:t>y</a:t>
                </a:r>
                <a:endParaRPr lang="en-US" dirty="0" smtClean="0">
                  <a:solidFill>
                    <a:srgbClr val="1F497D"/>
                  </a:solidFill>
                  <a:latin typeface="+mn-lt"/>
                </a:endParaRPr>
              </a:p>
            </p:txBody>
          </p:sp>
        </p:grpSp>
        <p:sp>
          <p:nvSpPr>
            <p:cNvPr id="86" name="TextBox 85"/>
            <p:cNvSpPr txBox="1"/>
            <p:nvPr/>
          </p:nvSpPr>
          <p:spPr>
            <a:xfrm>
              <a:off x="3762789" y="4018741"/>
              <a:ext cx="274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FF"/>
                  </a:solidFill>
                </a:rPr>
                <a:t>*</a:t>
              </a:r>
              <a:endParaRPr lang="en-US" dirty="0" smtClean="0">
                <a:solidFill>
                  <a:srgbClr val="FFFFFF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312497" y="3546716"/>
              <a:ext cx="274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FF"/>
                  </a:solidFill>
                </a:rPr>
                <a:t>*</a:t>
              </a:r>
              <a:endParaRPr lang="en-US" dirty="0" smtClean="0">
                <a:solidFill>
                  <a:srgbClr val="FFFFFF"/>
                </a:solidFill>
              </a:endParaRPr>
            </a:p>
          </p:txBody>
        </p:sp>
        <p:cxnSp>
          <p:nvCxnSpPr>
            <p:cNvPr id="88" name="Straight Connector 87"/>
            <p:cNvCxnSpPr>
              <a:stCxn id="9" idx="2"/>
              <a:endCxn id="80" idx="2"/>
            </p:cNvCxnSpPr>
            <p:nvPr/>
          </p:nvCxnSpPr>
          <p:spPr bwMode="auto">
            <a:xfrm>
              <a:off x="2845769" y="2682430"/>
              <a:ext cx="54498" cy="67962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Straight Connector 90"/>
            <p:cNvCxnSpPr>
              <a:stCxn id="80" idx="2"/>
              <a:endCxn id="28" idx="0"/>
            </p:cNvCxnSpPr>
            <p:nvPr/>
          </p:nvCxnSpPr>
          <p:spPr bwMode="auto">
            <a:xfrm flipH="1">
              <a:off x="2692311" y="3362050"/>
              <a:ext cx="207956" cy="1994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Straight Connector 94"/>
            <p:cNvCxnSpPr>
              <a:stCxn id="80" idx="2"/>
              <a:endCxn id="29" idx="0"/>
            </p:cNvCxnSpPr>
            <p:nvPr/>
          </p:nvCxnSpPr>
          <p:spPr bwMode="auto">
            <a:xfrm>
              <a:off x="2900267" y="3362050"/>
              <a:ext cx="156522" cy="1994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8" name="TextBox 97"/>
            <p:cNvSpPr txBox="1"/>
            <p:nvPr/>
          </p:nvSpPr>
          <p:spPr>
            <a:xfrm>
              <a:off x="3762789" y="2992718"/>
              <a:ext cx="274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FF"/>
                  </a:solidFill>
                </a:rPr>
                <a:t>*</a:t>
              </a:r>
              <a:endParaRPr lang="en-US" dirty="0" smtClean="0">
                <a:solidFill>
                  <a:srgbClr val="FFFFFF"/>
                </a:solidFill>
              </a:endParaRPr>
            </a:p>
          </p:txBody>
        </p:sp>
        <p:grpSp>
          <p:nvGrpSpPr>
            <p:cNvPr id="155" name="Group 154"/>
            <p:cNvGrpSpPr/>
            <p:nvPr/>
          </p:nvGrpSpPr>
          <p:grpSpPr>
            <a:xfrm>
              <a:off x="1226782" y="2313098"/>
              <a:ext cx="6891861" cy="369332"/>
              <a:chOff x="1226782" y="2313098"/>
              <a:chExt cx="6891861" cy="369332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1226782" y="2313098"/>
                <a:ext cx="6891861" cy="369332"/>
                <a:chOff x="1226782" y="2313098"/>
                <a:chExt cx="6891861" cy="369332"/>
              </a:xfrm>
            </p:grpSpPr>
            <p:sp>
              <p:nvSpPr>
                <p:cNvPr id="8" name="TextBox 7"/>
                <p:cNvSpPr txBox="1"/>
                <p:nvPr/>
              </p:nvSpPr>
              <p:spPr>
                <a:xfrm>
                  <a:off x="1226782" y="2313098"/>
                  <a:ext cx="2744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FFFF"/>
                      </a:solidFill>
                    </a:rPr>
                    <a:t>*</a:t>
                  </a:r>
                  <a:endParaRPr lang="en-US" dirty="0" smtClean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2708520" y="2313098"/>
                  <a:ext cx="2744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FFFF"/>
                      </a:solidFill>
                    </a:rPr>
                    <a:t>*</a:t>
                  </a:r>
                  <a:endParaRPr lang="en-US" dirty="0" smtClean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7844146" y="2313098"/>
                  <a:ext cx="2744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FFFF"/>
                      </a:solidFill>
                    </a:rPr>
                    <a:t>*</a:t>
                  </a:r>
                  <a:endParaRPr lang="en-US" dirty="0" smtClean="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99" name="TextBox 98"/>
              <p:cNvSpPr txBox="1"/>
              <p:nvPr/>
            </p:nvSpPr>
            <p:spPr>
              <a:xfrm>
                <a:off x="4312655" y="2313098"/>
                <a:ext cx="2744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FFFF"/>
                    </a:solidFill>
                  </a:rPr>
                  <a:t>*</a:t>
                </a:r>
                <a:endParaRPr lang="en-US" dirty="0" smtClean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00" name="TextBox 99"/>
            <p:cNvSpPr txBox="1"/>
            <p:nvPr/>
          </p:nvSpPr>
          <p:spPr>
            <a:xfrm>
              <a:off x="4970043" y="2997659"/>
              <a:ext cx="274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FF"/>
                  </a:solidFill>
                </a:rPr>
                <a:t>*</a:t>
              </a:r>
              <a:endParaRPr lang="en-US" dirty="0" smtClean="0">
                <a:solidFill>
                  <a:srgbClr val="FFFFFF"/>
                </a:solidFill>
              </a:endParaRPr>
            </a:p>
          </p:txBody>
        </p:sp>
        <p:cxnSp>
          <p:nvCxnSpPr>
            <p:cNvPr id="101" name="Straight Connector 100"/>
            <p:cNvCxnSpPr>
              <a:stCxn id="81" idx="2"/>
              <a:endCxn id="82" idx="0"/>
            </p:cNvCxnSpPr>
            <p:nvPr/>
          </p:nvCxnSpPr>
          <p:spPr bwMode="auto">
            <a:xfrm flipH="1">
              <a:off x="2953846" y="4384319"/>
              <a:ext cx="165216" cy="44082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Straight Connector 104"/>
            <p:cNvCxnSpPr>
              <a:stCxn id="81" idx="2"/>
              <a:endCxn id="83" idx="0"/>
            </p:cNvCxnSpPr>
            <p:nvPr/>
          </p:nvCxnSpPr>
          <p:spPr bwMode="auto">
            <a:xfrm>
              <a:off x="3119062" y="4384319"/>
              <a:ext cx="160715" cy="44082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8" name="Straight Connector 107"/>
            <p:cNvCxnSpPr>
              <a:stCxn id="87" idx="2"/>
              <a:endCxn id="81" idx="2"/>
            </p:cNvCxnSpPr>
            <p:nvPr/>
          </p:nvCxnSpPr>
          <p:spPr bwMode="auto">
            <a:xfrm flipH="1">
              <a:off x="3119062" y="3916048"/>
              <a:ext cx="330684" cy="46827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Straight Connector 110"/>
            <p:cNvCxnSpPr>
              <a:stCxn id="87" idx="2"/>
              <a:endCxn id="86" idx="2"/>
            </p:cNvCxnSpPr>
            <p:nvPr/>
          </p:nvCxnSpPr>
          <p:spPr bwMode="auto">
            <a:xfrm>
              <a:off x="3449746" y="3916048"/>
              <a:ext cx="450292" cy="47202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Straight Connector 113"/>
            <p:cNvCxnSpPr>
              <a:stCxn id="86" idx="2"/>
              <a:endCxn id="84" idx="0"/>
            </p:cNvCxnSpPr>
            <p:nvPr/>
          </p:nvCxnSpPr>
          <p:spPr bwMode="auto">
            <a:xfrm flipH="1">
              <a:off x="3743516" y="4388073"/>
              <a:ext cx="156522" cy="43707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7" name="Straight Connector 116"/>
            <p:cNvCxnSpPr>
              <a:stCxn id="86" idx="2"/>
              <a:endCxn id="85" idx="0"/>
            </p:cNvCxnSpPr>
            <p:nvPr/>
          </p:nvCxnSpPr>
          <p:spPr bwMode="auto">
            <a:xfrm>
              <a:off x="3900038" y="4388073"/>
              <a:ext cx="169340" cy="43707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3" name="Straight Connector 122"/>
            <p:cNvCxnSpPr>
              <a:stCxn id="79" idx="2"/>
              <a:endCxn id="59" idx="2"/>
            </p:cNvCxnSpPr>
            <p:nvPr/>
          </p:nvCxnSpPr>
          <p:spPr bwMode="auto">
            <a:xfrm flipV="1">
              <a:off x="639241" y="3056703"/>
              <a:ext cx="137249" cy="67467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6" name="Straight Connector 125"/>
            <p:cNvCxnSpPr>
              <a:stCxn id="24" idx="0"/>
              <a:endCxn id="79" idx="2"/>
            </p:cNvCxnSpPr>
            <p:nvPr/>
          </p:nvCxnSpPr>
          <p:spPr bwMode="auto">
            <a:xfrm flipH="1" flipV="1">
              <a:off x="639241" y="3731382"/>
              <a:ext cx="307539" cy="44148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9" name="Straight Connector 128"/>
            <p:cNvCxnSpPr>
              <a:stCxn id="23" idx="0"/>
              <a:endCxn id="79" idx="2"/>
            </p:cNvCxnSpPr>
            <p:nvPr/>
          </p:nvCxnSpPr>
          <p:spPr bwMode="auto">
            <a:xfrm flipV="1">
              <a:off x="432172" y="3731382"/>
              <a:ext cx="207069" cy="44148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3" name="Straight Connector 132"/>
            <p:cNvCxnSpPr>
              <a:stCxn id="98" idx="2"/>
              <a:endCxn id="87" idx="2"/>
            </p:cNvCxnSpPr>
            <p:nvPr/>
          </p:nvCxnSpPr>
          <p:spPr bwMode="auto">
            <a:xfrm flipH="1">
              <a:off x="3449746" y="3362050"/>
              <a:ext cx="450292" cy="55399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6" name="Straight Connector 135"/>
            <p:cNvCxnSpPr>
              <a:stCxn id="99" idx="2"/>
              <a:endCxn id="98" idx="2"/>
            </p:cNvCxnSpPr>
            <p:nvPr/>
          </p:nvCxnSpPr>
          <p:spPr bwMode="auto">
            <a:xfrm flipH="1">
              <a:off x="3900038" y="2682430"/>
              <a:ext cx="549866" cy="67962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9" name="Straight Connector 138"/>
            <p:cNvCxnSpPr>
              <a:stCxn id="98" idx="2"/>
              <a:endCxn id="35" idx="0"/>
            </p:cNvCxnSpPr>
            <p:nvPr/>
          </p:nvCxnSpPr>
          <p:spPr bwMode="auto">
            <a:xfrm>
              <a:off x="3900038" y="3362050"/>
              <a:ext cx="483280" cy="18679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2" name="Straight Connector 141"/>
            <p:cNvCxnSpPr>
              <a:stCxn id="99" idx="2"/>
              <a:endCxn id="100" idx="2"/>
            </p:cNvCxnSpPr>
            <p:nvPr/>
          </p:nvCxnSpPr>
          <p:spPr bwMode="auto">
            <a:xfrm>
              <a:off x="4449904" y="2682430"/>
              <a:ext cx="657388" cy="68456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Straight Connector 144"/>
            <p:cNvCxnSpPr>
              <a:stCxn id="100" idx="2"/>
              <a:endCxn id="36" idx="0"/>
            </p:cNvCxnSpPr>
            <p:nvPr/>
          </p:nvCxnSpPr>
          <p:spPr bwMode="auto">
            <a:xfrm flipH="1">
              <a:off x="4709249" y="3366991"/>
              <a:ext cx="398043" cy="18185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9" name="Straight Connector 148"/>
            <p:cNvCxnSpPr>
              <a:stCxn id="4" idx="2"/>
              <a:endCxn id="6" idx="2"/>
            </p:cNvCxnSpPr>
            <p:nvPr/>
          </p:nvCxnSpPr>
          <p:spPr bwMode="auto">
            <a:xfrm>
              <a:off x="4572001" y="1515827"/>
              <a:ext cx="1883428" cy="6991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2" name="Straight Connector 151"/>
            <p:cNvCxnSpPr>
              <a:stCxn id="6" idx="2"/>
              <a:endCxn id="99" idx="2"/>
            </p:cNvCxnSpPr>
            <p:nvPr/>
          </p:nvCxnSpPr>
          <p:spPr bwMode="auto">
            <a:xfrm flipH="1">
              <a:off x="4449904" y="2215015"/>
              <a:ext cx="2005525" cy="46741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6" name="TextBox 155"/>
            <p:cNvSpPr txBox="1"/>
            <p:nvPr/>
          </p:nvSpPr>
          <p:spPr>
            <a:xfrm>
              <a:off x="5449220" y="3362050"/>
              <a:ext cx="274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FF"/>
                  </a:solidFill>
                </a:rPr>
                <a:t>*</a:t>
              </a:r>
              <a:endParaRPr lang="en-US" dirty="0" smtClean="0">
                <a:solidFill>
                  <a:srgbClr val="FFFFFF"/>
                </a:solidFill>
              </a:endParaRPr>
            </a:p>
          </p:txBody>
        </p:sp>
        <p:cxnSp>
          <p:nvCxnSpPr>
            <p:cNvPr id="157" name="Straight Connector 156"/>
            <p:cNvCxnSpPr>
              <a:stCxn id="156" idx="2"/>
              <a:endCxn id="37" idx="0"/>
            </p:cNvCxnSpPr>
            <p:nvPr/>
          </p:nvCxnSpPr>
          <p:spPr bwMode="auto">
            <a:xfrm flipH="1">
              <a:off x="5453510" y="3731382"/>
              <a:ext cx="132959" cy="28241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0" name="Straight Connector 159"/>
            <p:cNvCxnSpPr>
              <a:endCxn id="156" idx="2"/>
            </p:cNvCxnSpPr>
            <p:nvPr/>
          </p:nvCxnSpPr>
          <p:spPr bwMode="auto">
            <a:xfrm>
              <a:off x="5107292" y="3366991"/>
              <a:ext cx="479177" cy="36439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3" name="Straight Connector 162"/>
            <p:cNvCxnSpPr>
              <a:stCxn id="156" idx="2"/>
              <a:endCxn id="38" idx="0"/>
            </p:cNvCxnSpPr>
            <p:nvPr/>
          </p:nvCxnSpPr>
          <p:spPr bwMode="auto">
            <a:xfrm>
              <a:off x="5586469" y="3731382"/>
              <a:ext cx="154425" cy="28735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7" name="Straight Connector 166"/>
            <p:cNvCxnSpPr>
              <a:stCxn id="6" idx="2"/>
              <a:endCxn id="11" idx="2"/>
            </p:cNvCxnSpPr>
            <p:nvPr/>
          </p:nvCxnSpPr>
          <p:spPr bwMode="auto">
            <a:xfrm>
              <a:off x="6455429" y="2215015"/>
              <a:ext cx="1525966" cy="46741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0" name="Straight Connector 169"/>
            <p:cNvCxnSpPr>
              <a:stCxn id="11" idx="2"/>
              <a:endCxn id="45" idx="0"/>
            </p:cNvCxnSpPr>
            <p:nvPr/>
          </p:nvCxnSpPr>
          <p:spPr bwMode="auto">
            <a:xfrm>
              <a:off x="7981395" y="2682430"/>
              <a:ext cx="461231" cy="25187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3" name="TextBox 172"/>
            <p:cNvSpPr txBox="1"/>
            <p:nvPr/>
          </p:nvSpPr>
          <p:spPr>
            <a:xfrm>
              <a:off x="7400691" y="2938734"/>
              <a:ext cx="274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FF"/>
                  </a:solidFill>
                </a:rPr>
                <a:t>*</a:t>
              </a:r>
              <a:endParaRPr lang="en-US" dirty="0" smtClean="0">
                <a:solidFill>
                  <a:srgbClr val="FFFFFF"/>
                </a:solidFill>
              </a:endParaRPr>
            </a:p>
          </p:txBody>
        </p:sp>
        <p:cxnSp>
          <p:nvCxnSpPr>
            <p:cNvPr id="174" name="Straight Connector 173"/>
            <p:cNvCxnSpPr>
              <a:stCxn id="11" idx="2"/>
              <a:endCxn id="173" idx="2"/>
            </p:cNvCxnSpPr>
            <p:nvPr/>
          </p:nvCxnSpPr>
          <p:spPr bwMode="auto">
            <a:xfrm flipH="1">
              <a:off x="7537940" y="2682430"/>
              <a:ext cx="443455" cy="62563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7" name="Straight Connector 176"/>
            <p:cNvCxnSpPr>
              <a:stCxn id="173" idx="2"/>
              <a:endCxn id="46" idx="0"/>
            </p:cNvCxnSpPr>
            <p:nvPr/>
          </p:nvCxnSpPr>
          <p:spPr bwMode="auto">
            <a:xfrm>
              <a:off x="7537940" y="3308066"/>
              <a:ext cx="430606" cy="25347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2" name="TextBox 181"/>
            <p:cNvSpPr txBox="1"/>
            <p:nvPr/>
          </p:nvSpPr>
          <p:spPr>
            <a:xfrm>
              <a:off x="6925029" y="3468409"/>
              <a:ext cx="274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FF"/>
                  </a:solidFill>
                </a:rPr>
                <a:t>*</a:t>
              </a:r>
              <a:endParaRPr lang="en-US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8133500" y="4201268"/>
              <a:ext cx="274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FF"/>
                  </a:solidFill>
                </a:rPr>
                <a:t>*</a:t>
              </a:r>
              <a:endParaRPr lang="en-US" dirty="0" smtClean="0">
                <a:solidFill>
                  <a:srgbClr val="FFFFFF"/>
                </a:solidFill>
              </a:endParaRPr>
            </a:p>
          </p:txBody>
        </p:sp>
        <p:cxnSp>
          <p:nvCxnSpPr>
            <p:cNvPr id="184" name="Straight Connector 183"/>
            <p:cNvCxnSpPr>
              <a:stCxn id="173" idx="2"/>
              <a:endCxn id="182" idx="2"/>
            </p:cNvCxnSpPr>
            <p:nvPr/>
          </p:nvCxnSpPr>
          <p:spPr bwMode="auto">
            <a:xfrm flipH="1">
              <a:off x="7062278" y="3308066"/>
              <a:ext cx="475662" cy="5296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7" name="Straight Connector 186"/>
            <p:cNvCxnSpPr>
              <a:stCxn id="182" idx="2"/>
              <a:endCxn id="183" idx="2"/>
            </p:cNvCxnSpPr>
            <p:nvPr/>
          </p:nvCxnSpPr>
          <p:spPr bwMode="auto">
            <a:xfrm>
              <a:off x="7062278" y="3837741"/>
              <a:ext cx="1208471" cy="73285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0" name="Straight Connector 189"/>
            <p:cNvCxnSpPr>
              <a:stCxn id="33" idx="0"/>
              <a:endCxn id="183" idx="2"/>
            </p:cNvCxnSpPr>
            <p:nvPr/>
          </p:nvCxnSpPr>
          <p:spPr bwMode="auto">
            <a:xfrm flipV="1">
              <a:off x="8133294" y="4570600"/>
              <a:ext cx="137455" cy="40889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3" name="Straight Connector 192"/>
            <p:cNvCxnSpPr>
              <a:stCxn id="34" idx="0"/>
              <a:endCxn id="183" idx="2"/>
            </p:cNvCxnSpPr>
            <p:nvPr/>
          </p:nvCxnSpPr>
          <p:spPr bwMode="auto">
            <a:xfrm flipH="1" flipV="1">
              <a:off x="8270749" y="4570600"/>
              <a:ext cx="130805" cy="41383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6" name="TextBox 195"/>
            <p:cNvSpPr txBox="1"/>
            <p:nvPr/>
          </p:nvSpPr>
          <p:spPr>
            <a:xfrm>
              <a:off x="6442342" y="3839016"/>
              <a:ext cx="274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FF"/>
                  </a:solidFill>
                </a:rPr>
                <a:t>*</a:t>
              </a:r>
              <a:endParaRPr lang="en-US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5991673" y="4152106"/>
              <a:ext cx="274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FF"/>
                  </a:solidFill>
                </a:rPr>
                <a:t>*</a:t>
              </a:r>
              <a:endParaRPr lang="en-US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6373000" y="4561118"/>
              <a:ext cx="274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FF"/>
                  </a:solidFill>
                </a:rPr>
                <a:t>*</a:t>
              </a:r>
              <a:endParaRPr lang="en-US" dirty="0" smtClean="0">
                <a:solidFill>
                  <a:srgbClr val="FFFFFF"/>
                </a:solidFill>
              </a:endParaRPr>
            </a:p>
          </p:txBody>
        </p:sp>
        <p:cxnSp>
          <p:nvCxnSpPr>
            <p:cNvPr id="199" name="Straight Connector 198"/>
            <p:cNvCxnSpPr>
              <a:stCxn id="182" idx="2"/>
              <a:endCxn id="196" idx="2"/>
            </p:cNvCxnSpPr>
            <p:nvPr/>
          </p:nvCxnSpPr>
          <p:spPr bwMode="auto">
            <a:xfrm flipH="1">
              <a:off x="6579591" y="3837741"/>
              <a:ext cx="482687" cy="37060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2" name="Straight Connector 201"/>
            <p:cNvCxnSpPr>
              <a:stCxn id="196" idx="2"/>
              <a:endCxn id="32" idx="0"/>
            </p:cNvCxnSpPr>
            <p:nvPr/>
          </p:nvCxnSpPr>
          <p:spPr bwMode="auto">
            <a:xfrm>
              <a:off x="6579591" y="4208348"/>
              <a:ext cx="821100" cy="40675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6" name="Straight Connector 205"/>
            <p:cNvCxnSpPr>
              <a:stCxn id="196" idx="2"/>
              <a:endCxn id="197" idx="2"/>
            </p:cNvCxnSpPr>
            <p:nvPr/>
          </p:nvCxnSpPr>
          <p:spPr bwMode="auto">
            <a:xfrm flipH="1">
              <a:off x="6128922" y="4208348"/>
              <a:ext cx="450669" cy="31309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9" name="Straight Connector 208"/>
            <p:cNvCxnSpPr>
              <a:stCxn id="197" idx="2"/>
              <a:endCxn id="43" idx="0"/>
            </p:cNvCxnSpPr>
            <p:nvPr/>
          </p:nvCxnSpPr>
          <p:spPr bwMode="auto">
            <a:xfrm flipH="1">
              <a:off x="5683026" y="4521438"/>
              <a:ext cx="445896" cy="40901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2" name="Straight Connector 211"/>
            <p:cNvCxnSpPr>
              <a:stCxn id="197" idx="2"/>
              <a:endCxn id="198" idx="2"/>
            </p:cNvCxnSpPr>
            <p:nvPr/>
          </p:nvCxnSpPr>
          <p:spPr bwMode="auto">
            <a:xfrm>
              <a:off x="6128922" y="4521438"/>
              <a:ext cx="381327" cy="40901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5" name="TextBox 214"/>
            <p:cNvSpPr txBox="1"/>
            <p:nvPr/>
          </p:nvSpPr>
          <p:spPr>
            <a:xfrm>
              <a:off x="5740894" y="5169100"/>
              <a:ext cx="274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FF"/>
                  </a:solidFill>
                </a:rPr>
                <a:t>*</a:t>
              </a:r>
              <a:endParaRPr lang="en-US" dirty="0" smtClean="0">
                <a:solidFill>
                  <a:srgbClr val="FFFFFF"/>
                </a:solidFill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6155123" y="5436689"/>
              <a:ext cx="274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FF"/>
                  </a:solidFill>
                </a:rPr>
                <a:t>*</a:t>
              </a:r>
              <a:endParaRPr lang="en-US" dirty="0" smtClean="0">
                <a:solidFill>
                  <a:srgbClr val="FFFFFF"/>
                </a:solidFill>
              </a:endParaRP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5348422" y="5436689"/>
              <a:ext cx="274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FF"/>
                  </a:solidFill>
                </a:rPr>
                <a:t>*</a:t>
              </a:r>
              <a:endParaRPr lang="en-US" dirty="0" smtClean="0">
                <a:solidFill>
                  <a:srgbClr val="FFFFFF"/>
                </a:solidFill>
              </a:endParaRPr>
            </a:p>
          </p:txBody>
        </p:sp>
        <p:cxnSp>
          <p:nvCxnSpPr>
            <p:cNvPr id="218" name="Straight Connector 217"/>
            <p:cNvCxnSpPr>
              <a:stCxn id="198" idx="2"/>
              <a:endCxn id="44" idx="0"/>
            </p:cNvCxnSpPr>
            <p:nvPr/>
          </p:nvCxnSpPr>
          <p:spPr bwMode="auto">
            <a:xfrm>
              <a:off x="6510249" y="4930450"/>
              <a:ext cx="702070" cy="4100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1" name="Straight Connector 220"/>
            <p:cNvCxnSpPr>
              <a:stCxn id="198" idx="2"/>
              <a:endCxn id="215" idx="2"/>
            </p:cNvCxnSpPr>
            <p:nvPr/>
          </p:nvCxnSpPr>
          <p:spPr bwMode="auto">
            <a:xfrm flipH="1">
              <a:off x="5878143" y="4930450"/>
              <a:ext cx="632106" cy="60798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4" name="Straight Connector 223"/>
            <p:cNvCxnSpPr>
              <a:stCxn id="216" idx="2"/>
              <a:endCxn id="42" idx="0"/>
            </p:cNvCxnSpPr>
            <p:nvPr/>
          </p:nvCxnSpPr>
          <p:spPr bwMode="auto">
            <a:xfrm>
              <a:off x="6292372" y="5806021"/>
              <a:ext cx="151358" cy="51032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7" name="Straight Connector 226"/>
            <p:cNvCxnSpPr>
              <a:stCxn id="216" idx="2"/>
              <a:endCxn id="41" idx="0"/>
            </p:cNvCxnSpPr>
            <p:nvPr/>
          </p:nvCxnSpPr>
          <p:spPr bwMode="auto">
            <a:xfrm flipH="1">
              <a:off x="6092288" y="5806021"/>
              <a:ext cx="200084" cy="51032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2" name="Straight Connector 231"/>
            <p:cNvCxnSpPr>
              <a:stCxn id="215" idx="2"/>
              <a:endCxn id="216" idx="2"/>
            </p:cNvCxnSpPr>
            <p:nvPr/>
          </p:nvCxnSpPr>
          <p:spPr bwMode="auto">
            <a:xfrm>
              <a:off x="5878143" y="5538432"/>
              <a:ext cx="414229" cy="2675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5" name="Straight Connector 234"/>
            <p:cNvCxnSpPr>
              <a:stCxn id="217" idx="2"/>
              <a:endCxn id="40" idx="0"/>
            </p:cNvCxnSpPr>
            <p:nvPr/>
          </p:nvCxnSpPr>
          <p:spPr bwMode="auto">
            <a:xfrm>
              <a:off x="5485671" y="5806021"/>
              <a:ext cx="223041" cy="51032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8" name="Straight Connector 237"/>
            <p:cNvCxnSpPr>
              <a:stCxn id="217" idx="2"/>
              <a:endCxn id="39" idx="0"/>
            </p:cNvCxnSpPr>
            <p:nvPr/>
          </p:nvCxnSpPr>
          <p:spPr bwMode="auto">
            <a:xfrm flipH="1">
              <a:off x="5325136" y="5806021"/>
              <a:ext cx="160535" cy="51032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1" name="Straight Connector 240"/>
            <p:cNvCxnSpPr>
              <a:stCxn id="215" idx="2"/>
              <a:endCxn id="217" idx="2"/>
            </p:cNvCxnSpPr>
            <p:nvPr/>
          </p:nvCxnSpPr>
          <p:spPr bwMode="auto">
            <a:xfrm flipH="1">
              <a:off x="5485671" y="5538432"/>
              <a:ext cx="392472" cy="2675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0" name="TextBox 249"/>
            <p:cNvSpPr txBox="1"/>
            <p:nvPr/>
          </p:nvSpPr>
          <p:spPr>
            <a:xfrm>
              <a:off x="3550649" y="1331161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</a:rPr>
                <a:t>0</a:t>
              </a: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1535704" y="203034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888879" y="2502705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425068" y="31234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243754" y="365435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5415133" y="205821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3968896" y="256940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3449745" y="328501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3056789" y="3852053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2733245" y="433677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3529912" y="433677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4656999" y="3192207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5227229" y="3667387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7531102" y="268243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7114061" y="3192207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6635580" y="3667387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6181537" y="403671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5702347" y="4406051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5998601" y="4938733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5512085" y="5353766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5140466" y="5806021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5894907" y="5806021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7944818" y="452143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5038506" y="1331161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74" name="TextBox 273"/>
            <p:cNvSpPr txBox="1"/>
            <p:nvPr/>
          </p:nvSpPr>
          <p:spPr>
            <a:xfrm>
              <a:off x="6905756" y="203034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75" name="TextBox 274"/>
            <p:cNvSpPr txBox="1"/>
            <p:nvPr/>
          </p:nvSpPr>
          <p:spPr>
            <a:xfrm>
              <a:off x="8219315" y="2497764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76" name="TextBox 275"/>
            <p:cNvSpPr txBox="1"/>
            <p:nvPr/>
          </p:nvSpPr>
          <p:spPr>
            <a:xfrm>
              <a:off x="2379000" y="212843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79646"/>
                  </a:solidFill>
                </a:rPr>
                <a:t>1</a:t>
              </a:r>
            </a:p>
          </p:txBody>
        </p:sp>
        <p:sp>
          <p:nvSpPr>
            <p:cNvPr id="277" name="TextBox 276"/>
            <p:cNvSpPr txBox="1"/>
            <p:nvPr/>
          </p:nvSpPr>
          <p:spPr>
            <a:xfrm>
              <a:off x="2845502" y="2749637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2950752" y="323049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1501279" y="2564971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1949669" y="3056703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955333" y="299271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732357" y="368342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4564661" y="256940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7687624" y="310035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5226962" y="3177384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86" name="TextBox 285"/>
            <p:cNvSpPr txBox="1"/>
            <p:nvPr/>
          </p:nvSpPr>
          <p:spPr>
            <a:xfrm>
              <a:off x="5650967" y="3653075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87" name="TextBox 286"/>
            <p:cNvSpPr txBox="1"/>
            <p:nvPr/>
          </p:nvSpPr>
          <p:spPr>
            <a:xfrm>
              <a:off x="4070274" y="317456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3529912" y="3829134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3119062" y="433677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90" name="TextBox 289"/>
            <p:cNvSpPr txBox="1"/>
            <p:nvPr/>
          </p:nvSpPr>
          <p:spPr>
            <a:xfrm>
              <a:off x="3907156" y="4338494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7362144" y="373138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8321769" y="452584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6808736" y="403671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6216478" y="4406051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6895476" y="493045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6000226" y="5353766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97" name="TextBox 296"/>
            <p:cNvSpPr txBox="1"/>
            <p:nvPr/>
          </p:nvSpPr>
          <p:spPr>
            <a:xfrm>
              <a:off x="6319343" y="5806021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5552190" y="5806021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2358200" y="2563905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79646"/>
                  </a:solidFill>
                </a:rPr>
                <a:t>0</a:t>
              </a:r>
            </a:p>
          </p:txBody>
        </p:sp>
        <p:sp>
          <p:nvSpPr>
            <p:cNvPr id="300" name="TextBox 299"/>
            <p:cNvSpPr txBox="1"/>
            <p:nvPr/>
          </p:nvSpPr>
          <p:spPr>
            <a:xfrm>
              <a:off x="1579647" y="3057236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2207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Huffman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 = 100000</a:t>
            </a:r>
            <a:endParaRPr lang="en-US" dirty="0"/>
          </a:p>
        </p:txBody>
      </p:sp>
      <p:grpSp>
        <p:nvGrpSpPr>
          <p:cNvPr id="307" name="Group 306"/>
          <p:cNvGrpSpPr/>
          <p:nvPr/>
        </p:nvGrpSpPr>
        <p:grpSpPr>
          <a:xfrm>
            <a:off x="243754" y="1146495"/>
            <a:ext cx="8391059" cy="5539179"/>
            <a:chOff x="243754" y="1146495"/>
            <a:chExt cx="8391059" cy="5539179"/>
          </a:xfrm>
        </p:grpSpPr>
        <p:sp>
          <p:nvSpPr>
            <p:cNvPr id="4" name="TextBox 3"/>
            <p:cNvSpPr txBox="1"/>
            <p:nvPr/>
          </p:nvSpPr>
          <p:spPr>
            <a:xfrm>
              <a:off x="4434752" y="1146495"/>
              <a:ext cx="274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FF"/>
                  </a:solidFill>
                </a:rPr>
                <a:t>*</a:t>
              </a:r>
              <a:endParaRPr lang="en-US" dirty="0" smtClean="0">
                <a:solidFill>
                  <a:srgbClr val="FFFFFF"/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1950011" y="1845683"/>
              <a:ext cx="4642666" cy="369332"/>
              <a:chOff x="1950011" y="1845683"/>
              <a:chExt cx="4642666" cy="369332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950011" y="1845683"/>
                <a:ext cx="2744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FFFF"/>
                    </a:solidFill>
                  </a:rPr>
                  <a:t>*</a:t>
                </a:r>
                <a:endParaRPr lang="en-US" dirty="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6318180" y="1845683"/>
                <a:ext cx="2744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*</a:t>
                </a:r>
                <a:endParaRPr lang="en-US" dirty="0" smtClean="0"/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282131" y="4172862"/>
              <a:ext cx="821171" cy="369332"/>
              <a:chOff x="405611" y="3925930"/>
              <a:chExt cx="821171" cy="36933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405611" y="392593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1F497D"/>
                    </a:solidFill>
                    <a:latin typeface="+mn-lt"/>
                  </a:rPr>
                  <a:t>c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913738" y="392593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1F497D"/>
                    </a:solidFill>
                  </a:rPr>
                  <a:t>u</a:t>
                </a:r>
                <a:endParaRPr lang="en-US" dirty="0" smtClean="0">
                  <a:solidFill>
                    <a:srgbClr val="1F497D"/>
                  </a:solidFill>
                  <a:latin typeface="+mn-lt"/>
                </a:endParaRPr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1222660" y="3561539"/>
              <a:ext cx="1990651" cy="369332"/>
              <a:chOff x="1222660" y="3561539"/>
              <a:chExt cx="1990651" cy="369332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1222660" y="3561539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1F497D"/>
                    </a:solidFill>
                  </a:rPr>
                  <a:t>h</a:t>
                </a:r>
                <a:endParaRPr lang="en-US" dirty="0" smtClean="0">
                  <a:solidFill>
                    <a:srgbClr val="1F497D"/>
                  </a:solidFill>
                  <a:latin typeface="+mn-lt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636967" y="3561539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1F497D"/>
                    </a:solidFill>
                  </a:rPr>
                  <a:t>r</a:t>
                </a:r>
                <a:endParaRPr lang="en-US" dirty="0" smtClean="0">
                  <a:solidFill>
                    <a:srgbClr val="1F497D"/>
                  </a:solidFill>
                  <a:latin typeface="+mn-lt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962898" y="3561539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1F497D"/>
                    </a:solidFill>
                  </a:rPr>
                  <a:t>s</a:t>
                </a:r>
                <a:endParaRPr lang="en-US" dirty="0" smtClean="0">
                  <a:solidFill>
                    <a:srgbClr val="1F497D"/>
                  </a:solidFill>
                  <a:latin typeface="+mn-lt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574336" y="3561539"/>
                <a:ext cx="2359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>
                    <a:solidFill>
                      <a:srgbClr val="1F497D"/>
                    </a:solidFill>
                  </a:rPr>
                  <a:t>i</a:t>
                </a:r>
                <a:endParaRPr lang="en-US" dirty="0" smtClean="0">
                  <a:solidFill>
                    <a:srgbClr val="1F497D"/>
                  </a:solidFill>
                  <a:latin typeface="+mn-lt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900267" y="3561539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1F497D"/>
                    </a:solidFill>
                  </a:rPr>
                  <a:t>n</a:t>
                </a:r>
                <a:endParaRPr lang="en-US" dirty="0" smtClean="0">
                  <a:solidFill>
                    <a:srgbClr val="1F497D"/>
                  </a:solidFill>
                  <a:latin typeface="+mn-lt"/>
                </a:endParaRP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2224508" y="2988307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12178" y="4615102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F497D"/>
                  </a:solidFill>
                </a:rPr>
                <a:t>w</a:t>
              </a:r>
              <a:endParaRPr lang="en-US" dirty="0" smtClean="0">
                <a:solidFill>
                  <a:srgbClr val="1F497D"/>
                </a:solidFill>
                <a:latin typeface="+mn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944818" y="4979493"/>
              <a:ext cx="376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F497D"/>
                  </a:solidFill>
                </a:rPr>
                <a:t>m</a:t>
              </a:r>
              <a:endParaRPr lang="en-US" dirty="0" smtClean="0">
                <a:solidFill>
                  <a:srgbClr val="1F497D"/>
                </a:solidFill>
                <a:latin typeface="+mn-l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270749" y="4984434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F497D"/>
                  </a:solidFill>
                </a:rPr>
                <a:t>f</a:t>
              </a:r>
              <a:endParaRPr lang="en-US" dirty="0" smtClean="0">
                <a:solidFill>
                  <a:srgbClr val="1F497D"/>
                </a:solidFill>
                <a:latin typeface="+mn-lt"/>
              </a:endParaRPr>
            </a:p>
          </p:txBody>
        </p:sp>
        <p:grpSp>
          <p:nvGrpSpPr>
            <p:cNvPr id="148" name="Group 147"/>
            <p:cNvGrpSpPr/>
            <p:nvPr/>
          </p:nvGrpSpPr>
          <p:grpSpPr>
            <a:xfrm>
              <a:off x="4226796" y="3548842"/>
              <a:ext cx="638975" cy="369332"/>
              <a:chOff x="4226796" y="3566480"/>
              <a:chExt cx="638975" cy="369332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4226796" y="356648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1F497D"/>
                    </a:solidFill>
                  </a:rPr>
                  <a:t>o</a:t>
                </a:r>
                <a:endParaRPr lang="en-US" dirty="0" smtClean="0">
                  <a:solidFill>
                    <a:srgbClr val="1F497D"/>
                  </a:solidFill>
                  <a:latin typeface="+mn-lt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4552727" y="356648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1F497D"/>
                    </a:solidFill>
                  </a:rPr>
                  <a:t>a</a:t>
                </a:r>
                <a:endParaRPr lang="en-US" dirty="0" smtClean="0">
                  <a:solidFill>
                    <a:srgbClr val="1F497D"/>
                  </a:solidFill>
                  <a:latin typeface="+mn-lt"/>
                </a:endParaRP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5296988" y="40138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F497D"/>
                  </a:solidFill>
                </a:rPr>
                <a:t>d</a:t>
              </a:r>
              <a:endParaRPr lang="en-US" dirty="0" smtClean="0">
                <a:solidFill>
                  <a:srgbClr val="1F497D"/>
                </a:solidFill>
                <a:latin typeface="+mn-lt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622919" y="4018741"/>
              <a:ext cx="235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F497D"/>
                  </a:solidFill>
                </a:rPr>
                <a:t>l</a:t>
              </a:r>
              <a:endParaRPr lang="en-US" dirty="0" smtClean="0">
                <a:solidFill>
                  <a:srgbClr val="1F497D"/>
                </a:solidFill>
                <a:latin typeface="+mn-lt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175095" y="631634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F497D"/>
                  </a:solidFill>
                </a:rPr>
                <a:t>x</a:t>
              </a:r>
              <a:endParaRPr lang="en-US" dirty="0" smtClean="0">
                <a:solidFill>
                  <a:srgbClr val="1F497D"/>
                </a:solidFill>
                <a:latin typeface="+mn-lt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552190" y="631634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F497D"/>
                  </a:solidFill>
                </a:rPr>
                <a:t>q</a:t>
              </a:r>
              <a:endParaRPr lang="en-US" dirty="0" smtClean="0">
                <a:solidFill>
                  <a:srgbClr val="1F497D"/>
                </a:solidFill>
                <a:latin typeface="+mn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942247" y="631634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F497D"/>
                  </a:solidFill>
                </a:rPr>
                <a:t>z</a:t>
              </a:r>
              <a:endParaRPr lang="en-US" dirty="0" smtClean="0">
                <a:solidFill>
                  <a:srgbClr val="1F497D"/>
                </a:solidFill>
                <a:latin typeface="+mn-lt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319343" y="6316342"/>
              <a:ext cx="2487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F497D"/>
                  </a:solidFill>
                </a:rPr>
                <a:t>j</a:t>
              </a:r>
              <a:endParaRPr lang="en-US" dirty="0" smtClean="0">
                <a:solidFill>
                  <a:srgbClr val="1F497D"/>
                </a:solidFill>
                <a:latin typeface="+mn-lt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520161" y="4930450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F497D"/>
                  </a:solidFill>
                </a:rPr>
                <a:t>v</a:t>
              </a:r>
              <a:endParaRPr lang="en-US" dirty="0" smtClean="0">
                <a:solidFill>
                  <a:srgbClr val="1F497D"/>
                </a:solidFill>
                <a:latin typeface="+mn-lt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062278" y="534053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F497D"/>
                  </a:solidFill>
                </a:rPr>
                <a:t>k</a:t>
              </a:r>
              <a:endParaRPr lang="en-US" dirty="0" smtClean="0">
                <a:solidFill>
                  <a:srgbClr val="1F497D"/>
                </a:solidFill>
                <a:latin typeface="+mn-lt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286104" y="2934303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F497D"/>
                  </a:solidFill>
                </a:rPr>
                <a:t>_</a:t>
              </a:r>
              <a:endParaRPr lang="en-US" dirty="0" smtClean="0">
                <a:solidFill>
                  <a:srgbClr val="1F497D"/>
                </a:solidFill>
                <a:latin typeface="+mn-lt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844146" y="3561539"/>
              <a:ext cx="248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F497D"/>
                  </a:solidFill>
                </a:rPr>
                <a:t>t</a:t>
              </a:r>
              <a:endParaRPr lang="en-US" dirty="0" smtClean="0">
                <a:solidFill>
                  <a:srgbClr val="1F497D"/>
                </a:solidFill>
                <a:latin typeface="+mn-lt"/>
              </a:endParaRPr>
            </a:p>
          </p:txBody>
        </p:sp>
        <p:cxnSp>
          <p:nvCxnSpPr>
            <p:cNvPr id="48" name="Straight Connector 47"/>
            <p:cNvCxnSpPr>
              <a:stCxn id="4" idx="2"/>
              <a:endCxn id="5" idx="2"/>
            </p:cNvCxnSpPr>
            <p:nvPr/>
          </p:nvCxnSpPr>
          <p:spPr bwMode="auto">
            <a:xfrm flipH="1">
              <a:off x="2087260" y="1515827"/>
              <a:ext cx="2484741" cy="6991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>
              <a:stCxn id="9" idx="2"/>
              <a:endCxn id="30" idx="0"/>
            </p:cNvCxnSpPr>
            <p:nvPr/>
          </p:nvCxnSpPr>
          <p:spPr bwMode="auto">
            <a:xfrm flipH="1">
              <a:off x="2381030" y="2682430"/>
              <a:ext cx="464739" cy="30587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Straight Connector 51"/>
            <p:cNvCxnSpPr>
              <a:stCxn id="9" idx="2"/>
              <a:endCxn id="5" idx="2"/>
            </p:cNvCxnSpPr>
            <p:nvPr/>
          </p:nvCxnSpPr>
          <p:spPr bwMode="auto">
            <a:xfrm flipH="1" flipV="1">
              <a:off x="2087260" y="2215015"/>
              <a:ext cx="758509" cy="46741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>
              <a:stCxn id="5" idx="2"/>
              <a:endCxn id="8" idx="2"/>
            </p:cNvCxnSpPr>
            <p:nvPr/>
          </p:nvCxnSpPr>
          <p:spPr bwMode="auto">
            <a:xfrm flipH="1">
              <a:off x="1364031" y="2215015"/>
              <a:ext cx="723229" cy="46741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60" name="Group 59"/>
            <p:cNvGrpSpPr/>
            <p:nvPr/>
          </p:nvGrpSpPr>
          <p:grpSpPr>
            <a:xfrm>
              <a:off x="639241" y="2687371"/>
              <a:ext cx="1396584" cy="369332"/>
              <a:chOff x="597547" y="2872037"/>
              <a:chExt cx="1396584" cy="369332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1719634" y="2872037"/>
                <a:ext cx="2744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FFFF"/>
                    </a:solidFill>
                  </a:rPr>
                  <a:t>*</a:t>
                </a:r>
                <a:endParaRPr lang="en-US" dirty="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97547" y="2872037"/>
                <a:ext cx="2744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FFFF"/>
                    </a:solidFill>
                  </a:rPr>
                  <a:t>*</a:t>
                </a:r>
                <a:endParaRPr lang="en-US" dirty="0" smtClean="0"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61" name="Straight Connector 60"/>
            <p:cNvCxnSpPr>
              <a:stCxn id="58" idx="2"/>
              <a:endCxn id="8" idx="2"/>
            </p:cNvCxnSpPr>
            <p:nvPr/>
          </p:nvCxnSpPr>
          <p:spPr bwMode="auto">
            <a:xfrm flipH="1" flipV="1">
              <a:off x="1364031" y="2682430"/>
              <a:ext cx="534546" cy="37427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>
              <a:stCxn id="27" idx="0"/>
              <a:endCxn id="58" idx="2"/>
            </p:cNvCxnSpPr>
            <p:nvPr/>
          </p:nvCxnSpPr>
          <p:spPr bwMode="auto">
            <a:xfrm flipH="1" flipV="1">
              <a:off x="1898577" y="3056703"/>
              <a:ext cx="214362" cy="50483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Straight Connector 66"/>
            <p:cNvCxnSpPr>
              <a:stCxn id="26" idx="0"/>
              <a:endCxn id="58" idx="2"/>
            </p:cNvCxnSpPr>
            <p:nvPr/>
          </p:nvCxnSpPr>
          <p:spPr bwMode="auto">
            <a:xfrm flipV="1">
              <a:off x="1767772" y="3056703"/>
              <a:ext cx="130805" cy="50483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Straight Connector 72"/>
            <p:cNvCxnSpPr>
              <a:stCxn id="8" idx="2"/>
              <a:endCxn id="59" idx="2"/>
            </p:cNvCxnSpPr>
            <p:nvPr/>
          </p:nvCxnSpPr>
          <p:spPr bwMode="auto">
            <a:xfrm flipH="1">
              <a:off x="776490" y="2682430"/>
              <a:ext cx="587541" cy="37427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Straight Connector 75"/>
            <p:cNvCxnSpPr>
              <a:stCxn id="25" idx="0"/>
              <a:endCxn id="59" idx="2"/>
            </p:cNvCxnSpPr>
            <p:nvPr/>
          </p:nvCxnSpPr>
          <p:spPr bwMode="auto">
            <a:xfrm flipH="1" flipV="1">
              <a:off x="776490" y="3056703"/>
              <a:ext cx="602692" cy="50483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9" name="TextBox 78"/>
            <p:cNvSpPr txBox="1"/>
            <p:nvPr/>
          </p:nvSpPr>
          <p:spPr>
            <a:xfrm>
              <a:off x="501992" y="3362050"/>
              <a:ext cx="274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FF"/>
                  </a:solidFill>
                </a:rPr>
                <a:t>*</a:t>
              </a:r>
              <a:endParaRPr lang="en-US" dirty="0" smtClean="0">
                <a:solidFill>
                  <a:srgbClr val="FFFFFF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763018" y="2992718"/>
              <a:ext cx="274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FF"/>
                  </a:solidFill>
                </a:rPr>
                <a:t>*</a:t>
              </a:r>
              <a:endParaRPr lang="en-US" dirty="0" smtClean="0">
                <a:solidFill>
                  <a:srgbClr val="FFFFFF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981813" y="4014987"/>
              <a:ext cx="274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FF"/>
                  </a:solidFill>
                </a:rPr>
                <a:t>*</a:t>
              </a:r>
              <a:endParaRPr lang="en-US" dirty="0" smtClean="0">
                <a:solidFill>
                  <a:srgbClr val="FFFFFF"/>
                </a:solidFill>
              </a:endParaRPr>
            </a:p>
          </p:txBody>
        </p:sp>
        <p:grpSp>
          <p:nvGrpSpPr>
            <p:cNvPr id="120" name="Group 119"/>
            <p:cNvGrpSpPr/>
            <p:nvPr/>
          </p:nvGrpSpPr>
          <p:grpSpPr>
            <a:xfrm>
              <a:off x="2797324" y="4825145"/>
              <a:ext cx="1428507" cy="369332"/>
              <a:chOff x="2797324" y="4648765"/>
              <a:chExt cx="1428507" cy="369332"/>
            </a:xfrm>
          </p:grpSpPr>
          <p:sp>
            <p:nvSpPr>
              <p:cNvPr id="82" name="TextBox 81"/>
              <p:cNvSpPr txBox="1"/>
              <p:nvPr/>
            </p:nvSpPr>
            <p:spPr>
              <a:xfrm>
                <a:off x="2797324" y="4648765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6"/>
                    </a:solidFill>
                  </a:rPr>
                  <a:t>b</a:t>
                </a: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3123255" y="4648765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1F497D"/>
                    </a:solidFill>
                  </a:rPr>
                  <a:t>p</a:t>
                </a:r>
                <a:endParaRPr lang="en-US" dirty="0" smtClean="0">
                  <a:solidFill>
                    <a:srgbClr val="1F497D"/>
                  </a:solidFill>
                  <a:latin typeface="+mn-lt"/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3586994" y="4648765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1F497D"/>
                    </a:solidFill>
                  </a:rPr>
                  <a:t>g</a:t>
                </a:r>
                <a:endParaRPr lang="en-US" dirty="0" smtClean="0">
                  <a:solidFill>
                    <a:srgbClr val="1F497D"/>
                  </a:solidFill>
                  <a:latin typeface="+mn-lt"/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3912925" y="4648765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1F497D"/>
                    </a:solidFill>
                  </a:rPr>
                  <a:t>y</a:t>
                </a:r>
                <a:endParaRPr lang="en-US" dirty="0" smtClean="0">
                  <a:solidFill>
                    <a:srgbClr val="1F497D"/>
                  </a:solidFill>
                  <a:latin typeface="+mn-lt"/>
                </a:endParaRPr>
              </a:p>
            </p:txBody>
          </p:sp>
        </p:grpSp>
        <p:sp>
          <p:nvSpPr>
            <p:cNvPr id="86" name="TextBox 85"/>
            <p:cNvSpPr txBox="1"/>
            <p:nvPr/>
          </p:nvSpPr>
          <p:spPr>
            <a:xfrm>
              <a:off x="3762789" y="4018741"/>
              <a:ext cx="274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FF"/>
                  </a:solidFill>
                </a:rPr>
                <a:t>*</a:t>
              </a:r>
              <a:endParaRPr lang="en-US" dirty="0" smtClean="0">
                <a:solidFill>
                  <a:srgbClr val="FFFFFF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312497" y="3546716"/>
              <a:ext cx="274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FF"/>
                  </a:solidFill>
                </a:rPr>
                <a:t>*</a:t>
              </a:r>
              <a:endParaRPr lang="en-US" dirty="0" smtClean="0">
                <a:solidFill>
                  <a:srgbClr val="FFFFFF"/>
                </a:solidFill>
              </a:endParaRPr>
            </a:p>
          </p:txBody>
        </p:sp>
        <p:cxnSp>
          <p:nvCxnSpPr>
            <p:cNvPr id="88" name="Straight Connector 87"/>
            <p:cNvCxnSpPr>
              <a:stCxn id="9" idx="2"/>
              <a:endCxn id="80" idx="2"/>
            </p:cNvCxnSpPr>
            <p:nvPr/>
          </p:nvCxnSpPr>
          <p:spPr bwMode="auto">
            <a:xfrm>
              <a:off x="2845769" y="2682430"/>
              <a:ext cx="54498" cy="67962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Straight Connector 90"/>
            <p:cNvCxnSpPr>
              <a:stCxn id="80" idx="2"/>
              <a:endCxn id="28" idx="0"/>
            </p:cNvCxnSpPr>
            <p:nvPr/>
          </p:nvCxnSpPr>
          <p:spPr bwMode="auto">
            <a:xfrm flipH="1">
              <a:off x="2692311" y="3362050"/>
              <a:ext cx="207956" cy="1994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Straight Connector 94"/>
            <p:cNvCxnSpPr>
              <a:stCxn id="80" idx="2"/>
              <a:endCxn id="29" idx="0"/>
            </p:cNvCxnSpPr>
            <p:nvPr/>
          </p:nvCxnSpPr>
          <p:spPr bwMode="auto">
            <a:xfrm>
              <a:off x="2900267" y="3362050"/>
              <a:ext cx="156522" cy="1994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8" name="TextBox 97"/>
            <p:cNvSpPr txBox="1"/>
            <p:nvPr/>
          </p:nvSpPr>
          <p:spPr>
            <a:xfrm>
              <a:off x="3762789" y="2992718"/>
              <a:ext cx="274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FF"/>
                  </a:solidFill>
                </a:rPr>
                <a:t>*</a:t>
              </a:r>
              <a:endParaRPr lang="en-US" dirty="0" smtClean="0">
                <a:solidFill>
                  <a:srgbClr val="FFFFFF"/>
                </a:solidFill>
              </a:endParaRPr>
            </a:p>
          </p:txBody>
        </p:sp>
        <p:grpSp>
          <p:nvGrpSpPr>
            <p:cNvPr id="155" name="Group 154"/>
            <p:cNvGrpSpPr/>
            <p:nvPr/>
          </p:nvGrpSpPr>
          <p:grpSpPr>
            <a:xfrm>
              <a:off x="1226782" y="2313098"/>
              <a:ext cx="6891861" cy="369332"/>
              <a:chOff x="1226782" y="2313098"/>
              <a:chExt cx="6891861" cy="369332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1226782" y="2313098"/>
                <a:ext cx="6891861" cy="369332"/>
                <a:chOff x="1226782" y="2313098"/>
                <a:chExt cx="6891861" cy="369332"/>
              </a:xfrm>
            </p:grpSpPr>
            <p:sp>
              <p:nvSpPr>
                <p:cNvPr id="8" name="TextBox 7"/>
                <p:cNvSpPr txBox="1"/>
                <p:nvPr/>
              </p:nvSpPr>
              <p:spPr>
                <a:xfrm>
                  <a:off x="1226782" y="2313098"/>
                  <a:ext cx="2744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FFFF"/>
                      </a:solidFill>
                    </a:rPr>
                    <a:t>*</a:t>
                  </a:r>
                  <a:endParaRPr lang="en-US" dirty="0" smtClean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2708520" y="2313098"/>
                  <a:ext cx="2744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FFFF"/>
                      </a:solidFill>
                    </a:rPr>
                    <a:t>*</a:t>
                  </a:r>
                  <a:endParaRPr lang="en-US" dirty="0" smtClean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7844146" y="2313098"/>
                  <a:ext cx="2744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FFFF"/>
                      </a:solidFill>
                    </a:rPr>
                    <a:t>*</a:t>
                  </a:r>
                  <a:endParaRPr lang="en-US" dirty="0" smtClean="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99" name="TextBox 98"/>
              <p:cNvSpPr txBox="1"/>
              <p:nvPr/>
            </p:nvSpPr>
            <p:spPr>
              <a:xfrm>
                <a:off x="4312655" y="2313098"/>
                <a:ext cx="2744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FFFF"/>
                    </a:solidFill>
                  </a:rPr>
                  <a:t>*</a:t>
                </a:r>
                <a:endParaRPr lang="en-US" dirty="0" smtClean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00" name="TextBox 99"/>
            <p:cNvSpPr txBox="1"/>
            <p:nvPr/>
          </p:nvSpPr>
          <p:spPr>
            <a:xfrm>
              <a:off x="4970043" y="2997659"/>
              <a:ext cx="274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FF"/>
                  </a:solidFill>
                </a:rPr>
                <a:t>*</a:t>
              </a:r>
              <a:endParaRPr lang="en-US" dirty="0" smtClean="0">
                <a:solidFill>
                  <a:srgbClr val="FFFFFF"/>
                </a:solidFill>
              </a:endParaRPr>
            </a:p>
          </p:txBody>
        </p:sp>
        <p:cxnSp>
          <p:nvCxnSpPr>
            <p:cNvPr id="101" name="Straight Connector 100"/>
            <p:cNvCxnSpPr>
              <a:stCxn id="81" idx="2"/>
              <a:endCxn id="82" idx="0"/>
            </p:cNvCxnSpPr>
            <p:nvPr/>
          </p:nvCxnSpPr>
          <p:spPr bwMode="auto">
            <a:xfrm flipH="1">
              <a:off x="2953846" y="4384319"/>
              <a:ext cx="165216" cy="44082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Straight Connector 104"/>
            <p:cNvCxnSpPr>
              <a:stCxn id="81" idx="2"/>
              <a:endCxn id="83" idx="0"/>
            </p:cNvCxnSpPr>
            <p:nvPr/>
          </p:nvCxnSpPr>
          <p:spPr bwMode="auto">
            <a:xfrm>
              <a:off x="3119062" y="4384319"/>
              <a:ext cx="160715" cy="44082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8" name="Straight Connector 107"/>
            <p:cNvCxnSpPr>
              <a:stCxn id="87" idx="2"/>
              <a:endCxn id="81" idx="2"/>
            </p:cNvCxnSpPr>
            <p:nvPr/>
          </p:nvCxnSpPr>
          <p:spPr bwMode="auto">
            <a:xfrm flipH="1">
              <a:off x="3119062" y="3916048"/>
              <a:ext cx="330684" cy="46827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Straight Connector 110"/>
            <p:cNvCxnSpPr>
              <a:stCxn id="87" idx="2"/>
              <a:endCxn id="86" idx="2"/>
            </p:cNvCxnSpPr>
            <p:nvPr/>
          </p:nvCxnSpPr>
          <p:spPr bwMode="auto">
            <a:xfrm>
              <a:off x="3449746" y="3916048"/>
              <a:ext cx="450292" cy="47202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Straight Connector 113"/>
            <p:cNvCxnSpPr>
              <a:stCxn id="86" idx="2"/>
              <a:endCxn id="84" idx="0"/>
            </p:cNvCxnSpPr>
            <p:nvPr/>
          </p:nvCxnSpPr>
          <p:spPr bwMode="auto">
            <a:xfrm flipH="1">
              <a:off x="3743516" y="4388073"/>
              <a:ext cx="156522" cy="43707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7" name="Straight Connector 116"/>
            <p:cNvCxnSpPr>
              <a:stCxn id="86" idx="2"/>
              <a:endCxn id="85" idx="0"/>
            </p:cNvCxnSpPr>
            <p:nvPr/>
          </p:nvCxnSpPr>
          <p:spPr bwMode="auto">
            <a:xfrm>
              <a:off x="3900038" y="4388073"/>
              <a:ext cx="169340" cy="43707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3" name="Straight Connector 122"/>
            <p:cNvCxnSpPr>
              <a:stCxn id="79" idx="2"/>
              <a:endCxn id="59" idx="2"/>
            </p:cNvCxnSpPr>
            <p:nvPr/>
          </p:nvCxnSpPr>
          <p:spPr bwMode="auto">
            <a:xfrm flipV="1">
              <a:off x="639241" y="3056703"/>
              <a:ext cx="137249" cy="67467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6" name="Straight Connector 125"/>
            <p:cNvCxnSpPr>
              <a:stCxn id="24" idx="0"/>
              <a:endCxn id="79" idx="2"/>
            </p:cNvCxnSpPr>
            <p:nvPr/>
          </p:nvCxnSpPr>
          <p:spPr bwMode="auto">
            <a:xfrm flipH="1" flipV="1">
              <a:off x="639241" y="3731382"/>
              <a:ext cx="307539" cy="44148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9" name="Straight Connector 128"/>
            <p:cNvCxnSpPr>
              <a:stCxn id="23" idx="0"/>
              <a:endCxn id="79" idx="2"/>
            </p:cNvCxnSpPr>
            <p:nvPr/>
          </p:nvCxnSpPr>
          <p:spPr bwMode="auto">
            <a:xfrm flipV="1">
              <a:off x="432172" y="3731382"/>
              <a:ext cx="207069" cy="44148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3" name="Straight Connector 132"/>
            <p:cNvCxnSpPr>
              <a:stCxn id="98" idx="2"/>
              <a:endCxn id="87" idx="2"/>
            </p:cNvCxnSpPr>
            <p:nvPr/>
          </p:nvCxnSpPr>
          <p:spPr bwMode="auto">
            <a:xfrm flipH="1">
              <a:off x="3449746" y="3362050"/>
              <a:ext cx="450292" cy="55399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6" name="Straight Connector 135"/>
            <p:cNvCxnSpPr>
              <a:stCxn id="99" idx="2"/>
              <a:endCxn id="98" idx="2"/>
            </p:cNvCxnSpPr>
            <p:nvPr/>
          </p:nvCxnSpPr>
          <p:spPr bwMode="auto">
            <a:xfrm flipH="1">
              <a:off x="3900038" y="2682430"/>
              <a:ext cx="549866" cy="67962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9" name="Straight Connector 138"/>
            <p:cNvCxnSpPr>
              <a:stCxn id="98" idx="2"/>
              <a:endCxn id="35" idx="0"/>
            </p:cNvCxnSpPr>
            <p:nvPr/>
          </p:nvCxnSpPr>
          <p:spPr bwMode="auto">
            <a:xfrm>
              <a:off x="3900038" y="3362050"/>
              <a:ext cx="483280" cy="18679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2" name="Straight Connector 141"/>
            <p:cNvCxnSpPr>
              <a:stCxn id="99" idx="2"/>
              <a:endCxn id="100" idx="2"/>
            </p:cNvCxnSpPr>
            <p:nvPr/>
          </p:nvCxnSpPr>
          <p:spPr bwMode="auto">
            <a:xfrm>
              <a:off x="4449904" y="2682430"/>
              <a:ext cx="657388" cy="68456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Straight Connector 144"/>
            <p:cNvCxnSpPr>
              <a:stCxn id="100" idx="2"/>
              <a:endCxn id="36" idx="0"/>
            </p:cNvCxnSpPr>
            <p:nvPr/>
          </p:nvCxnSpPr>
          <p:spPr bwMode="auto">
            <a:xfrm flipH="1">
              <a:off x="4709249" y="3366991"/>
              <a:ext cx="398043" cy="18185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9" name="Straight Connector 148"/>
            <p:cNvCxnSpPr>
              <a:stCxn id="4" idx="2"/>
              <a:endCxn id="6" idx="2"/>
            </p:cNvCxnSpPr>
            <p:nvPr/>
          </p:nvCxnSpPr>
          <p:spPr bwMode="auto">
            <a:xfrm>
              <a:off x="4572001" y="1515827"/>
              <a:ext cx="1883428" cy="6991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2" name="Straight Connector 151"/>
            <p:cNvCxnSpPr>
              <a:stCxn id="6" idx="2"/>
              <a:endCxn id="99" idx="2"/>
            </p:cNvCxnSpPr>
            <p:nvPr/>
          </p:nvCxnSpPr>
          <p:spPr bwMode="auto">
            <a:xfrm flipH="1">
              <a:off x="4449904" y="2215015"/>
              <a:ext cx="2005525" cy="46741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6" name="TextBox 155"/>
            <p:cNvSpPr txBox="1"/>
            <p:nvPr/>
          </p:nvSpPr>
          <p:spPr>
            <a:xfrm>
              <a:off x="5449220" y="3362050"/>
              <a:ext cx="274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FF"/>
                  </a:solidFill>
                </a:rPr>
                <a:t>*</a:t>
              </a:r>
              <a:endParaRPr lang="en-US" dirty="0" smtClean="0">
                <a:solidFill>
                  <a:srgbClr val="FFFFFF"/>
                </a:solidFill>
              </a:endParaRPr>
            </a:p>
          </p:txBody>
        </p:sp>
        <p:cxnSp>
          <p:nvCxnSpPr>
            <p:cNvPr id="157" name="Straight Connector 156"/>
            <p:cNvCxnSpPr>
              <a:stCxn id="156" idx="2"/>
              <a:endCxn id="37" idx="0"/>
            </p:cNvCxnSpPr>
            <p:nvPr/>
          </p:nvCxnSpPr>
          <p:spPr bwMode="auto">
            <a:xfrm flipH="1">
              <a:off x="5453510" y="3731382"/>
              <a:ext cx="132959" cy="28241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0" name="Straight Connector 159"/>
            <p:cNvCxnSpPr>
              <a:endCxn id="156" idx="2"/>
            </p:cNvCxnSpPr>
            <p:nvPr/>
          </p:nvCxnSpPr>
          <p:spPr bwMode="auto">
            <a:xfrm>
              <a:off x="5107292" y="3366991"/>
              <a:ext cx="479177" cy="36439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3" name="Straight Connector 162"/>
            <p:cNvCxnSpPr>
              <a:stCxn id="156" idx="2"/>
              <a:endCxn id="38" idx="0"/>
            </p:cNvCxnSpPr>
            <p:nvPr/>
          </p:nvCxnSpPr>
          <p:spPr bwMode="auto">
            <a:xfrm>
              <a:off x="5586469" y="3731382"/>
              <a:ext cx="154425" cy="28735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7" name="Straight Connector 166"/>
            <p:cNvCxnSpPr>
              <a:stCxn id="6" idx="2"/>
              <a:endCxn id="11" idx="2"/>
            </p:cNvCxnSpPr>
            <p:nvPr/>
          </p:nvCxnSpPr>
          <p:spPr bwMode="auto">
            <a:xfrm>
              <a:off x="6455429" y="2215015"/>
              <a:ext cx="1525966" cy="46741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0" name="Straight Connector 169"/>
            <p:cNvCxnSpPr>
              <a:stCxn id="11" idx="2"/>
              <a:endCxn id="45" idx="0"/>
            </p:cNvCxnSpPr>
            <p:nvPr/>
          </p:nvCxnSpPr>
          <p:spPr bwMode="auto">
            <a:xfrm>
              <a:off x="7981395" y="2682430"/>
              <a:ext cx="461231" cy="25187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3" name="TextBox 172"/>
            <p:cNvSpPr txBox="1"/>
            <p:nvPr/>
          </p:nvSpPr>
          <p:spPr>
            <a:xfrm>
              <a:off x="7400691" y="2938734"/>
              <a:ext cx="274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FF"/>
                  </a:solidFill>
                </a:rPr>
                <a:t>*</a:t>
              </a:r>
              <a:endParaRPr lang="en-US" dirty="0" smtClean="0">
                <a:solidFill>
                  <a:srgbClr val="FFFFFF"/>
                </a:solidFill>
              </a:endParaRPr>
            </a:p>
          </p:txBody>
        </p:sp>
        <p:cxnSp>
          <p:nvCxnSpPr>
            <p:cNvPr id="174" name="Straight Connector 173"/>
            <p:cNvCxnSpPr>
              <a:stCxn id="11" idx="2"/>
              <a:endCxn id="173" idx="2"/>
            </p:cNvCxnSpPr>
            <p:nvPr/>
          </p:nvCxnSpPr>
          <p:spPr bwMode="auto">
            <a:xfrm flipH="1">
              <a:off x="7537940" y="2682430"/>
              <a:ext cx="443455" cy="62563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7" name="Straight Connector 176"/>
            <p:cNvCxnSpPr>
              <a:stCxn id="173" idx="2"/>
              <a:endCxn id="46" idx="0"/>
            </p:cNvCxnSpPr>
            <p:nvPr/>
          </p:nvCxnSpPr>
          <p:spPr bwMode="auto">
            <a:xfrm>
              <a:off x="7537940" y="3308066"/>
              <a:ext cx="430606" cy="25347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2" name="TextBox 181"/>
            <p:cNvSpPr txBox="1"/>
            <p:nvPr/>
          </p:nvSpPr>
          <p:spPr>
            <a:xfrm>
              <a:off x="6925029" y="3468409"/>
              <a:ext cx="274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FF"/>
                  </a:solidFill>
                </a:rPr>
                <a:t>*</a:t>
              </a:r>
              <a:endParaRPr lang="en-US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8133500" y="4201268"/>
              <a:ext cx="274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FF"/>
                  </a:solidFill>
                </a:rPr>
                <a:t>*</a:t>
              </a:r>
              <a:endParaRPr lang="en-US" dirty="0" smtClean="0">
                <a:solidFill>
                  <a:srgbClr val="FFFFFF"/>
                </a:solidFill>
              </a:endParaRPr>
            </a:p>
          </p:txBody>
        </p:sp>
        <p:cxnSp>
          <p:nvCxnSpPr>
            <p:cNvPr id="184" name="Straight Connector 183"/>
            <p:cNvCxnSpPr>
              <a:stCxn id="173" idx="2"/>
              <a:endCxn id="182" idx="2"/>
            </p:cNvCxnSpPr>
            <p:nvPr/>
          </p:nvCxnSpPr>
          <p:spPr bwMode="auto">
            <a:xfrm flipH="1">
              <a:off x="7062278" y="3308066"/>
              <a:ext cx="475662" cy="5296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7" name="Straight Connector 186"/>
            <p:cNvCxnSpPr>
              <a:stCxn id="182" idx="2"/>
              <a:endCxn id="183" idx="2"/>
            </p:cNvCxnSpPr>
            <p:nvPr/>
          </p:nvCxnSpPr>
          <p:spPr bwMode="auto">
            <a:xfrm>
              <a:off x="7062278" y="3837741"/>
              <a:ext cx="1208471" cy="73285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0" name="Straight Connector 189"/>
            <p:cNvCxnSpPr>
              <a:stCxn id="33" idx="0"/>
              <a:endCxn id="183" idx="2"/>
            </p:cNvCxnSpPr>
            <p:nvPr/>
          </p:nvCxnSpPr>
          <p:spPr bwMode="auto">
            <a:xfrm flipV="1">
              <a:off x="8133294" y="4570600"/>
              <a:ext cx="137455" cy="40889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3" name="Straight Connector 192"/>
            <p:cNvCxnSpPr>
              <a:stCxn id="34" idx="0"/>
              <a:endCxn id="183" idx="2"/>
            </p:cNvCxnSpPr>
            <p:nvPr/>
          </p:nvCxnSpPr>
          <p:spPr bwMode="auto">
            <a:xfrm flipH="1" flipV="1">
              <a:off x="8270749" y="4570600"/>
              <a:ext cx="130805" cy="41383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6" name="TextBox 195"/>
            <p:cNvSpPr txBox="1"/>
            <p:nvPr/>
          </p:nvSpPr>
          <p:spPr>
            <a:xfrm>
              <a:off x="6442342" y="3839016"/>
              <a:ext cx="274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FF"/>
                  </a:solidFill>
                </a:rPr>
                <a:t>*</a:t>
              </a:r>
              <a:endParaRPr lang="en-US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5991673" y="4152106"/>
              <a:ext cx="274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FF"/>
                  </a:solidFill>
                </a:rPr>
                <a:t>*</a:t>
              </a:r>
              <a:endParaRPr lang="en-US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6373000" y="4561118"/>
              <a:ext cx="274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FF"/>
                  </a:solidFill>
                </a:rPr>
                <a:t>*</a:t>
              </a:r>
              <a:endParaRPr lang="en-US" dirty="0" smtClean="0">
                <a:solidFill>
                  <a:srgbClr val="FFFFFF"/>
                </a:solidFill>
              </a:endParaRPr>
            </a:p>
          </p:txBody>
        </p:sp>
        <p:cxnSp>
          <p:nvCxnSpPr>
            <p:cNvPr id="199" name="Straight Connector 198"/>
            <p:cNvCxnSpPr>
              <a:stCxn id="182" idx="2"/>
              <a:endCxn id="196" idx="2"/>
            </p:cNvCxnSpPr>
            <p:nvPr/>
          </p:nvCxnSpPr>
          <p:spPr bwMode="auto">
            <a:xfrm flipH="1">
              <a:off x="6579591" y="3837741"/>
              <a:ext cx="482687" cy="37060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2" name="Straight Connector 201"/>
            <p:cNvCxnSpPr>
              <a:stCxn id="196" idx="2"/>
              <a:endCxn id="32" idx="0"/>
            </p:cNvCxnSpPr>
            <p:nvPr/>
          </p:nvCxnSpPr>
          <p:spPr bwMode="auto">
            <a:xfrm>
              <a:off x="6579591" y="4208348"/>
              <a:ext cx="821100" cy="40675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6" name="Straight Connector 205"/>
            <p:cNvCxnSpPr>
              <a:stCxn id="196" idx="2"/>
              <a:endCxn id="197" idx="2"/>
            </p:cNvCxnSpPr>
            <p:nvPr/>
          </p:nvCxnSpPr>
          <p:spPr bwMode="auto">
            <a:xfrm flipH="1">
              <a:off x="6128922" y="4208348"/>
              <a:ext cx="450669" cy="31309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9" name="Straight Connector 208"/>
            <p:cNvCxnSpPr>
              <a:stCxn id="197" idx="2"/>
              <a:endCxn id="43" idx="0"/>
            </p:cNvCxnSpPr>
            <p:nvPr/>
          </p:nvCxnSpPr>
          <p:spPr bwMode="auto">
            <a:xfrm flipH="1">
              <a:off x="5683026" y="4521438"/>
              <a:ext cx="445896" cy="40901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2" name="Straight Connector 211"/>
            <p:cNvCxnSpPr>
              <a:stCxn id="197" idx="2"/>
              <a:endCxn id="198" idx="2"/>
            </p:cNvCxnSpPr>
            <p:nvPr/>
          </p:nvCxnSpPr>
          <p:spPr bwMode="auto">
            <a:xfrm>
              <a:off x="6128922" y="4521438"/>
              <a:ext cx="381327" cy="40901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5" name="TextBox 214"/>
            <p:cNvSpPr txBox="1"/>
            <p:nvPr/>
          </p:nvSpPr>
          <p:spPr>
            <a:xfrm>
              <a:off x="5740894" y="5169100"/>
              <a:ext cx="274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FF"/>
                  </a:solidFill>
                </a:rPr>
                <a:t>*</a:t>
              </a:r>
              <a:endParaRPr lang="en-US" dirty="0" smtClean="0">
                <a:solidFill>
                  <a:srgbClr val="FFFFFF"/>
                </a:solidFill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6155123" y="5436689"/>
              <a:ext cx="274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FF"/>
                  </a:solidFill>
                </a:rPr>
                <a:t>*</a:t>
              </a:r>
              <a:endParaRPr lang="en-US" dirty="0" smtClean="0">
                <a:solidFill>
                  <a:srgbClr val="FFFFFF"/>
                </a:solidFill>
              </a:endParaRP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5348422" y="5436689"/>
              <a:ext cx="274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FF"/>
                  </a:solidFill>
                </a:rPr>
                <a:t>*</a:t>
              </a:r>
              <a:endParaRPr lang="en-US" dirty="0" smtClean="0">
                <a:solidFill>
                  <a:srgbClr val="FFFFFF"/>
                </a:solidFill>
              </a:endParaRPr>
            </a:p>
          </p:txBody>
        </p:sp>
        <p:cxnSp>
          <p:nvCxnSpPr>
            <p:cNvPr id="218" name="Straight Connector 217"/>
            <p:cNvCxnSpPr>
              <a:stCxn id="198" idx="2"/>
              <a:endCxn id="44" idx="0"/>
            </p:cNvCxnSpPr>
            <p:nvPr/>
          </p:nvCxnSpPr>
          <p:spPr bwMode="auto">
            <a:xfrm>
              <a:off x="6510249" y="4930450"/>
              <a:ext cx="702070" cy="4100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1" name="Straight Connector 220"/>
            <p:cNvCxnSpPr>
              <a:stCxn id="198" idx="2"/>
              <a:endCxn id="215" idx="2"/>
            </p:cNvCxnSpPr>
            <p:nvPr/>
          </p:nvCxnSpPr>
          <p:spPr bwMode="auto">
            <a:xfrm flipH="1">
              <a:off x="5878143" y="4930450"/>
              <a:ext cx="632106" cy="60798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4" name="Straight Connector 223"/>
            <p:cNvCxnSpPr>
              <a:stCxn id="216" idx="2"/>
              <a:endCxn id="42" idx="0"/>
            </p:cNvCxnSpPr>
            <p:nvPr/>
          </p:nvCxnSpPr>
          <p:spPr bwMode="auto">
            <a:xfrm>
              <a:off x="6292372" y="5806021"/>
              <a:ext cx="151358" cy="51032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7" name="Straight Connector 226"/>
            <p:cNvCxnSpPr>
              <a:stCxn id="216" idx="2"/>
              <a:endCxn id="41" idx="0"/>
            </p:cNvCxnSpPr>
            <p:nvPr/>
          </p:nvCxnSpPr>
          <p:spPr bwMode="auto">
            <a:xfrm flipH="1">
              <a:off x="6092288" y="5806021"/>
              <a:ext cx="200084" cy="51032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2" name="Straight Connector 231"/>
            <p:cNvCxnSpPr>
              <a:stCxn id="215" idx="2"/>
              <a:endCxn id="216" idx="2"/>
            </p:cNvCxnSpPr>
            <p:nvPr/>
          </p:nvCxnSpPr>
          <p:spPr bwMode="auto">
            <a:xfrm>
              <a:off x="5878143" y="5538432"/>
              <a:ext cx="414229" cy="2675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5" name="Straight Connector 234"/>
            <p:cNvCxnSpPr>
              <a:stCxn id="217" idx="2"/>
              <a:endCxn id="40" idx="0"/>
            </p:cNvCxnSpPr>
            <p:nvPr/>
          </p:nvCxnSpPr>
          <p:spPr bwMode="auto">
            <a:xfrm>
              <a:off x="5485671" y="5806021"/>
              <a:ext cx="223041" cy="51032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8" name="Straight Connector 237"/>
            <p:cNvCxnSpPr>
              <a:stCxn id="217" idx="2"/>
              <a:endCxn id="39" idx="0"/>
            </p:cNvCxnSpPr>
            <p:nvPr/>
          </p:nvCxnSpPr>
          <p:spPr bwMode="auto">
            <a:xfrm flipH="1">
              <a:off x="5325136" y="5806021"/>
              <a:ext cx="160535" cy="51032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1" name="Straight Connector 240"/>
            <p:cNvCxnSpPr>
              <a:stCxn id="215" idx="2"/>
              <a:endCxn id="217" idx="2"/>
            </p:cNvCxnSpPr>
            <p:nvPr/>
          </p:nvCxnSpPr>
          <p:spPr bwMode="auto">
            <a:xfrm flipH="1">
              <a:off x="5485671" y="5538432"/>
              <a:ext cx="392472" cy="2675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0" name="TextBox 249"/>
            <p:cNvSpPr txBox="1"/>
            <p:nvPr/>
          </p:nvSpPr>
          <p:spPr>
            <a:xfrm>
              <a:off x="3550649" y="1331161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1535704" y="203034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888879" y="2502705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425068" y="31234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243754" y="365435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5415133" y="205821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79646"/>
                  </a:solidFill>
                </a:rPr>
                <a:t>0</a:t>
              </a: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3968896" y="256940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79646"/>
                  </a:solidFill>
                </a:rPr>
                <a:t>0</a:t>
              </a:r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3449745" y="328501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79646"/>
                  </a:solidFill>
                </a:rPr>
                <a:t>0</a:t>
              </a:r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3056789" y="3852053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79646"/>
                  </a:solidFill>
                </a:rPr>
                <a:t>0</a:t>
              </a: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2733245" y="433677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79646"/>
                  </a:solidFill>
                </a:rPr>
                <a:t>0</a:t>
              </a: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3529912" y="433677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4656999" y="3192207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5227229" y="3667387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7531102" y="268243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7114061" y="3192207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6635580" y="3667387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6181537" y="403671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5702347" y="4406051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5998601" y="4938733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5512085" y="5353766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5140466" y="5806021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5894907" y="5806021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7944818" y="452143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5038506" y="1331161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</a:rPr>
                <a:t>1</a:t>
              </a:r>
            </a:p>
          </p:txBody>
        </p:sp>
        <p:sp>
          <p:nvSpPr>
            <p:cNvPr id="274" name="TextBox 273"/>
            <p:cNvSpPr txBox="1"/>
            <p:nvPr/>
          </p:nvSpPr>
          <p:spPr>
            <a:xfrm>
              <a:off x="6905756" y="203034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75" name="TextBox 274"/>
            <p:cNvSpPr txBox="1"/>
            <p:nvPr/>
          </p:nvSpPr>
          <p:spPr>
            <a:xfrm>
              <a:off x="8219315" y="2497764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76" name="TextBox 275"/>
            <p:cNvSpPr txBox="1"/>
            <p:nvPr/>
          </p:nvSpPr>
          <p:spPr>
            <a:xfrm>
              <a:off x="2379000" y="212843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77" name="TextBox 276"/>
            <p:cNvSpPr txBox="1"/>
            <p:nvPr/>
          </p:nvSpPr>
          <p:spPr>
            <a:xfrm>
              <a:off x="2845502" y="2749637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2950752" y="323049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1501279" y="2564971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1949669" y="3056703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955333" y="299271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732357" y="368342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4564661" y="256940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7687624" y="310035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5226962" y="3177384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86" name="TextBox 285"/>
            <p:cNvSpPr txBox="1"/>
            <p:nvPr/>
          </p:nvSpPr>
          <p:spPr>
            <a:xfrm>
              <a:off x="5650967" y="3653075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87" name="TextBox 286"/>
            <p:cNvSpPr txBox="1"/>
            <p:nvPr/>
          </p:nvSpPr>
          <p:spPr>
            <a:xfrm>
              <a:off x="4070274" y="317456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3529912" y="3829134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3119062" y="433677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90" name="TextBox 289"/>
            <p:cNvSpPr txBox="1"/>
            <p:nvPr/>
          </p:nvSpPr>
          <p:spPr>
            <a:xfrm>
              <a:off x="3907156" y="4338494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7362144" y="373138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8321769" y="452584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6808736" y="403671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6216478" y="4406051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6895476" y="493045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6000226" y="5353766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97" name="TextBox 296"/>
            <p:cNvSpPr txBox="1"/>
            <p:nvPr/>
          </p:nvSpPr>
          <p:spPr>
            <a:xfrm>
              <a:off x="6319343" y="5806021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5552190" y="5806021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2358200" y="2563905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300" name="TextBox 299"/>
            <p:cNvSpPr txBox="1"/>
            <p:nvPr/>
          </p:nvSpPr>
          <p:spPr>
            <a:xfrm>
              <a:off x="1579647" y="3057236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6449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Huffman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Each code is unique</a:t>
            </a:r>
            <a:endParaRPr lang="en-US" dirty="0"/>
          </a:p>
        </p:txBody>
      </p:sp>
      <p:grpSp>
        <p:nvGrpSpPr>
          <p:cNvPr id="307" name="Group 306"/>
          <p:cNvGrpSpPr/>
          <p:nvPr/>
        </p:nvGrpSpPr>
        <p:grpSpPr>
          <a:xfrm>
            <a:off x="243754" y="1146495"/>
            <a:ext cx="8391059" cy="5539179"/>
            <a:chOff x="243754" y="1146495"/>
            <a:chExt cx="8391059" cy="5539179"/>
          </a:xfrm>
        </p:grpSpPr>
        <p:sp>
          <p:nvSpPr>
            <p:cNvPr id="4" name="TextBox 3"/>
            <p:cNvSpPr txBox="1"/>
            <p:nvPr/>
          </p:nvSpPr>
          <p:spPr>
            <a:xfrm>
              <a:off x="4434752" y="1146495"/>
              <a:ext cx="274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FF"/>
                  </a:solidFill>
                </a:rPr>
                <a:t>*</a:t>
              </a:r>
              <a:endParaRPr lang="en-US" dirty="0" smtClean="0">
                <a:solidFill>
                  <a:srgbClr val="FFFFFF"/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1950011" y="1845683"/>
              <a:ext cx="4642666" cy="369332"/>
              <a:chOff x="1950011" y="1845683"/>
              <a:chExt cx="4642666" cy="369332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950011" y="1845683"/>
                <a:ext cx="2744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FFFF"/>
                    </a:solidFill>
                  </a:rPr>
                  <a:t>*</a:t>
                </a:r>
                <a:endParaRPr lang="en-US" dirty="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6318180" y="1845683"/>
                <a:ext cx="2744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*</a:t>
                </a:r>
                <a:endParaRPr lang="en-US" dirty="0" smtClean="0"/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282131" y="4172862"/>
              <a:ext cx="821171" cy="369332"/>
              <a:chOff x="405611" y="3925930"/>
              <a:chExt cx="821171" cy="36933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405611" y="392593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1F497D"/>
                    </a:solidFill>
                    <a:latin typeface="+mn-lt"/>
                  </a:rPr>
                  <a:t>c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913738" y="392593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1F497D"/>
                    </a:solidFill>
                  </a:rPr>
                  <a:t>u</a:t>
                </a:r>
                <a:endParaRPr lang="en-US" dirty="0" smtClean="0">
                  <a:solidFill>
                    <a:srgbClr val="1F497D"/>
                  </a:solidFill>
                  <a:latin typeface="+mn-lt"/>
                </a:endParaRPr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1222660" y="3561539"/>
              <a:ext cx="1990651" cy="369332"/>
              <a:chOff x="1222660" y="3561539"/>
              <a:chExt cx="1990651" cy="369332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1222660" y="3561539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1F497D"/>
                    </a:solidFill>
                  </a:rPr>
                  <a:t>h</a:t>
                </a:r>
                <a:endParaRPr lang="en-US" dirty="0" smtClean="0">
                  <a:solidFill>
                    <a:srgbClr val="1F497D"/>
                  </a:solidFill>
                  <a:latin typeface="+mn-lt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636967" y="3561539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1F497D"/>
                    </a:solidFill>
                  </a:rPr>
                  <a:t>r</a:t>
                </a:r>
                <a:endParaRPr lang="en-US" dirty="0" smtClean="0">
                  <a:solidFill>
                    <a:srgbClr val="1F497D"/>
                  </a:solidFill>
                  <a:latin typeface="+mn-lt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962898" y="3561539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1F497D"/>
                    </a:solidFill>
                  </a:rPr>
                  <a:t>s</a:t>
                </a:r>
                <a:endParaRPr lang="en-US" dirty="0" smtClean="0">
                  <a:solidFill>
                    <a:srgbClr val="1F497D"/>
                  </a:solidFill>
                  <a:latin typeface="+mn-lt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574336" y="3561539"/>
                <a:ext cx="2359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>
                    <a:solidFill>
                      <a:srgbClr val="1F497D"/>
                    </a:solidFill>
                  </a:rPr>
                  <a:t>i</a:t>
                </a:r>
                <a:endParaRPr lang="en-US" dirty="0" smtClean="0">
                  <a:solidFill>
                    <a:srgbClr val="1F497D"/>
                  </a:solidFill>
                  <a:latin typeface="+mn-lt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900267" y="3561539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1F497D"/>
                    </a:solidFill>
                  </a:rPr>
                  <a:t>n</a:t>
                </a:r>
                <a:endParaRPr lang="en-US" dirty="0" smtClean="0">
                  <a:solidFill>
                    <a:srgbClr val="1F497D"/>
                  </a:solidFill>
                  <a:latin typeface="+mn-lt"/>
                </a:endParaRP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2224508" y="2988307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F497D"/>
                  </a:solidFill>
                </a:rPr>
                <a:t>e</a:t>
              </a:r>
              <a:endParaRPr lang="en-US" dirty="0" smtClean="0">
                <a:solidFill>
                  <a:srgbClr val="1F497D"/>
                </a:solidFill>
                <a:latin typeface="+mn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12178" y="4615102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F497D"/>
                  </a:solidFill>
                </a:rPr>
                <a:t>w</a:t>
              </a:r>
              <a:endParaRPr lang="en-US" dirty="0" smtClean="0">
                <a:solidFill>
                  <a:srgbClr val="1F497D"/>
                </a:solidFill>
                <a:latin typeface="+mn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944818" y="4979493"/>
              <a:ext cx="376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F497D"/>
                  </a:solidFill>
                </a:rPr>
                <a:t>m</a:t>
              </a:r>
              <a:endParaRPr lang="en-US" dirty="0" smtClean="0">
                <a:solidFill>
                  <a:srgbClr val="1F497D"/>
                </a:solidFill>
                <a:latin typeface="+mn-l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270749" y="4984434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F497D"/>
                  </a:solidFill>
                </a:rPr>
                <a:t>f</a:t>
              </a:r>
              <a:endParaRPr lang="en-US" dirty="0" smtClean="0">
                <a:solidFill>
                  <a:srgbClr val="1F497D"/>
                </a:solidFill>
                <a:latin typeface="+mn-lt"/>
              </a:endParaRPr>
            </a:p>
          </p:txBody>
        </p:sp>
        <p:grpSp>
          <p:nvGrpSpPr>
            <p:cNvPr id="148" name="Group 147"/>
            <p:cNvGrpSpPr/>
            <p:nvPr/>
          </p:nvGrpSpPr>
          <p:grpSpPr>
            <a:xfrm>
              <a:off x="4226796" y="3548842"/>
              <a:ext cx="638975" cy="369332"/>
              <a:chOff x="4226796" y="3566480"/>
              <a:chExt cx="638975" cy="369332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4226796" y="356648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1F497D"/>
                    </a:solidFill>
                  </a:rPr>
                  <a:t>o</a:t>
                </a:r>
                <a:endParaRPr lang="en-US" dirty="0" smtClean="0">
                  <a:solidFill>
                    <a:srgbClr val="1F497D"/>
                  </a:solidFill>
                  <a:latin typeface="+mn-lt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4552727" y="356648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1F497D"/>
                    </a:solidFill>
                  </a:rPr>
                  <a:t>a</a:t>
                </a:r>
                <a:endParaRPr lang="en-US" dirty="0" smtClean="0">
                  <a:solidFill>
                    <a:srgbClr val="1F497D"/>
                  </a:solidFill>
                  <a:latin typeface="+mn-lt"/>
                </a:endParaRP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5296988" y="40138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F497D"/>
                  </a:solidFill>
                </a:rPr>
                <a:t>d</a:t>
              </a:r>
              <a:endParaRPr lang="en-US" dirty="0" smtClean="0">
                <a:solidFill>
                  <a:srgbClr val="1F497D"/>
                </a:solidFill>
                <a:latin typeface="+mn-lt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622919" y="4018741"/>
              <a:ext cx="235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F497D"/>
                  </a:solidFill>
                </a:rPr>
                <a:t>l</a:t>
              </a:r>
              <a:endParaRPr lang="en-US" dirty="0" smtClean="0">
                <a:solidFill>
                  <a:srgbClr val="1F497D"/>
                </a:solidFill>
                <a:latin typeface="+mn-lt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175095" y="631634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F497D"/>
                  </a:solidFill>
                </a:rPr>
                <a:t>x</a:t>
              </a:r>
              <a:endParaRPr lang="en-US" dirty="0" smtClean="0">
                <a:solidFill>
                  <a:srgbClr val="1F497D"/>
                </a:solidFill>
                <a:latin typeface="+mn-lt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552190" y="631634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F497D"/>
                  </a:solidFill>
                </a:rPr>
                <a:t>q</a:t>
              </a:r>
              <a:endParaRPr lang="en-US" dirty="0" smtClean="0">
                <a:solidFill>
                  <a:srgbClr val="1F497D"/>
                </a:solidFill>
                <a:latin typeface="+mn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942247" y="631634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F497D"/>
                  </a:solidFill>
                </a:rPr>
                <a:t>z</a:t>
              </a:r>
              <a:endParaRPr lang="en-US" dirty="0" smtClean="0">
                <a:solidFill>
                  <a:srgbClr val="1F497D"/>
                </a:solidFill>
                <a:latin typeface="+mn-lt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319343" y="6316342"/>
              <a:ext cx="2487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F497D"/>
                  </a:solidFill>
                </a:rPr>
                <a:t>j</a:t>
              </a:r>
              <a:endParaRPr lang="en-US" dirty="0" smtClean="0">
                <a:solidFill>
                  <a:srgbClr val="1F497D"/>
                </a:solidFill>
                <a:latin typeface="+mn-lt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520161" y="4930450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F497D"/>
                  </a:solidFill>
                </a:rPr>
                <a:t>v</a:t>
              </a:r>
              <a:endParaRPr lang="en-US" dirty="0" smtClean="0">
                <a:solidFill>
                  <a:srgbClr val="1F497D"/>
                </a:solidFill>
                <a:latin typeface="+mn-lt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062278" y="534053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F497D"/>
                  </a:solidFill>
                </a:rPr>
                <a:t>k</a:t>
              </a:r>
              <a:endParaRPr lang="en-US" dirty="0" smtClean="0">
                <a:solidFill>
                  <a:srgbClr val="1F497D"/>
                </a:solidFill>
                <a:latin typeface="+mn-lt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286104" y="2934303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F497D"/>
                  </a:solidFill>
                </a:rPr>
                <a:t>_</a:t>
              </a:r>
              <a:endParaRPr lang="en-US" dirty="0" smtClean="0">
                <a:solidFill>
                  <a:srgbClr val="1F497D"/>
                </a:solidFill>
                <a:latin typeface="+mn-lt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844146" y="3561539"/>
              <a:ext cx="248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F497D"/>
                  </a:solidFill>
                </a:rPr>
                <a:t>t</a:t>
              </a:r>
              <a:endParaRPr lang="en-US" dirty="0" smtClean="0">
                <a:solidFill>
                  <a:srgbClr val="1F497D"/>
                </a:solidFill>
                <a:latin typeface="+mn-lt"/>
              </a:endParaRPr>
            </a:p>
          </p:txBody>
        </p:sp>
        <p:cxnSp>
          <p:nvCxnSpPr>
            <p:cNvPr id="48" name="Straight Connector 47"/>
            <p:cNvCxnSpPr>
              <a:stCxn id="4" idx="2"/>
              <a:endCxn id="5" idx="2"/>
            </p:cNvCxnSpPr>
            <p:nvPr/>
          </p:nvCxnSpPr>
          <p:spPr bwMode="auto">
            <a:xfrm flipH="1">
              <a:off x="2087260" y="1515827"/>
              <a:ext cx="2484741" cy="6991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>
              <a:stCxn id="9" idx="2"/>
              <a:endCxn id="30" idx="0"/>
            </p:cNvCxnSpPr>
            <p:nvPr/>
          </p:nvCxnSpPr>
          <p:spPr bwMode="auto">
            <a:xfrm flipH="1">
              <a:off x="2381030" y="2682430"/>
              <a:ext cx="464739" cy="30587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Straight Connector 51"/>
            <p:cNvCxnSpPr>
              <a:stCxn id="9" idx="2"/>
              <a:endCxn id="5" idx="2"/>
            </p:cNvCxnSpPr>
            <p:nvPr/>
          </p:nvCxnSpPr>
          <p:spPr bwMode="auto">
            <a:xfrm flipH="1" flipV="1">
              <a:off x="2087260" y="2215015"/>
              <a:ext cx="758509" cy="46741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>
              <a:stCxn id="5" idx="2"/>
              <a:endCxn id="8" idx="2"/>
            </p:cNvCxnSpPr>
            <p:nvPr/>
          </p:nvCxnSpPr>
          <p:spPr bwMode="auto">
            <a:xfrm flipH="1">
              <a:off x="1364031" y="2215015"/>
              <a:ext cx="723229" cy="46741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60" name="Group 59"/>
            <p:cNvGrpSpPr/>
            <p:nvPr/>
          </p:nvGrpSpPr>
          <p:grpSpPr>
            <a:xfrm>
              <a:off x="639241" y="2687371"/>
              <a:ext cx="1396584" cy="369332"/>
              <a:chOff x="597547" y="2872037"/>
              <a:chExt cx="1396584" cy="369332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1719634" y="2872037"/>
                <a:ext cx="2744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FFFF"/>
                    </a:solidFill>
                  </a:rPr>
                  <a:t>*</a:t>
                </a:r>
                <a:endParaRPr lang="en-US" dirty="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97547" y="2872037"/>
                <a:ext cx="2744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FFFF"/>
                    </a:solidFill>
                  </a:rPr>
                  <a:t>*</a:t>
                </a:r>
                <a:endParaRPr lang="en-US" dirty="0" smtClean="0"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61" name="Straight Connector 60"/>
            <p:cNvCxnSpPr>
              <a:stCxn id="58" idx="2"/>
              <a:endCxn id="8" idx="2"/>
            </p:cNvCxnSpPr>
            <p:nvPr/>
          </p:nvCxnSpPr>
          <p:spPr bwMode="auto">
            <a:xfrm flipH="1" flipV="1">
              <a:off x="1364031" y="2682430"/>
              <a:ext cx="534546" cy="37427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>
              <a:stCxn id="27" idx="0"/>
              <a:endCxn id="58" idx="2"/>
            </p:cNvCxnSpPr>
            <p:nvPr/>
          </p:nvCxnSpPr>
          <p:spPr bwMode="auto">
            <a:xfrm flipH="1" flipV="1">
              <a:off x="1898577" y="3056703"/>
              <a:ext cx="214362" cy="50483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Straight Connector 66"/>
            <p:cNvCxnSpPr>
              <a:stCxn id="26" idx="0"/>
              <a:endCxn id="58" idx="2"/>
            </p:cNvCxnSpPr>
            <p:nvPr/>
          </p:nvCxnSpPr>
          <p:spPr bwMode="auto">
            <a:xfrm flipV="1">
              <a:off x="1767772" y="3056703"/>
              <a:ext cx="130805" cy="50483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Straight Connector 72"/>
            <p:cNvCxnSpPr>
              <a:stCxn id="8" idx="2"/>
              <a:endCxn id="59" idx="2"/>
            </p:cNvCxnSpPr>
            <p:nvPr/>
          </p:nvCxnSpPr>
          <p:spPr bwMode="auto">
            <a:xfrm flipH="1">
              <a:off x="776490" y="2682430"/>
              <a:ext cx="587541" cy="37427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Straight Connector 75"/>
            <p:cNvCxnSpPr>
              <a:stCxn id="25" idx="0"/>
              <a:endCxn id="59" idx="2"/>
            </p:cNvCxnSpPr>
            <p:nvPr/>
          </p:nvCxnSpPr>
          <p:spPr bwMode="auto">
            <a:xfrm flipH="1" flipV="1">
              <a:off x="776490" y="3056703"/>
              <a:ext cx="602692" cy="50483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9" name="TextBox 78"/>
            <p:cNvSpPr txBox="1"/>
            <p:nvPr/>
          </p:nvSpPr>
          <p:spPr>
            <a:xfrm>
              <a:off x="501992" y="3362050"/>
              <a:ext cx="274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FF"/>
                  </a:solidFill>
                </a:rPr>
                <a:t>*</a:t>
              </a:r>
              <a:endParaRPr lang="en-US" dirty="0" smtClean="0">
                <a:solidFill>
                  <a:srgbClr val="FFFFFF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763018" y="2992718"/>
              <a:ext cx="274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FF"/>
                  </a:solidFill>
                </a:rPr>
                <a:t>*</a:t>
              </a:r>
              <a:endParaRPr lang="en-US" dirty="0" smtClean="0">
                <a:solidFill>
                  <a:srgbClr val="FFFFFF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981813" y="4014987"/>
              <a:ext cx="274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FF"/>
                  </a:solidFill>
                </a:rPr>
                <a:t>*</a:t>
              </a:r>
              <a:endParaRPr lang="en-US" dirty="0" smtClean="0">
                <a:solidFill>
                  <a:srgbClr val="FFFFFF"/>
                </a:solidFill>
              </a:endParaRPr>
            </a:p>
          </p:txBody>
        </p:sp>
        <p:grpSp>
          <p:nvGrpSpPr>
            <p:cNvPr id="120" name="Group 119"/>
            <p:cNvGrpSpPr/>
            <p:nvPr/>
          </p:nvGrpSpPr>
          <p:grpSpPr>
            <a:xfrm>
              <a:off x="2797324" y="4825145"/>
              <a:ext cx="1428507" cy="369332"/>
              <a:chOff x="2797324" y="4648765"/>
              <a:chExt cx="1428507" cy="369332"/>
            </a:xfrm>
          </p:grpSpPr>
          <p:sp>
            <p:nvSpPr>
              <p:cNvPr id="82" name="TextBox 81"/>
              <p:cNvSpPr txBox="1"/>
              <p:nvPr/>
            </p:nvSpPr>
            <p:spPr>
              <a:xfrm>
                <a:off x="2797324" y="4648765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1F497D"/>
                    </a:solidFill>
                  </a:rPr>
                  <a:t>b</a:t>
                </a:r>
                <a:endParaRPr lang="en-US" dirty="0" smtClean="0">
                  <a:solidFill>
                    <a:srgbClr val="1F497D"/>
                  </a:solidFill>
                  <a:latin typeface="+mn-lt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3123255" y="4648765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1F497D"/>
                    </a:solidFill>
                  </a:rPr>
                  <a:t>p</a:t>
                </a:r>
                <a:endParaRPr lang="en-US" dirty="0" smtClean="0">
                  <a:solidFill>
                    <a:srgbClr val="1F497D"/>
                  </a:solidFill>
                  <a:latin typeface="+mn-lt"/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3586994" y="4648765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1F497D"/>
                    </a:solidFill>
                  </a:rPr>
                  <a:t>g</a:t>
                </a:r>
                <a:endParaRPr lang="en-US" dirty="0" smtClean="0">
                  <a:solidFill>
                    <a:srgbClr val="1F497D"/>
                  </a:solidFill>
                  <a:latin typeface="+mn-lt"/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3912925" y="4648765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1F497D"/>
                    </a:solidFill>
                  </a:rPr>
                  <a:t>y</a:t>
                </a:r>
                <a:endParaRPr lang="en-US" dirty="0" smtClean="0">
                  <a:solidFill>
                    <a:srgbClr val="1F497D"/>
                  </a:solidFill>
                  <a:latin typeface="+mn-lt"/>
                </a:endParaRPr>
              </a:p>
            </p:txBody>
          </p:sp>
        </p:grpSp>
        <p:sp>
          <p:nvSpPr>
            <p:cNvPr id="86" name="TextBox 85"/>
            <p:cNvSpPr txBox="1"/>
            <p:nvPr/>
          </p:nvSpPr>
          <p:spPr>
            <a:xfrm>
              <a:off x="3762789" y="4018741"/>
              <a:ext cx="274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FF"/>
                  </a:solidFill>
                </a:rPr>
                <a:t>*</a:t>
              </a:r>
              <a:endParaRPr lang="en-US" dirty="0" smtClean="0">
                <a:solidFill>
                  <a:srgbClr val="FFFFFF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312497" y="3546716"/>
              <a:ext cx="274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FF"/>
                  </a:solidFill>
                </a:rPr>
                <a:t>*</a:t>
              </a:r>
              <a:endParaRPr lang="en-US" dirty="0" smtClean="0">
                <a:solidFill>
                  <a:srgbClr val="FFFFFF"/>
                </a:solidFill>
              </a:endParaRPr>
            </a:p>
          </p:txBody>
        </p:sp>
        <p:cxnSp>
          <p:nvCxnSpPr>
            <p:cNvPr id="88" name="Straight Connector 87"/>
            <p:cNvCxnSpPr>
              <a:stCxn id="9" idx="2"/>
              <a:endCxn id="80" idx="2"/>
            </p:cNvCxnSpPr>
            <p:nvPr/>
          </p:nvCxnSpPr>
          <p:spPr bwMode="auto">
            <a:xfrm>
              <a:off x="2845769" y="2682430"/>
              <a:ext cx="54498" cy="67962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Straight Connector 90"/>
            <p:cNvCxnSpPr>
              <a:stCxn id="80" idx="2"/>
              <a:endCxn id="28" idx="0"/>
            </p:cNvCxnSpPr>
            <p:nvPr/>
          </p:nvCxnSpPr>
          <p:spPr bwMode="auto">
            <a:xfrm flipH="1">
              <a:off x="2692311" y="3362050"/>
              <a:ext cx="207956" cy="1994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Straight Connector 94"/>
            <p:cNvCxnSpPr>
              <a:stCxn id="80" idx="2"/>
              <a:endCxn id="29" idx="0"/>
            </p:cNvCxnSpPr>
            <p:nvPr/>
          </p:nvCxnSpPr>
          <p:spPr bwMode="auto">
            <a:xfrm>
              <a:off x="2900267" y="3362050"/>
              <a:ext cx="156522" cy="1994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8" name="TextBox 97"/>
            <p:cNvSpPr txBox="1"/>
            <p:nvPr/>
          </p:nvSpPr>
          <p:spPr>
            <a:xfrm>
              <a:off x="3762789" y="2992718"/>
              <a:ext cx="274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FF"/>
                  </a:solidFill>
                </a:rPr>
                <a:t>*</a:t>
              </a:r>
              <a:endParaRPr lang="en-US" dirty="0" smtClean="0">
                <a:solidFill>
                  <a:srgbClr val="FFFFFF"/>
                </a:solidFill>
              </a:endParaRPr>
            </a:p>
          </p:txBody>
        </p:sp>
        <p:grpSp>
          <p:nvGrpSpPr>
            <p:cNvPr id="155" name="Group 154"/>
            <p:cNvGrpSpPr/>
            <p:nvPr/>
          </p:nvGrpSpPr>
          <p:grpSpPr>
            <a:xfrm>
              <a:off x="1226782" y="2313098"/>
              <a:ext cx="6891861" cy="369332"/>
              <a:chOff x="1226782" y="2313098"/>
              <a:chExt cx="6891861" cy="369332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1226782" y="2313098"/>
                <a:ext cx="6891861" cy="369332"/>
                <a:chOff x="1226782" y="2313098"/>
                <a:chExt cx="6891861" cy="369332"/>
              </a:xfrm>
            </p:grpSpPr>
            <p:sp>
              <p:nvSpPr>
                <p:cNvPr id="8" name="TextBox 7"/>
                <p:cNvSpPr txBox="1"/>
                <p:nvPr/>
              </p:nvSpPr>
              <p:spPr>
                <a:xfrm>
                  <a:off x="1226782" y="2313098"/>
                  <a:ext cx="2744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FFFF"/>
                      </a:solidFill>
                    </a:rPr>
                    <a:t>*</a:t>
                  </a:r>
                  <a:endParaRPr lang="en-US" dirty="0" smtClean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2708520" y="2313098"/>
                  <a:ext cx="2744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FFFF"/>
                      </a:solidFill>
                    </a:rPr>
                    <a:t>*</a:t>
                  </a:r>
                  <a:endParaRPr lang="en-US" dirty="0" smtClean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7844146" y="2313098"/>
                  <a:ext cx="2744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FFFF"/>
                      </a:solidFill>
                    </a:rPr>
                    <a:t>*</a:t>
                  </a:r>
                  <a:endParaRPr lang="en-US" dirty="0" smtClean="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99" name="TextBox 98"/>
              <p:cNvSpPr txBox="1"/>
              <p:nvPr/>
            </p:nvSpPr>
            <p:spPr>
              <a:xfrm>
                <a:off x="4312655" y="2313098"/>
                <a:ext cx="2744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FFFF"/>
                    </a:solidFill>
                  </a:rPr>
                  <a:t>*</a:t>
                </a:r>
                <a:endParaRPr lang="en-US" dirty="0" smtClean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00" name="TextBox 99"/>
            <p:cNvSpPr txBox="1"/>
            <p:nvPr/>
          </p:nvSpPr>
          <p:spPr>
            <a:xfrm>
              <a:off x="4970043" y="2997659"/>
              <a:ext cx="274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FF"/>
                  </a:solidFill>
                </a:rPr>
                <a:t>*</a:t>
              </a:r>
              <a:endParaRPr lang="en-US" dirty="0" smtClean="0">
                <a:solidFill>
                  <a:srgbClr val="FFFFFF"/>
                </a:solidFill>
              </a:endParaRPr>
            </a:p>
          </p:txBody>
        </p:sp>
        <p:cxnSp>
          <p:nvCxnSpPr>
            <p:cNvPr id="101" name="Straight Connector 100"/>
            <p:cNvCxnSpPr>
              <a:stCxn id="81" idx="2"/>
              <a:endCxn id="82" idx="0"/>
            </p:cNvCxnSpPr>
            <p:nvPr/>
          </p:nvCxnSpPr>
          <p:spPr bwMode="auto">
            <a:xfrm flipH="1">
              <a:off x="2953846" y="4384319"/>
              <a:ext cx="165216" cy="44082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Straight Connector 104"/>
            <p:cNvCxnSpPr>
              <a:stCxn id="81" idx="2"/>
              <a:endCxn id="83" idx="0"/>
            </p:cNvCxnSpPr>
            <p:nvPr/>
          </p:nvCxnSpPr>
          <p:spPr bwMode="auto">
            <a:xfrm>
              <a:off x="3119062" y="4384319"/>
              <a:ext cx="160715" cy="44082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8" name="Straight Connector 107"/>
            <p:cNvCxnSpPr>
              <a:stCxn id="87" idx="2"/>
              <a:endCxn id="81" idx="2"/>
            </p:cNvCxnSpPr>
            <p:nvPr/>
          </p:nvCxnSpPr>
          <p:spPr bwMode="auto">
            <a:xfrm flipH="1">
              <a:off x="3119062" y="3916048"/>
              <a:ext cx="330684" cy="46827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Straight Connector 110"/>
            <p:cNvCxnSpPr>
              <a:stCxn id="87" idx="2"/>
              <a:endCxn id="86" idx="2"/>
            </p:cNvCxnSpPr>
            <p:nvPr/>
          </p:nvCxnSpPr>
          <p:spPr bwMode="auto">
            <a:xfrm>
              <a:off x="3449746" y="3916048"/>
              <a:ext cx="450292" cy="47202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Straight Connector 113"/>
            <p:cNvCxnSpPr>
              <a:stCxn id="86" idx="2"/>
              <a:endCxn id="84" idx="0"/>
            </p:cNvCxnSpPr>
            <p:nvPr/>
          </p:nvCxnSpPr>
          <p:spPr bwMode="auto">
            <a:xfrm flipH="1">
              <a:off x="3743516" y="4388073"/>
              <a:ext cx="156522" cy="43707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7" name="Straight Connector 116"/>
            <p:cNvCxnSpPr>
              <a:stCxn id="86" idx="2"/>
              <a:endCxn id="85" idx="0"/>
            </p:cNvCxnSpPr>
            <p:nvPr/>
          </p:nvCxnSpPr>
          <p:spPr bwMode="auto">
            <a:xfrm>
              <a:off x="3900038" y="4388073"/>
              <a:ext cx="169340" cy="43707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3" name="Straight Connector 122"/>
            <p:cNvCxnSpPr>
              <a:stCxn id="79" idx="2"/>
              <a:endCxn id="59" idx="2"/>
            </p:cNvCxnSpPr>
            <p:nvPr/>
          </p:nvCxnSpPr>
          <p:spPr bwMode="auto">
            <a:xfrm flipV="1">
              <a:off x="639241" y="3056703"/>
              <a:ext cx="137249" cy="67467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6" name="Straight Connector 125"/>
            <p:cNvCxnSpPr>
              <a:stCxn id="24" idx="0"/>
              <a:endCxn id="79" idx="2"/>
            </p:cNvCxnSpPr>
            <p:nvPr/>
          </p:nvCxnSpPr>
          <p:spPr bwMode="auto">
            <a:xfrm flipH="1" flipV="1">
              <a:off x="639241" y="3731382"/>
              <a:ext cx="307539" cy="44148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9" name="Straight Connector 128"/>
            <p:cNvCxnSpPr>
              <a:stCxn id="23" idx="0"/>
              <a:endCxn id="79" idx="2"/>
            </p:cNvCxnSpPr>
            <p:nvPr/>
          </p:nvCxnSpPr>
          <p:spPr bwMode="auto">
            <a:xfrm flipV="1">
              <a:off x="432172" y="3731382"/>
              <a:ext cx="207069" cy="44148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3" name="Straight Connector 132"/>
            <p:cNvCxnSpPr>
              <a:stCxn id="98" idx="2"/>
              <a:endCxn id="87" idx="2"/>
            </p:cNvCxnSpPr>
            <p:nvPr/>
          </p:nvCxnSpPr>
          <p:spPr bwMode="auto">
            <a:xfrm flipH="1">
              <a:off x="3449746" y="3362050"/>
              <a:ext cx="450292" cy="55399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6" name="Straight Connector 135"/>
            <p:cNvCxnSpPr>
              <a:stCxn id="99" idx="2"/>
              <a:endCxn id="98" idx="2"/>
            </p:cNvCxnSpPr>
            <p:nvPr/>
          </p:nvCxnSpPr>
          <p:spPr bwMode="auto">
            <a:xfrm flipH="1">
              <a:off x="3900038" y="2682430"/>
              <a:ext cx="549866" cy="67962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9" name="Straight Connector 138"/>
            <p:cNvCxnSpPr>
              <a:stCxn id="98" idx="2"/>
              <a:endCxn id="35" idx="0"/>
            </p:cNvCxnSpPr>
            <p:nvPr/>
          </p:nvCxnSpPr>
          <p:spPr bwMode="auto">
            <a:xfrm>
              <a:off x="3900038" y="3362050"/>
              <a:ext cx="483280" cy="18679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2" name="Straight Connector 141"/>
            <p:cNvCxnSpPr>
              <a:stCxn id="99" idx="2"/>
              <a:endCxn id="100" idx="2"/>
            </p:cNvCxnSpPr>
            <p:nvPr/>
          </p:nvCxnSpPr>
          <p:spPr bwMode="auto">
            <a:xfrm>
              <a:off x="4449904" y="2682430"/>
              <a:ext cx="657388" cy="68456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Straight Connector 144"/>
            <p:cNvCxnSpPr>
              <a:stCxn id="100" idx="2"/>
              <a:endCxn id="36" idx="0"/>
            </p:cNvCxnSpPr>
            <p:nvPr/>
          </p:nvCxnSpPr>
          <p:spPr bwMode="auto">
            <a:xfrm flipH="1">
              <a:off x="4709249" y="3366991"/>
              <a:ext cx="398043" cy="18185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9" name="Straight Connector 148"/>
            <p:cNvCxnSpPr>
              <a:stCxn id="4" idx="2"/>
              <a:endCxn id="6" idx="2"/>
            </p:cNvCxnSpPr>
            <p:nvPr/>
          </p:nvCxnSpPr>
          <p:spPr bwMode="auto">
            <a:xfrm>
              <a:off x="4572001" y="1515827"/>
              <a:ext cx="1883428" cy="6991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2" name="Straight Connector 151"/>
            <p:cNvCxnSpPr>
              <a:stCxn id="6" idx="2"/>
              <a:endCxn id="99" idx="2"/>
            </p:cNvCxnSpPr>
            <p:nvPr/>
          </p:nvCxnSpPr>
          <p:spPr bwMode="auto">
            <a:xfrm flipH="1">
              <a:off x="4449904" y="2215015"/>
              <a:ext cx="2005525" cy="46741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6" name="TextBox 155"/>
            <p:cNvSpPr txBox="1"/>
            <p:nvPr/>
          </p:nvSpPr>
          <p:spPr>
            <a:xfrm>
              <a:off x="5449220" y="3362050"/>
              <a:ext cx="274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FF"/>
                  </a:solidFill>
                </a:rPr>
                <a:t>*</a:t>
              </a:r>
              <a:endParaRPr lang="en-US" dirty="0" smtClean="0">
                <a:solidFill>
                  <a:srgbClr val="FFFFFF"/>
                </a:solidFill>
              </a:endParaRPr>
            </a:p>
          </p:txBody>
        </p:sp>
        <p:cxnSp>
          <p:nvCxnSpPr>
            <p:cNvPr id="157" name="Straight Connector 156"/>
            <p:cNvCxnSpPr>
              <a:stCxn id="156" idx="2"/>
              <a:endCxn id="37" idx="0"/>
            </p:cNvCxnSpPr>
            <p:nvPr/>
          </p:nvCxnSpPr>
          <p:spPr bwMode="auto">
            <a:xfrm flipH="1">
              <a:off x="5453510" y="3731382"/>
              <a:ext cx="132959" cy="28241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0" name="Straight Connector 159"/>
            <p:cNvCxnSpPr>
              <a:endCxn id="156" idx="2"/>
            </p:cNvCxnSpPr>
            <p:nvPr/>
          </p:nvCxnSpPr>
          <p:spPr bwMode="auto">
            <a:xfrm>
              <a:off x="5107292" y="3366991"/>
              <a:ext cx="479177" cy="36439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3" name="Straight Connector 162"/>
            <p:cNvCxnSpPr>
              <a:stCxn id="156" idx="2"/>
              <a:endCxn id="38" idx="0"/>
            </p:cNvCxnSpPr>
            <p:nvPr/>
          </p:nvCxnSpPr>
          <p:spPr bwMode="auto">
            <a:xfrm>
              <a:off x="5586469" y="3731382"/>
              <a:ext cx="154425" cy="28735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7" name="Straight Connector 166"/>
            <p:cNvCxnSpPr>
              <a:stCxn id="6" idx="2"/>
              <a:endCxn id="11" idx="2"/>
            </p:cNvCxnSpPr>
            <p:nvPr/>
          </p:nvCxnSpPr>
          <p:spPr bwMode="auto">
            <a:xfrm>
              <a:off x="6455429" y="2215015"/>
              <a:ext cx="1525966" cy="46741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0" name="Straight Connector 169"/>
            <p:cNvCxnSpPr>
              <a:stCxn id="11" idx="2"/>
              <a:endCxn id="45" idx="0"/>
            </p:cNvCxnSpPr>
            <p:nvPr/>
          </p:nvCxnSpPr>
          <p:spPr bwMode="auto">
            <a:xfrm>
              <a:off x="7981395" y="2682430"/>
              <a:ext cx="461231" cy="25187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3" name="TextBox 172"/>
            <p:cNvSpPr txBox="1"/>
            <p:nvPr/>
          </p:nvSpPr>
          <p:spPr>
            <a:xfrm>
              <a:off x="7400691" y="2938734"/>
              <a:ext cx="274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FF"/>
                  </a:solidFill>
                </a:rPr>
                <a:t>*</a:t>
              </a:r>
              <a:endParaRPr lang="en-US" dirty="0" smtClean="0">
                <a:solidFill>
                  <a:srgbClr val="FFFFFF"/>
                </a:solidFill>
              </a:endParaRPr>
            </a:p>
          </p:txBody>
        </p:sp>
        <p:cxnSp>
          <p:nvCxnSpPr>
            <p:cNvPr id="174" name="Straight Connector 173"/>
            <p:cNvCxnSpPr>
              <a:stCxn id="11" idx="2"/>
              <a:endCxn id="173" idx="2"/>
            </p:cNvCxnSpPr>
            <p:nvPr/>
          </p:nvCxnSpPr>
          <p:spPr bwMode="auto">
            <a:xfrm flipH="1">
              <a:off x="7537940" y="2682430"/>
              <a:ext cx="443455" cy="62563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7" name="Straight Connector 176"/>
            <p:cNvCxnSpPr>
              <a:stCxn id="173" idx="2"/>
              <a:endCxn id="46" idx="0"/>
            </p:cNvCxnSpPr>
            <p:nvPr/>
          </p:nvCxnSpPr>
          <p:spPr bwMode="auto">
            <a:xfrm>
              <a:off x="7537940" y="3308066"/>
              <a:ext cx="430606" cy="25347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2" name="TextBox 181"/>
            <p:cNvSpPr txBox="1"/>
            <p:nvPr/>
          </p:nvSpPr>
          <p:spPr>
            <a:xfrm>
              <a:off x="6925029" y="3468409"/>
              <a:ext cx="274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FF"/>
                  </a:solidFill>
                </a:rPr>
                <a:t>*</a:t>
              </a:r>
              <a:endParaRPr lang="en-US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8133500" y="4201268"/>
              <a:ext cx="274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FF"/>
                  </a:solidFill>
                </a:rPr>
                <a:t>*</a:t>
              </a:r>
              <a:endParaRPr lang="en-US" dirty="0" smtClean="0">
                <a:solidFill>
                  <a:srgbClr val="FFFFFF"/>
                </a:solidFill>
              </a:endParaRPr>
            </a:p>
          </p:txBody>
        </p:sp>
        <p:cxnSp>
          <p:nvCxnSpPr>
            <p:cNvPr id="184" name="Straight Connector 183"/>
            <p:cNvCxnSpPr>
              <a:stCxn id="173" idx="2"/>
              <a:endCxn id="182" idx="2"/>
            </p:cNvCxnSpPr>
            <p:nvPr/>
          </p:nvCxnSpPr>
          <p:spPr bwMode="auto">
            <a:xfrm flipH="1">
              <a:off x="7062278" y="3308066"/>
              <a:ext cx="475662" cy="5296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7" name="Straight Connector 186"/>
            <p:cNvCxnSpPr>
              <a:stCxn id="182" idx="2"/>
              <a:endCxn id="183" idx="2"/>
            </p:cNvCxnSpPr>
            <p:nvPr/>
          </p:nvCxnSpPr>
          <p:spPr bwMode="auto">
            <a:xfrm>
              <a:off x="7062278" y="3837741"/>
              <a:ext cx="1208471" cy="73285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0" name="Straight Connector 189"/>
            <p:cNvCxnSpPr>
              <a:stCxn id="33" idx="0"/>
              <a:endCxn id="183" idx="2"/>
            </p:cNvCxnSpPr>
            <p:nvPr/>
          </p:nvCxnSpPr>
          <p:spPr bwMode="auto">
            <a:xfrm flipV="1">
              <a:off x="8133294" y="4570600"/>
              <a:ext cx="137455" cy="40889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3" name="Straight Connector 192"/>
            <p:cNvCxnSpPr>
              <a:stCxn id="34" idx="0"/>
              <a:endCxn id="183" idx="2"/>
            </p:cNvCxnSpPr>
            <p:nvPr/>
          </p:nvCxnSpPr>
          <p:spPr bwMode="auto">
            <a:xfrm flipH="1" flipV="1">
              <a:off x="8270749" y="4570600"/>
              <a:ext cx="130805" cy="41383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6" name="TextBox 195"/>
            <p:cNvSpPr txBox="1"/>
            <p:nvPr/>
          </p:nvSpPr>
          <p:spPr>
            <a:xfrm>
              <a:off x="6442342" y="3839016"/>
              <a:ext cx="274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FF"/>
                  </a:solidFill>
                </a:rPr>
                <a:t>*</a:t>
              </a:r>
              <a:endParaRPr lang="en-US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5991673" y="4152106"/>
              <a:ext cx="274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FF"/>
                  </a:solidFill>
                </a:rPr>
                <a:t>*</a:t>
              </a:r>
              <a:endParaRPr lang="en-US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6373000" y="4561118"/>
              <a:ext cx="274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FF"/>
                  </a:solidFill>
                </a:rPr>
                <a:t>*</a:t>
              </a:r>
              <a:endParaRPr lang="en-US" dirty="0" smtClean="0">
                <a:solidFill>
                  <a:srgbClr val="FFFFFF"/>
                </a:solidFill>
              </a:endParaRPr>
            </a:p>
          </p:txBody>
        </p:sp>
        <p:cxnSp>
          <p:nvCxnSpPr>
            <p:cNvPr id="199" name="Straight Connector 198"/>
            <p:cNvCxnSpPr>
              <a:stCxn id="182" idx="2"/>
              <a:endCxn id="196" idx="2"/>
            </p:cNvCxnSpPr>
            <p:nvPr/>
          </p:nvCxnSpPr>
          <p:spPr bwMode="auto">
            <a:xfrm flipH="1">
              <a:off x="6579591" y="3837741"/>
              <a:ext cx="482687" cy="37060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2" name="Straight Connector 201"/>
            <p:cNvCxnSpPr>
              <a:stCxn id="196" idx="2"/>
              <a:endCxn id="32" idx="0"/>
            </p:cNvCxnSpPr>
            <p:nvPr/>
          </p:nvCxnSpPr>
          <p:spPr bwMode="auto">
            <a:xfrm>
              <a:off x="6579591" y="4208348"/>
              <a:ext cx="821100" cy="40675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6" name="Straight Connector 205"/>
            <p:cNvCxnSpPr>
              <a:stCxn id="196" idx="2"/>
              <a:endCxn id="197" idx="2"/>
            </p:cNvCxnSpPr>
            <p:nvPr/>
          </p:nvCxnSpPr>
          <p:spPr bwMode="auto">
            <a:xfrm flipH="1">
              <a:off x="6128922" y="4208348"/>
              <a:ext cx="450669" cy="31309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9" name="Straight Connector 208"/>
            <p:cNvCxnSpPr>
              <a:stCxn id="197" idx="2"/>
              <a:endCxn id="43" idx="0"/>
            </p:cNvCxnSpPr>
            <p:nvPr/>
          </p:nvCxnSpPr>
          <p:spPr bwMode="auto">
            <a:xfrm flipH="1">
              <a:off x="5683026" y="4521438"/>
              <a:ext cx="445896" cy="40901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2" name="Straight Connector 211"/>
            <p:cNvCxnSpPr>
              <a:stCxn id="197" idx="2"/>
              <a:endCxn id="198" idx="2"/>
            </p:cNvCxnSpPr>
            <p:nvPr/>
          </p:nvCxnSpPr>
          <p:spPr bwMode="auto">
            <a:xfrm>
              <a:off x="6128922" y="4521438"/>
              <a:ext cx="381327" cy="40901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5" name="TextBox 214"/>
            <p:cNvSpPr txBox="1"/>
            <p:nvPr/>
          </p:nvSpPr>
          <p:spPr>
            <a:xfrm>
              <a:off x="5740894" y="5169100"/>
              <a:ext cx="274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FF"/>
                  </a:solidFill>
                </a:rPr>
                <a:t>*</a:t>
              </a:r>
              <a:endParaRPr lang="en-US" dirty="0" smtClean="0">
                <a:solidFill>
                  <a:srgbClr val="FFFFFF"/>
                </a:solidFill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6155123" y="5436689"/>
              <a:ext cx="274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FF"/>
                  </a:solidFill>
                </a:rPr>
                <a:t>*</a:t>
              </a:r>
              <a:endParaRPr lang="en-US" dirty="0" smtClean="0">
                <a:solidFill>
                  <a:srgbClr val="FFFFFF"/>
                </a:solidFill>
              </a:endParaRP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5348422" y="5436689"/>
              <a:ext cx="274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FF"/>
                  </a:solidFill>
                </a:rPr>
                <a:t>*</a:t>
              </a:r>
              <a:endParaRPr lang="en-US" dirty="0" smtClean="0">
                <a:solidFill>
                  <a:srgbClr val="FFFFFF"/>
                </a:solidFill>
              </a:endParaRPr>
            </a:p>
          </p:txBody>
        </p:sp>
        <p:cxnSp>
          <p:nvCxnSpPr>
            <p:cNvPr id="218" name="Straight Connector 217"/>
            <p:cNvCxnSpPr>
              <a:stCxn id="198" idx="2"/>
              <a:endCxn id="44" idx="0"/>
            </p:cNvCxnSpPr>
            <p:nvPr/>
          </p:nvCxnSpPr>
          <p:spPr bwMode="auto">
            <a:xfrm>
              <a:off x="6510249" y="4930450"/>
              <a:ext cx="702070" cy="4100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1" name="Straight Connector 220"/>
            <p:cNvCxnSpPr>
              <a:stCxn id="198" idx="2"/>
              <a:endCxn id="215" idx="2"/>
            </p:cNvCxnSpPr>
            <p:nvPr/>
          </p:nvCxnSpPr>
          <p:spPr bwMode="auto">
            <a:xfrm flipH="1">
              <a:off x="5878143" y="4930450"/>
              <a:ext cx="632106" cy="60798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4" name="Straight Connector 223"/>
            <p:cNvCxnSpPr>
              <a:stCxn id="216" idx="2"/>
              <a:endCxn id="42" idx="0"/>
            </p:cNvCxnSpPr>
            <p:nvPr/>
          </p:nvCxnSpPr>
          <p:spPr bwMode="auto">
            <a:xfrm>
              <a:off x="6292372" y="5806021"/>
              <a:ext cx="151358" cy="51032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7" name="Straight Connector 226"/>
            <p:cNvCxnSpPr>
              <a:stCxn id="216" idx="2"/>
              <a:endCxn id="41" idx="0"/>
            </p:cNvCxnSpPr>
            <p:nvPr/>
          </p:nvCxnSpPr>
          <p:spPr bwMode="auto">
            <a:xfrm flipH="1">
              <a:off x="6092288" y="5806021"/>
              <a:ext cx="200084" cy="51032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2" name="Straight Connector 231"/>
            <p:cNvCxnSpPr>
              <a:stCxn id="215" idx="2"/>
              <a:endCxn id="216" idx="2"/>
            </p:cNvCxnSpPr>
            <p:nvPr/>
          </p:nvCxnSpPr>
          <p:spPr bwMode="auto">
            <a:xfrm>
              <a:off x="5878143" y="5538432"/>
              <a:ext cx="414229" cy="2675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5" name="Straight Connector 234"/>
            <p:cNvCxnSpPr>
              <a:stCxn id="217" idx="2"/>
              <a:endCxn id="40" idx="0"/>
            </p:cNvCxnSpPr>
            <p:nvPr/>
          </p:nvCxnSpPr>
          <p:spPr bwMode="auto">
            <a:xfrm>
              <a:off x="5485671" y="5806021"/>
              <a:ext cx="223041" cy="51032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8" name="Straight Connector 237"/>
            <p:cNvCxnSpPr>
              <a:stCxn id="217" idx="2"/>
              <a:endCxn id="39" idx="0"/>
            </p:cNvCxnSpPr>
            <p:nvPr/>
          </p:nvCxnSpPr>
          <p:spPr bwMode="auto">
            <a:xfrm flipH="1">
              <a:off x="5325136" y="5806021"/>
              <a:ext cx="160535" cy="51032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1" name="Straight Connector 240"/>
            <p:cNvCxnSpPr>
              <a:stCxn id="215" idx="2"/>
              <a:endCxn id="217" idx="2"/>
            </p:cNvCxnSpPr>
            <p:nvPr/>
          </p:nvCxnSpPr>
          <p:spPr bwMode="auto">
            <a:xfrm flipH="1">
              <a:off x="5485671" y="5538432"/>
              <a:ext cx="392472" cy="2675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0" name="TextBox 249"/>
            <p:cNvSpPr txBox="1"/>
            <p:nvPr/>
          </p:nvSpPr>
          <p:spPr>
            <a:xfrm>
              <a:off x="3550649" y="1331161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1535704" y="203034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888879" y="2502705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425068" y="31234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243754" y="365435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5415133" y="205821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3968896" y="256940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3449745" y="328501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3056789" y="3852053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2733245" y="433677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3529912" y="433677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4656999" y="3192207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5227229" y="3667387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7531102" y="268243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7114061" y="3192207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6635580" y="3667387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6181537" y="403671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5702347" y="4406051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5998601" y="4938733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5512085" y="5353766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5140466" y="5806021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5894907" y="5806021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7944818" y="452143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5038506" y="1331161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74" name="TextBox 273"/>
            <p:cNvSpPr txBox="1"/>
            <p:nvPr/>
          </p:nvSpPr>
          <p:spPr>
            <a:xfrm>
              <a:off x="6905756" y="203034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75" name="TextBox 274"/>
            <p:cNvSpPr txBox="1"/>
            <p:nvPr/>
          </p:nvSpPr>
          <p:spPr>
            <a:xfrm>
              <a:off x="8219315" y="2497764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76" name="TextBox 275"/>
            <p:cNvSpPr txBox="1"/>
            <p:nvPr/>
          </p:nvSpPr>
          <p:spPr>
            <a:xfrm>
              <a:off x="2379000" y="212843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77" name="TextBox 276"/>
            <p:cNvSpPr txBox="1"/>
            <p:nvPr/>
          </p:nvSpPr>
          <p:spPr>
            <a:xfrm>
              <a:off x="2845502" y="2749637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2950752" y="323049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1501279" y="2564971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1949669" y="3056703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955333" y="299271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732357" y="368342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4564661" y="256940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7687624" y="310035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5226962" y="3177384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86" name="TextBox 285"/>
            <p:cNvSpPr txBox="1"/>
            <p:nvPr/>
          </p:nvSpPr>
          <p:spPr>
            <a:xfrm>
              <a:off x="5650967" y="3653075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87" name="TextBox 286"/>
            <p:cNvSpPr txBox="1"/>
            <p:nvPr/>
          </p:nvSpPr>
          <p:spPr>
            <a:xfrm>
              <a:off x="4070274" y="317456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3529912" y="3829134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3119062" y="433677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90" name="TextBox 289"/>
            <p:cNvSpPr txBox="1"/>
            <p:nvPr/>
          </p:nvSpPr>
          <p:spPr>
            <a:xfrm>
              <a:off x="3907156" y="4338494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7362144" y="373138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8321769" y="452584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6808736" y="403671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6216478" y="4406051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6895476" y="493045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6000226" y="5353766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97" name="TextBox 296"/>
            <p:cNvSpPr txBox="1"/>
            <p:nvPr/>
          </p:nvSpPr>
          <p:spPr>
            <a:xfrm>
              <a:off x="6319343" y="5806021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5552190" y="5806021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2358200" y="2563905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300" name="TextBox 299"/>
            <p:cNvSpPr txBox="1"/>
            <p:nvPr/>
          </p:nvSpPr>
          <p:spPr>
            <a:xfrm>
              <a:off x="1579647" y="3057236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6414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sdl-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csdl-2014.thmx</Template>
  <TotalTime>177</TotalTime>
  <Words>1618</Words>
  <Application>Microsoft Macintosh PowerPoint</Application>
  <PresentationFormat>On-screen Show (4:3)</PresentationFormat>
  <Paragraphs>1124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csdl-2014</vt:lpstr>
      <vt:lpstr>Huffman Trees</vt:lpstr>
      <vt:lpstr>Huffman Trees</vt:lpstr>
      <vt:lpstr>Huffman Trees</vt:lpstr>
      <vt:lpstr>Huffman Trees</vt:lpstr>
      <vt:lpstr>Huffman Trees</vt:lpstr>
      <vt:lpstr>Huffman Trees</vt:lpstr>
      <vt:lpstr>Huffman Trees</vt:lpstr>
      <vt:lpstr>Huffman Trees</vt:lpstr>
      <vt:lpstr>Huffman Trees</vt:lpstr>
      <vt:lpstr>Huffman Trees</vt:lpstr>
      <vt:lpstr>Symbol Frequency</vt:lpstr>
      <vt:lpstr>Building a Huffman Tree</vt:lpstr>
      <vt:lpstr>Building a Huffman Tree</vt:lpstr>
      <vt:lpstr>Building a Huffman Tree</vt:lpstr>
      <vt:lpstr>Building a Huffman Tree</vt:lpstr>
      <vt:lpstr>Building Huffman Tree Algorithm</vt:lpstr>
      <vt:lpstr>Building Huffman Tree Algorithm</vt:lpstr>
      <vt:lpstr>Building Huffman Tree Algorithm</vt:lpstr>
      <vt:lpstr>Building Huffman Tree Algorithm</vt:lpstr>
      <vt:lpstr>Building Huffman Tree Algorithm</vt:lpstr>
      <vt:lpstr>Building Huffman Tree Algorithm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Benefits</vt:lpstr>
      <vt:lpstr>Benefits</vt:lpstr>
      <vt:lpstr>Benefits</vt:lpstr>
      <vt:lpstr>Benefits</vt:lpstr>
      <vt:lpstr>Benefit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Huffman Trees</dc:title>
  <dc:creator>Carleton Moore</dc:creator>
  <cp:lastModifiedBy>Carleton Moore</cp:lastModifiedBy>
  <cp:revision>16</cp:revision>
  <dcterms:created xsi:type="dcterms:W3CDTF">2014-10-30T23:55:58Z</dcterms:created>
  <dcterms:modified xsi:type="dcterms:W3CDTF">2014-10-31T20:02:44Z</dcterms:modified>
</cp:coreProperties>
</file>