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343" r:id="rId17"/>
    <p:sldId id="341" r:id="rId18"/>
    <p:sldId id="342" r:id="rId19"/>
    <p:sldId id="344" r:id="rId20"/>
    <p:sldId id="272" r:id="rId21"/>
    <p:sldId id="271" r:id="rId22"/>
    <p:sldId id="274" r:id="rId23"/>
    <p:sldId id="275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81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8" r:id="rId53"/>
    <p:sldId id="307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3" r:id="rId77"/>
    <p:sldId id="334" r:id="rId78"/>
    <p:sldId id="335" r:id="rId79"/>
    <p:sldId id="337" r:id="rId80"/>
    <p:sldId id="338" r:id="rId81"/>
    <p:sldId id="339" r:id="rId82"/>
    <p:sldId id="336" r:id="rId83"/>
    <p:sldId id="340" r:id="rId84"/>
    <p:sldId id="345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2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getData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Return the root’s data.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@Returns the roots data.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</a:t>
            </a:r>
            <a:r>
              <a:rPr lang="en-US" dirty="0" err="1" smtClean="0">
                <a:solidFill>
                  <a:schemeClr val="bg2"/>
                </a:solidFill>
              </a:rPr>
              <a:t>getData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(root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</a:t>
            </a:r>
            <a:r>
              <a:rPr lang="en-US" dirty="0" err="1" smtClean="0">
                <a:solidFill>
                  <a:schemeClr val="bg2"/>
                </a:solidFill>
              </a:rPr>
              <a:t>root.data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69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isLeaf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65531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Return true if this tree is a leaf.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@Returns true if this tree is a leaf.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isLeaf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root == null || (</a:t>
            </a:r>
            <a:r>
              <a:rPr lang="en-US" dirty="0" err="1" smtClean="0">
                <a:solidFill>
                  <a:schemeClr val="bg2"/>
                </a:solidFill>
              </a:rPr>
              <a:t>root.left</a:t>
            </a:r>
            <a:r>
              <a:rPr lang="en-US" dirty="0" smtClean="0">
                <a:solidFill>
                  <a:schemeClr val="bg2"/>
                </a:solidFill>
              </a:rPr>
              <a:t> == null &amp;&amp; </a:t>
            </a:r>
            <a:r>
              <a:rPr lang="en-US" dirty="0" err="1" smtClean="0">
                <a:solidFill>
                  <a:schemeClr val="bg2"/>
                </a:solidFill>
              </a:rPr>
              <a:t>root.right</a:t>
            </a:r>
            <a:r>
              <a:rPr lang="en-US" dirty="0" smtClean="0">
                <a:solidFill>
                  <a:schemeClr val="bg2"/>
                </a:solidFill>
              </a:rPr>
              <a:t> == null);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92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display contents of the tree</a:t>
            </a:r>
          </a:p>
          <a:p>
            <a:endParaRPr lang="en-US" dirty="0"/>
          </a:p>
          <a:p>
            <a:r>
              <a:rPr lang="en-US" dirty="0" smtClean="0"/>
              <a:t>Use a preorder traversal</a:t>
            </a:r>
          </a:p>
          <a:p>
            <a:endParaRPr lang="en-US" dirty="0"/>
          </a:p>
          <a:p>
            <a:r>
              <a:rPr lang="en-US" dirty="0" smtClean="0"/>
              <a:t>Indent the local root to the right depth</a:t>
            </a:r>
          </a:p>
          <a:p>
            <a:endParaRPr lang="en-US" dirty="0"/>
          </a:p>
          <a:p>
            <a:r>
              <a:rPr lang="en-US" dirty="0" smtClean="0"/>
              <a:t>Output null for empty </a:t>
            </a:r>
            <a:r>
              <a:rPr lang="en-US" dirty="0" err="1" smtClean="0"/>
              <a:t>subtrees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4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*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+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x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a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null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39751" y="1302276"/>
            <a:ext cx="6470024" cy="2443321"/>
            <a:chOff x="1010376" y="2019134"/>
            <a:chExt cx="6470024" cy="2443321"/>
          </a:xfrm>
        </p:grpSpPr>
        <p:sp>
          <p:nvSpPr>
            <p:cNvPr id="5" name="Oval 4"/>
            <p:cNvSpPr/>
            <p:nvPr/>
          </p:nvSpPr>
          <p:spPr bwMode="auto">
            <a:xfrm>
              <a:off x="3788403" y="2019134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*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834929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+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10376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x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0340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rgbClr val="1F497D"/>
                  </a:solidFill>
                </a:rPr>
                <a:t>y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0172" y="2963989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/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62274" y="38871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</a:rPr>
                <a:t>a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915939" y="3843711"/>
              <a:ext cx="564461" cy="575344"/>
            </a:xfrm>
            <a:prstGeom prst="ellipse">
              <a:avLst/>
            </a:prstGeom>
            <a:noFill/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1F497D"/>
                  </a:solidFill>
                </a:rPr>
                <a:t>c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</a:endParaRPr>
            </a:p>
          </p:txBody>
        </p:sp>
        <p:cxnSp>
          <p:nvCxnSpPr>
            <p:cNvPr id="14" name="Straight Connector 13"/>
            <p:cNvCxnSpPr>
              <a:stCxn id="5" idx="4"/>
              <a:endCxn id="6" idx="0"/>
            </p:cNvCxnSpPr>
            <p:nvPr/>
          </p:nvCxnSpPr>
          <p:spPr bwMode="auto">
            <a:xfrm flipH="1">
              <a:off x="2117160" y="2594478"/>
              <a:ext cx="1953474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5" idx="4"/>
              <a:endCxn id="9" idx="0"/>
            </p:cNvCxnSpPr>
            <p:nvPr/>
          </p:nvCxnSpPr>
          <p:spPr bwMode="auto">
            <a:xfrm>
              <a:off x="4070634" y="2594478"/>
              <a:ext cx="1921769" cy="36951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4"/>
              <a:endCxn id="7" idx="0"/>
            </p:cNvCxnSpPr>
            <p:nvPr/>
          </p:nvCxnSpPr>
          <p:spPr bwMode="auto">
            <a:xfrm flipH="1">
              <a:off x="1292607" y="3539333"/>
              <a:ext cx="824553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" idx="0"/>
              <a:endCxn id="6" idx="4"/>
            </p:cNvCxnSpPr>
            <p:nvPr/>
          </p:nvCxnSpPr>
          <p:spPr bwMode="auto">
            <a:xfrm flipH="1" flipV="1">
              <a:off x="2117160" y="3539333"/>
              <a:ext cx="825411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4"/>
              <a:endCxn id="10" idx="0"/>
            </p:cNvCxnSpPr>
            <p:nvPr/>
          </p:nvCxnSpPr>
          <p:spPr bwMode="auto">
            <a:xfrm flipH="1">
              <a:off x="4744505" y="3539333"/>
              <a:ext cx="1247898" cy="3477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4"/>
              <a:endCxn id="13" idx="0"/>
            </p:cNvCxnSpPr>
            <p:nvPr/>
          </p:nvCxnSpPr>
          <p:spPr bwMode="auto">
            <a:xfrm>
              <a:off x="5992403" y="3539333"/>
              <a:ext cx="1205767" cy="3043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89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&lt;E&gt;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</a:t>
            </a:r>
            <a:r>
              <a:rPr lang="en-US" dirty="0">
                <a:solidFill>
                  <a:schemeClr val="accent3"/>
                </a:solidFill>
              </a:rPr>
              <a:t>Return </a:t>
            </a:r>
            <a:r>
              <a:rPr lang="en-US" dirty="0" smtClean="0">
                <a:solidFill>
                  <a:schemeClr val="accent3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String representation of this tree.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@Returns A String representation of this tree.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String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StringBuilder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sb</a:t>
            </a:r>
            <a:r>
              <a:rPr lang="en-US" dirty="0" smtClean="0">
                <a:solidFill>
                  <a:schemeClr val="bg2"/>
                </a:solidFill>
              </a:rPr>
              <a:t> = new </a:t>
            </a:r>
            <a:r>
              <a:rPr lang="en-US" dirty="0" err="1" smtClean="0">
                <a:solidFill>
                  <a:schemeClr val="bg2"/>
                </a:solidFill>
              </a:rPr>
              <a:t>StringBuilder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preOrderTraverse</a:t>
            </a:r>
            <a:r>
              <a:rPr lang="en-US" dirty="0" smtClean="0">
                <a:solidFill>
                  <a:schemeClr val="bg2"/>
                </a:solidFill>
              </a:rPr>
              <a:t>(root, 1, </a:t>
            </a:r>
            <a:r>
              <a:rPr lang="en-US" dirty="0" err="1" smtClean="0">
                <a:solidFill>
                  <a:schemeClr val="bg2"/>
                </a:solidFill>
              </a:rPr>
              <a:t>sb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</a:t>
            </a:r>
            <a:r>
              <a:rPr lang="en-US" dirty="0" err="1" smtClean="0">
                <a:solidFill>
                  <a:schemeClr val="bg2"/>
                </a:solidFill>
              </a:rPr>
              <a:t>sb.toString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58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preOrderTraverse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149408"/>
            <a:ext cx="7135287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Class for a binary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 implements </a:t>
            </a:r>
            <a:r>
              <a:rPr lang="en-US" sz="1600" dirty="0" err="1" smtClean="0">
                <a:solidFill>
                  <a:schemeClr val="bg2"/>
                </a:solidFill>
              </a:rPr>
              <a:t>Serializable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Builds the preorder traversal of the binary tree in sb.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private </a:t>
            </a:r>
            <a:r>
              <a:rPr lang="en-US" sz="1600" dirty="0" smtClean="0">
                <a:solidFill>
                  <a:schemeClr val="bg2"/>
                </a:solidFill>
              </a:rPr>
              <a:t>void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(Node&lt;E&gt; node,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depth, </a:t>
            </a:r>
            <a:r>
              <a:rPr lang="en-US" sz="1600" dirty="0" err="1" smtClean="0">
                <a:solidFill>
                  <a:schemeClr val="bg2"/>
                </a:solidFill>
              </a:rPr>
              <a:t>StringBuilder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for 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</a:t>
            </a:r>
            <a:r>
              <a:rPr lang="en-US" sz="1600" dirty="0" smtClean="0">
                <a:solidFill>
                  <a:schemeClr val="bg2"/>
                </a:solidFill>
              </a:rPr>
              <a:t> = 0; </a:t>
            </a:r>
            <a:r>
              <a:rPr lang="en-US" sz="1600" dirty="0" err="1" smtClean="0">
                <a:solidFill>
                  <a:schemeClr val="bg2"/>
                </a:solidFill>
              </a:rPr>
              <a:t>i</a:t>
            </a:r>
            <a:r>
              <a:rPr lang="en-US" sz="1600" dirty="0" smtClean="0">
                <a:solidFill>
                  <a:schemeClr val="bg2"/>
                </a:solidFill>
              </a:rPr>
              <a:t> &lt; depth; </a:t>
            </a:r>
            <a:r>
              <a:rPr lang="en-US" sz="1600" dirty="0" err="1" smtClean="0">
                <a:solidFill>
                  <a:schemeClr val="bg2"/>
                </a:solidFill>
              </a:rPr>
              <a:t>i</a:t>
            </a:r>
            <a:r>
              <a:rPr lang="en-US" sz="1600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sb.append</a:t>
            </a:r>
            <a:r>
              <a:rPr lang="en-US" sz="1600" dirty="0" smtClean="0">
                <a:solidFill>
                  <a:schemeClr val="bg2"/>
                </a:solidFill>
              </a:rPr>
              <a:t>(“  “);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if (node == null)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(“null\n”);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  else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node.toString</a:t>
            </a:r>
            <a:r>
              <a:rPr lang="en-US" sz="1600" dirty="0" smtClean="0">
                <a:solidFill>
                  <a:srgbClr val="BFBFBF"/>
                </a:solidFill>
              </a:rPr>
              <a:t>());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node.left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node.right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  <a:endParaRPr lang="en-US" sz="1600" dirty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…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94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preOrderTraverse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149408"/>
            <a:ext cx="7135287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Class for a binary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 implements </a:t>
            </a:r>
            <a:r>
              <a:rPr lang="en-US" sz="1600" dirty="0" err="1" smtClean="0">
                <a:solidFill>
                  <a:schemeClr val="bg2"/>
                </a:solidFill>
              </a:rPr>
              <a:t>Serializable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Builds the preorder traversal of the binary tree in sb.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private </a:t>
            </a:r>
            <a:r>
              <a:rPr lang="en-US" sz="1600" dirty="0" smtClean="0">
                <a:solidFill>
                  <a:schemeClr val="bg2"/>
                </a:solidFill>
              </a:rPr>
              <a:t>void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(Node&lt;E&gt; node,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depth, </a:t>
            </a:r>
            <a:r>
              <a:rPr lang="en-US" sz="1600" dirty="0" err="1" smtClean="0">
                <a:solidFill>
                  <a:schemeClr val="bg2"/>
                </a:solidFill>
              </a:rPr>
              <a:t>StringBuilder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 for 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= 0;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&lt; depth;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  “);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if (node == null)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sb.append</a:t>
            </a:r>
            <a:r>
              <a:rPr lang="en-US" sz="1600" dirty="0" smtClean="0">
                <a:solidFill>
                  <a:schemeClr val="bg2"/>
                </a:solidFill>
              </a:rPr>
              <a:t>(“null\n”);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BFBFBF"/>
                </a:solidFill>
              </a:rPr>
              <a:t>else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node.toString</a:t>
            </a:r>
            <a:r>
              <a:rPr lang="en-US" sz="1600" dirty="0" smtClean="0">
                <a:solidFill>
                  <a:srgbClr val="BFBFBF"/>
                </a:solidFill>
              </a:rPr>
              <a:t>());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node.left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node.right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  <a:endParaRPr lang="en-US" sz="1600" dirty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…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16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preOrderTraverse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149408"/>
            <a:ext cx="7135287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Class for a binary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 implements </a:t>
            </a:r>
            <a:r>
              <a:rPr lang="en-US" sz="1600" dirty="0" err="1" smtClean="0">
                <a:solidFill>
                  <a:schemeClr val="bg2"/>
                </a:solidFill>
              </a:rPr>
              <a:t>Serializable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Builds the preorder traversal of the binary tree in sb.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private </a:t>
            </a:r>
            <a:r>
              <a:rPr lang="en-US" sz="1600" dirty="0" smtClean="0">
                <a:solidFill>
                  <a:schemeClr val="bg2"/>
                </a:solidFill>
              </a:rPr>
              <a:t>void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(Node&lt;E&gt; node,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depth, </a:t>
            </a:r>
            <a:r>
              <a:rPr lang="en-US" sz="1600" dirty="0" err="1" smtClean="0">
                <a:solidFill>
                  <a:schemeClr val="bg2"/>
                </a:solidFill>
              </a:rPr>
              <a:t>StringBuilder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BFBFBF"/>
                </a:solidFill>
              </a:rPr>
              <a:t>for 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= 0;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&lt; depth;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  “);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if (node == null)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(“null\n”);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else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sb.append</a:t>
            </a:r>
            <a:r>
              <a:rPr lang="en-US" sz="1600" dirty="0" smtClean="0">
                <a:solidFill>
                  <a:schemeClr val="bg2"/>
                </a:solidFill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</a:rPr>
              <a:t>node.toString</a:t>
            </a:r>
            <a:r>
              <a:rPr lang="en-US" sz="1600" dirty="0" smtClean="0">
                <a:solidFill>
                  <a:schemeClr val="bg2"/>
                </a:solidFill>
              </a:rPr>
              <a:t>());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sb.append</a:t>
            </a:r>
            <a:r>
              <a:rPr lang="en-US" sz="1600" dirty="0" smtClean="0">
                <a:solidFill>
                  <a:schemeClr val="bg2"/>
                </a:solidFill>
              </a:rPr>
              <a:t>(“\n”);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node.left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node.right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…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51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preOrderTraverse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149408"/>
            <a:ext cx="7135287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Class for a binary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 implements </a:t>
            </a:r>
            <a:r>
              <a:rPr lang="en-US" sz="1600" dirty="0" err="1" smtClean="0">
                <a:solidFill>
                  <a:schemeClr val="bg2"/>
                </a:solidFill>
              </a:rPr>
              <a:t>Serializable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Builds the preorder traversal of the binary tree in sb.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private </a:t>
            </a:r>
            <a:r>
              <a:rPr lang="en-US" sz="1600" dirty="0" smtClean="0">
                <a:solidFill>
                  <a:schemeClr val="bg2"/>
                </a:solidFill>
              </a:rPr>
              <a:t>void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(Node&lt;E&gt; node,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depth, </a:t>
            </a:r>
            <a:r>
              <a:rPr lang="en-US" sz="1600" dirty="0" err="1" smtClean="0">
                <a:solidFill>
                  <a:schemeClr val="bg2"/>
                </a:solidFill>
              </a:rPr>
              <a:t>StringBuilder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 for 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= 0;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&lt; depth;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  “);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if (node == null)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(“null\n”);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  else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node.toString</a:t>
            </a:r>
            <a:r>
              <a:rPr lang="en-US" sz="1600" dirty="0" smtClean="0">
                <a:solidFill>
                  <a:srgbClr val="BFBFBF"/>
                </a:solidFill>
              </a:rPr>
              <a:t>());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(“\n”);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</a:rPr>
              <a:t>node.left</a:t>
            </a:r>
            <a:r>
              <a:rPr lang="en-US" sz="1600" dirty="0" smtClean="0">
                <a:solidFill>
                  <a:schemeClr val="bg2"/>
                </a:solidFill>
              </a:rPr>
              <a:t>, depth + 1,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node.right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…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38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preOrderTraverse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571" y="1149408"/>
            <a:ext cx="7135287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Class for a binary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 implements </a:t>
            </a:r>
            <a:r>
              <a:rPr lang="en-US" sz="1600" dirty="0" err="1" smtClean="0">
                <a:solidFill>
                  <a:schemeClr val="bg2"/>
                </a:solidFill>
              </a:rPr>
              <a:t>Serializable</a:t>
            </a:r>
            <a:r>
              <a:rPr lang="en-US" sz="1600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Builds the preorder traversal of the binary tree in sb.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private </a:t>
            </a:r>
            <a:r>
              <a:rPr lang="en-US" sz="1600" dirty="0" smtClean="0">
                <a:solidFill>
                  <a:schemeClr val="bg2"/>
                </a:solidFill>
              </a:rPr>
              <a:t>void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(Node&lt;E&gt; node,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depth, </a:t>
            </a:r>
            <a:r>
              <a:rPr lang="en-US" sz="1600" dirty="0" err="1" smtClean="0">
                <a:solidFill>
                  <a:schemeClr val="bg2"/>
                </a:solidFill>
              </a:rPr>
              <a:t>StringBuilder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for 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= 0;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 &lt; depth; </a:t>
            </a:r>
            <a:r>
              <a:rPr lang="en-US" sz="1600" dirty="0" err="1" smtClean="0">
                <a:solidFill>
                  <a:srgbClr val="BFBFBF"/>
                </a:solidFill>
              </a:rPr>
              <a:t>i</a:t>
            </a:r>
            <a:r>
              <a:rPr lang="en-US" sz="1600" dirty="0" smtClean="0">
                <a:solidFill>
                  <a:srgbClr val="BFBFBF"/>
                </a:solidFill>
              </a:rPr>
              <a:t>++)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  “);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if (node == null)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(“null\n”);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  else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node.toString</a:t>
            </a:r>
            <a:r>
              <a:rPr lang="en-US" sz="1600" dirty="0" smtClean="0">
                <a:solidFill>
                  <a:srgbClr val="BFBFBF"/>
                </a:solidFill>
              </a:rPr>
              <a:t>());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sb.append</a:t>
            </a:r>
            <a:r>
              <a:rPr lang="en-US" sz="1600" dirty="0" smtClean="0">
                <a:solidFill>
                  <a:srgbClr val="BFBFBF"/>
                </a:solidFill>
              </a:rPr>
              <a:t>(“\n”);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preOrderTraverse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node.left</a:t>
            </a:r>
            <a:r>
              <a:rPr lang="en-US" sz="1600" dirty="0" smtClean="0">
                <a:solidFill>
                  <a:srgbClr val="BFBFBF"/>
                </a:solidFill>
              </a:rPr>
              <a:t>, depth + 1, </a:t>
            </a:r>
            <a:r>
              <a:rPr lang="en-US" sz="1600" dirty="0" err="1" smtClean="0">
                <a:solidFill>
                  <a:srgbClr val="BFBFBF"/>
                </a:solidFill>
              </a:rPr>
              <a:t>sb</a:t>
            </a:r>
            <a:r>
              <a:rPr lang="en-US" sz="16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preOrderTraverse</a:t>
            </a:r>
            <a:r>
              <a:rPr lang="en-US" sz="1600" dirty="0" smtClean="0">
                <a:solidFill>
                  <a:schemeClr val="bg2"/>
                </a:solidFill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</a:rPr>
              <a:t>node.right</a:t>
            </a:r>
            <a:r>
              <a:rPr lang="en-US" sz="1600" dirty="0" smtClean="0">
                <a:solidFill>
                  <a:schemeClr val="bg2"/>
                </a:solidFill>
              </a:rPr>
              <a:t>, depth + 1, </a:t>
            </a:r>
            <a:r>
              <a:rPr lang="en-US" sz="1600" dirty="0" err="1" smtClean="0">
                <a:solidFill>
                  <a:schemeClr val="bg2"/>
                </a:solidFill>
              </a:rPr>
              <a:t>sb</a:t>
            </a:r>
            <a:r>
              <a:rPr lang="en-US" sz="16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…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17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Node&lt;E&gt;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99296" y="1686368"/>
            <a:ext cx="2810074" cy="1509766"/>
            <a:chOff x="3460496" y="3573016"/>
            <a:chExt cx="2810074" cy="1509766"/>
          </a:xfrm>
        </p:grpSpPr>
        <p:sp>
          <p:nvSpPr>
            <p:cNvPr id="5" name="Rectangle 4"/>
            <p:cNvSpPr/>
            <p:nvPr/>
          </p:nvSpPr>
          <p:spPr bwMode="auto">
            <a:xfrm>
              <a:off x="4306691" y="357301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06691" y="403166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306691" y="438296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left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5423945" y="4883891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4307121" y="473076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right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3460496" y="4565530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511571" y="1293944"/>
            <a:ext cx="60225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to encapsulate a binary tree node.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protected static class </a:t>
            </a:r>
            <a:r>
              <a:rPr lang="en-US" dirty="0" smtClean="0">
                <a:solidFill>
                  <a:schemeClr val="bg2"/>
                </a:solidFill>
              </a:rPr>
              <a:t>Node&lt;E&gt;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Holds the data.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protected</a:t>
            </a:r>
            <a:r>
              <a:rPr lang="en-US" dirty="0" smtClean="0">
                <a:solidFill>
                  <a:schemeClr val="bg2"/>
                </a:solidFill>
              </a:rPr>
              <a:t> E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The left child.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protected</a:t>
            </a:r>
            <a:r>
              <a:rPr lang="en-US" dirty="0" smtClean="0">
                <a:solidFill>
                  <a:schemeClr val="bg2"/>
                </a:solidFill>
              </a:rPr>
              <a:t> Node&lt;E&gt; left;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The right child.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protected</a:t>
            </a:r>
            <a:r>
              <a:rPr lang="en-US" dirty="0" smtClean="0">
                <a:solidFill>
                  <a:schemeClr val="bg2"/>
                </a:solidFill>
              </a:rPr>
              <a:t> Node&lt;E&gt; right;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8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nodes T is a binary search tree if</a:t>
            </a:r>
          </a:p>
          <a:p>
            <a:endParaRPr lang="en-US" dirty="0"/>
          </a:p>
          <a:p>
            <a:pPr lvl="1"/>
            <a:r>
              <a:rPr lang="en-US" dirty="0" smtClean="0"/>
              <a:t>T is empty</a:t>
            </a:r>
          </a:p>
          <a:p>
            <a:pPr lvl="1"/>
            <a:endParaRPr lang="en-US" dirty="0"/>
          </a:p>
          <a:p>
            <a:pPr marL="242888" lvl="1" indent="0">
              <a:buNone/>
            </a:pPr>
            <a:r>
              <a:rPr lang="en-US" dirty="0" smtClean="0"/>
              <a:t>else</a:t>
            </a:r>
          </a:p>
          <a:p>
            <a:pPr marL="242888" lvl="1" indent="0">
              <a:buNone/>
            </a:pPr>
            <a:endParaRPr lang="en-US" dirty="0"/>
          </a:p>
          <a:p>
            <a:pPr lvl="1"/>
            <a:r>
              <a:rPr lang="en-US" dirty="0" smtClean="0"/>
              <a:t>Its root node has two </a:t>
            </a:r>
            <a:r>
              <a:rPr lang="en-US" dirty="0" err="1" smtClean="0"/>
              <a:t>subtrees</a:t>
            </a:r>
            <a:r>
              <a:rPr lang="en-US" dirty="0" smtClean="0"/>
              <a:t>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 such that T</a:t>
            </a:r>
            <a:r>
              <a:rPr lang="en-US" baseline="-25000" dirty="0" smtClean="0"/>
              <a:t>L</a:t>
            </a:r>
            <a:r>
              <a:rPr lang="en-US" dirty="0" smtClean="0"/>
              <a:t> and T</a:t>
            </a:r>
            <a:r>
              <a:rPr lang="en-US" baseline="-25000" dirty="0" smtClean="0"/>
              <a:t>R</a:t>
            </a:r>
            <a:r>
              <a:rPr lang="en-US" dirty="0" smtClean="0"/>
              <a:t> are binary search trees and value in the root node of T is greater than all values in T</a:t>
            </a:r>
            <a:r>
              <a:rPr lang="en-US" baseline="-25000" dirty="0" smtClean="0"/>
              <a:t>L</a:t>
            </a:r>
            <a:r>
              <a:rPr lang="en-US" dirty="0" smtClean="0"/>
              <a:t> and is less than all values in T</a:t>
            </a:r>
            <a:r>
              <a:rPr lang="en-US" baseline="-25000" dirty="0" smtClean="0"/>
              <a:t>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-75112" y="1314450"/>
            <a:ext cx="9294225" cy="4995863"/>
            <a:chOff x="-57150" y="1314450"/>
            <a:chExt cx="9294225" cy="4995863"/>
          </a:xfrm>
        </p:grpSpPr>
        <p:sp>
          <p:nvSpPr>
            <p:cNvPr id="17" name="TextBox 16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61" name="Straight Connector 60"/>
            <p:cNvCxnSpPr>
              <a:stCxn id="17" idx="2"/>
              <a:endCxn id="19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17" idx="2"/>
              <a:endCxn id="18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stCxn id="20" idx="0"/>
              <a:endCxn id="19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21" idx="0"/>
              <a:endCxn id="19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22" idx="0"/>
              <a:endCxn id="18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23" idx="0"/>
              <a:endCxn id="18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20" idx="2"/>
              <a:endCxn id="24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20" idx="2"/>
              <a:endCxn id="25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21" idx="2"/>
              <a:endCxn id="26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21" idx="2"/>
              <a:endCxn id="27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22" idx="2"/>
              <a:endCxn id="28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>
              <a:stCxn id="22" idx="2"/>
              <a:endCxn id="29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23" idx="2"/>
              <a:endCxn id="30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23" idx="2"/>
              <a:endCxn id="31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>
              <a:stCxn id="41" idx="0"/>
              <a:endCxn id="26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endCxn id="32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24" idx="2"/>
              <a:endCxn id="35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25" idx="2"/>
              <a:endCxn id="38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25" idx="2"/>
              <a:endCxn id="40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stCxn id="44" idx="0"/>
              <a:endCxn id="27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45" idx="0"/>
              <a:endCxn id="27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46" idx="0"/>
              <a:endCxn id="28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48" idx="0"/>
              <a:endCxn id="28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stCxn id="49" idx="0"/>
              <a:endCxn id="29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stCxn id="51" idx="0"/>
              <a:endCxn id="30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53" idx="0"/>
              <a:endCxn id="30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56" idx="0"/>
              <a:endCxn id="31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57" idx="0"/>
              <a:endCxn id="31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>
              <a:stCxn id="50" idx="0"/>
              <a:endCxn id="48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52" idx="0"/>
              <a:endCxn id="53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>
              <a:stCxn id="54" idx="0"/>
              <a:endCxn id="56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>
              <a:stCxn id="55" idx="0"/>
              <a:endCxn id="56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>
              <a:stCxn id="58" idx="0"/>
              <a:endCxn id="57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>
              <a:stCxn id="59" idx="0"/>
              <a:endCxn id="57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Connector 168"/>
            <p:cNvCxnSpPr>
              <a:stCxn id="43" idx="0"/>
              <a:endCxn id="40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/>
            <p:cNvCxnSpPr>
              <a:stCxn id="42" idx="0"/>
              <a:endCxn id="40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74"/>
            <p:cNvCxnSpPr>
              <a:endCxn id="38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>
              <a:stCxn id="37" idx="0"/>
              <a:endCxn id="35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>
              <a:stCxn id="36" idx="0"/>
              <a:endCxn id="35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Straight Connector 185"/>
            <p:cNvCxnSpPr>
              <a:stCxn id="34" idx="0"/>
              <a:endCxn id="32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stCxn id="33" idx="0"/>
              <a:endCxn id="32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78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root is null</a:t>
            </a:r>
          </a:p>
          <a:p>
            <a:r>
              <a:rPr lang="en-US" dirty="0" smtClean="0"/>
              <a:t>2.	the item is not in the tree; return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2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root is null</a:t>
            </a:r>
          </a:p>
          <a:p>
            <a:r>
              <a:rPr lang="en-US" dirty="0" smtClean="0"/>
              <a:t>2.	the item is not in the tree; return null.</a:t>
            </a:r>
          </a:p>
          <a:p>
            <a:r>
              <a:rPr lang="en-US" dirty="0" smtClean="0"/>
              <a:t>3. compare the target to </a:t>
            </a:r>
            <a:r>
              <a:rPr lang="en-US" dirty="0" err="1" smtClean="0"/>
              <a:t>root.data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root is null</a:t>
            </a:r>
          </a:p>
          <a:p>
            <a:r>
              <a:rPr lang="en-US" dirty="0" smtClean="0"/>
              <a:t>2.	the item is not in the tree; return null.</a:t>
            </a:r>
          </a:p>
          <a:p>
            <a:r>
              <a:rPr lang="en-US" dirty="0" smtClean="0"/>
              <a:t>3. compare the target to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4. if they are equal</a:t>
            </a:r>
          </a:p>
          <a:p>
            <a:r>
              <a:rPr lang="en-US" dirty="0" smtClean="0"/>
              <a:t>5.	return </a:t>
            </a:r>
            <a:r>
              <a:rPr lang="en-US" dirty="0" err="1" smtClean="0"/>
              <a:t>root.data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root is null</a:t>
            </a:r>
          </a:p>
          <a:p>
            <a:r>
              <a:rPr lang="en-US" dirty="0" smtClean="0"/>
              <a:t>2.	the item is not in the tree; return null.</a:t>
            </a:r>
          </a:p>
          <a:p>
            <a:r>
              <a:rPr lang="en-US" dirty="0" smtClean="0"/>
              <a:t>3. compare the target to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4. if they are equal</a:t>
            </a:r>
          </a:p>
          <a:p>
            <a:r>
              <a:rPr lang="en-US" dirty="0" smtClean="0"/>
              <a:t>5.	return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else if target is less than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6. 	return result of searching the left </a:t>
            </a:r>
            <a:r>
              <a:rPr lang="en-US" dirty="0" err="1" smtClean="0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4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the root is null</a:t>
            </a:r>
          </a:p>
          <a:p>
            <a:r>
              <a:rPr lang="en-US" dirty="0" smtClean="0"/>
              <a:t>2.	the item is not in the tree; return null.</a:t>
            </a:r>
          </a:p>
          <a:p>
            <a:r>
              <a:rPr lang="en-US" dirty="0" smtClean="0"/>
              <a:t>3. compare the target to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4. if they are equal</a:t>
            </a:r>
          </a:p>
          <a:p>
            <a:r>
              <a:rPr lang="en-US" dirty="0" smtClean="0"/>
              <a:t>5.	return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else if target is less than </a:t>
            </a:r>
            <a:r>
              <a:rPr lang="en-US" dirty="0" err="1" smtClean="0"/>
              <a:t>root.data</a:t>
            </a:r>
            <a:endParaRPr lang="en-US" dirty="0" smtClean="0"/>
          </a:p>
          <a:p>
            <a:r>
              <a:rPr lang="en-US" dirty="0" smtClean="0"/>
              <a:t>6. 	return result of searching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7	return result of searching the right </a:t>
            </a:r>
            <a:r>
              <a:rPr lang="en-US" dirty="0" err="1" smtClean="0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not null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jill”.compareTo</a:t>
            </a:r>
            <a:r>
              <a:rPr lang="en-US" dirty="0" smtClean="0"/>
              <a:t>(“lay”)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left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Rectangle 92"/>
          <p:cNvSpPr/>
          <p:nvPr/>
        </p:nvSpPr>
        <p:spPr bwMode="auto">
          <a:xfrm>
            <a:off x="18498" y="2026682"/>
            <a:ext cx="4314439" cy="4626531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Node&lt;E&gt;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99296" y="1686368"/>
            <a:ext cx="2810074" cy="1509766"/>
            <a:chOff x="3460496" y="3573016"/>
            <a:chExt cx="2810074" cy="1509766"/>
          </a:xfrm>
        </p:grpSpPr>
        <p:sp>
          <p:nvSpPr>
            <p:cNvPr id="5" name="Rectangle 4"/>
            <p:cNvSpPr/>
            <p:nvPr/>
          </p:nvSpPr>
          <p:spPr bwMode="auto">
            <a:xfrm>
              <a:off x="4306691" y="357301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06691" y="403166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306691" y="438296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left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5423945" y="4883891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4307121" y="473076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right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3460496" y="4565530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511571" y="1293944"/>
            <a:ext cx="602254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to encapsulate a binary tree node.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protected static class </a:t>
            </a:r>
            <a:r>
              <a:rPr lang="en-US" dirty="0" smtClean="0">
                <a:solidFill>
                  <a:schemeClr val="bg2"/>
                </a:solidFill>
              </a:rPr>
              <a:t>Node&lt;E&gt;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err="1" smtClean="0">
                <a:solidFill>
                  <a:schemeClr val="accent3"/>
                </a:solidFill>
              </a:rPr>
              <a:t>Constucts</a:t>
            </a:r>
            <a:r>
              <a:rPr lang="en-US" dirty="0" smtClean="0">
                <a:solidFill>
                  <a:schemeClr val="accent3"/>
                </a:solidFill>
              </a:rPr>
              <a:t> node with given data and no children.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Node(E data)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.left</a:t>
            </a:r>
            <a:r>
              <a:rPr lang="en-US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.right</a:t>
            </a:r>
            <a:r>
              <a:rPr lang="en-US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Return a String representation of this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A String representation of the data.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String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.data.toString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78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not null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18498" y="2026682"/>
            <a:ext cx="4314439" cy="4626531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jill”.compareTo</a:t>
            </a:r>
            <a:r>
              <a:rPr lang="en-US" dirty="0" smtClean="0"/>
              <a:t>(“house”)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18498" y="2026682"/>
            <a:ext cx="4314439" cy="4626531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right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2821817" y="3303269"/>
            <a:ext cx="1511120" cy="2426923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not null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2821817" y="3303269"/>
            <a:ext cx="1511120" cy="2426923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jill”.compareTo</a:t>
            </a:r>
            <a:r>
              <a:rPr lang="en-US" dirty="0" smtClean="0"/>
              <a:t>(“jack”)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2821817" y="3303269"/>
            <a:ext cx="1511120" cy="2426923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right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217375" y="4437840"/>
            <a:ext cx="1126991" cy="12923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not null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217375" y="4437840"/>
            <a:ext cx="1126991" cy="12923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jill”.compareTo</a:t>
            </a:r>
            <a:r>
              <a:rPr lang="en-US" dirty="0" smtClean="0"/>
              <a:t>(“killed”)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217375" y="4437840"/>
            <a:ext cx="1126991" cy="12923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left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089487" y="5166360"/>
            <a:ext cx="566491" cy="7238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not null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089487" y="5166360"/>
            <a:ext cx="566491" cy="7238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Node&lt;E&gt; root</a:t>
            </a:r>
          </a:p>
          <a:p>
            <a:endParaRPr lang="en-US" dirty="0"/>
          </a:p>
          <a:p>
            <a:r>
              <a:rPr lang="en-US" dirty="0" smtClean="0"/>
              <a:t>Three </a:t>
            </a:r>
            <a:r>
              <a:rPr lang="en-US" dirty="0" err="1" smtClean="0"/>
              <a:t>constuctors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Four </a:t>
            </a:r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endParaRPr lang="en-US" dirty="0"/>
          </a:p>
          <a:p>
            <a:r>
              <a:rPr lang="en-US" dirty="0" smtClean="0"/>
              <a:t>Additional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jill”.compareTo</a:t>
            </a:r>
            <a:r>
              <a:rPr lang="en-US" dirty="0" smtClean="0"/>
              <a:t>(“kept”)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3089487" y="5166360"/>
            <a:ext cx="566491" cy="723852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left </a:t>
            </a:r>
            <a:r>
              <a:rPr lang="en-US" dirty="0" err="1" smtClean="0"/>
              <a:t>subtree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2962619" y="5730192"/>
            <a:ext cx="500441" cy="361926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null. </a:t>
            </a:r>
            <a:r>
              <a:rPr lang="en-US" dirty="0" err="1" smtClean="0"/>
              <a:t>jill</a:t>
            </a:r>
            <a:r>
              <a:rPr lang="en-US" dirty="0" smtClean="0"/>
              <a:t> isn’t in the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75112" y="1657350"/>
            <a:ext cx="9294225" cy="4995863"/>
            <a:chOff x="-57150" y="1314450"/>
            <a:chExt cx="9294225" cy="4995863"/>
          </a:xfrm>
        </p:grpSpPr>
        <p:sp>
          <p:nvSpPr>
            <p:cNvPr id="5" name="TextBox 4"/>
            <p:cNvSpPr txBox="1"/>
            <p:nvPr/>
          </p:nvSpPr>
          <p:spPr>
            <a:xfrm>
              <a:off x="4465011" y="13144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lay</a:t>
              </a:r>
            </a:p>
          </p:txBody>
        </p:sp>
        <p:grpSp>
          <p:nvGrpSpPr>
            <p:cNvPr id="6" name="Group 76"/>
            <p:cNvGrpSpPr/>
            <p:nvPr/>
          </p:nvGrpSpPr>
          <p:grpSpPr>
            <a:xfrm>
              <a:off x="2274511" y="2237470"/>
              <a:ext cx="4570714" cy="380762"/>
              <a:chOff x="2274511" y="2529615"/>
              <a:chExt cx="4570714" cy="38076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391255" y="254104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rat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4511" y="2529615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house</a:t>
                </a:r>
              </a:p>
            </p:txBody>
          </p:sp>
        </p:grpSp>
        <p:grpSp>
          <p:nvGrpSpPr>
            <p:cNvPr id="7" name="Group 77"/>
            <p:cNvGrpSpPr/>
            <p:nvPr/>
          </p:nvGrpSpPr>
          <p:grpSpPr>
            <a:xfrm>
              <a:off x="1312288" y="3171920"/>
              <a:ext cx="6517754" cy="369332"/>
              <a:chOff x="1312288" y="3144539"/>
              <a:chExt cx="6517754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1312288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cow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64991" y="3144539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jack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200432" y="31445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milked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260655" y="314453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that</a:t>
                </a:r>
              </a:p>
            </p:txBody>
          </p:sp>
        </p:grpSp>
        <p:grpSp>
          <p:nvGrpSpPr>
            <p:cNvPr id="8" name="Group 78"/>
            <p:cNvGrpSpPr/>
            <p:nvPr/>
          </p:nvGrpSpPr>
          <p:grpSpPr>
            <a:xfrm>
              <a:off x="451693" y="4094940"/>
              <a:ext cx="8345558" cy="369332"/>
              <a:chOff x="451693" y="3799019"/>
              <a:chExt cx="8345558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51693" y="379901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built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1227" y="379901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dog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68663" y="379901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481022" y="37990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killed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34786" y="3799019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malt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21868" y="379901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priest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02698" y="379901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shorn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932912" y="3799019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tossed</a:t>
                </a:r>
              </a:p>
            </p:txBody>
          </p:sp>
        </p:grpSp>
        <p:grpSp>
          <p:nvGrpSpPr>
            <p:cNvPr id="9" name="Group 191"/>
            <p:cNvGrpSpPr/>
            <p:nvPr/>
          </p:nvGrpSpPr>
          <p:grpSpPr>
            <a:xfrm>
              <a:off x="70750" y="5017960"/>
              <a:ext cx="8940357" cy="369332"/>
              <a:chOff x="70750" y="5017960"/>
              <a:chExt cx="8940357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0750" y="501796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175" y="50179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cock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83368" y="501796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crumpled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0905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forlorn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39779" y="501796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96019" y="501796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kept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08740" y="5017960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kissed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39469" y="501796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maiden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72790" y="501796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98335" y="501796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morn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00824" y="501796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shaven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21321" y="501796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tattered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980290" y="5017960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this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416072" y="501796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with</a:t>
                </a:r>
              </a:p>
            </p:txBody>
          </p:sp>
        </p:grpSp>
        <p:grpSp>
          <p:nvGrpSpPr>
            <p:cNvPr id="10" name="Group 80"/>
            <p:cNvGrpSpPr/>
            <p:nvPr/>
          </p:nvGrpSpPr>
          <p:grpSpPr>
            <a:xfrm>
              <a:off x="-57150" y="5940981"/>
              <a:ext cx="9294225" cy="369332"/>
              <a:chOff x="-28310" y="5078941"/>
              <a:chExt cx="9294225" cy="369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-28310" y="50789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all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0300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ate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7490" y="507894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cat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3304" y="507894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corn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6150" y="5078941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crowed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32351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farmer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29581" y="507894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horn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81382" y="5078941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married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76732" y="5078941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sowing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853972" y="507894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the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12112" y="507894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torn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27402" y="50789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waked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24632" y="507894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worried</a:t>
                </a:r>
              </a:p>
            </p:txBody>
          </p:sp>
        </p:grpSp>
        <p:cxnSp>
          <p:nvCxnSpPr>
            <p:cNvPr id="11" name="Straight Connector 10"/>
            <p:cNvCxnSpPr>
              <a:stCxn id="5" idx="2"/>
              <a:endCxn id="92" idx="0"/>
            </p:cNvCxnSpPr>
            <p:nvPr/>
          </p:nvCxnSpPr>
          <p:spPr bwMode="auto">
            <a:xfrm flipH="1">
              <a:off x="2681033" y="1683782"/>
              <a:ext cx="20237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5" idx="2"/>
              <a:endCxn id="91" idx="0"/>
            </p:cNvCxnSpPr>
            <p:nvPr/>
          </p:nvCxnSpPr>
          <p:spPr bwMode="auto">
            <a:xfrm>
              <a:off x="4704820" y="1683782"/>
              <a:ext cx="1913420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7" idx="0"/>
              <a:endCxn id="92" idx="2"/>
            </p:cNvCxnSpPr>
            <p:nvPr/>
          </p:nvCxnSpPr>
          <p:spPr bwMode="auto">
            <a:xfrm flipV="1">
              <a:off x="1609806" y="2606802"/>
              <a:ext cx="1071227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2681033" y="2606802"/>
              <a:ext cx="981476" cy="5651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9" idx="0"/>
              <a:endCxn id="91" idx="2"/>
            </p:cNvCxnSpPr>
            <p:nvPr/>
          </p:nvCxnSpPr>
          <p:spPr bwMode="auto">
            <a:xfrm flipV="1">
              <a:off x="5626190" y="2618232"/>
              <a:ext cx="99205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0" idx="0"/>
              <a:endCxn id="91" idx="2"/>
            </p:cNvCxnSpPr>
            <p:nvPr/>
          </p:nvCxnSpPr>
          <p:spPr bwMode="auto">
            <a:xfrm flipH="1" flipV="1">
              <a:off x="6618240" y="2618232"/>
              <a:ext cx="92710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87" idx="2"/>
              <a:endCxn id="79" idx="0"/>
            </p:cNvCxnSpPr>
            <p:nvPr/>
          </p:nvCxnSpPr>
          <p:spPr bwMode="auto">
            <a:xfrm flipH="1">
              <a:off x="755623" y="3541252"/>
              <a:ext cx="85418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7" idx="2"/>
              <a:endCxn id="80" idx="0"/>
            </p:cNvCxnSpPr>
            <p:nvPr/>
          </p:nvCxnSpPr>
          <p:spPr bwMode="auto">
            <a:xfrm>
              <a:off x="1609806" y="3541252"/>
              <a:ext cx="5161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88" idx="2"/>
              <a:endCxn id="81" idx="0"/>
            </p:cNvCxnSpPr>
            <p:nvPr/>
          </p:nvCxnSpPr>
          <p:spPr bwMode="auto">
            <a:xfrm flipH="1">
              <a:off x="3344352" y="3541252"/>
              <a:ext cx="31815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88" idx="2"/>
              <a:endCxn id="82" idx="0"/>
            </p:cNvCxnSpPr>
            <p:nvPr/>
          </p:nvCxnSpPr>
          <p:spPr bwMode="auto">
            <a:xfrm>
              <a:off x="3662509" y="3541252"/>
              <a:ext cx="17373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9" idx="2"/>
              <a:endCxn id="83" idx="0"/>
            </p:cNvCxnSpPr>
            <p:nvPr/>
          </p:nvCxnSpPr>
          <p:spPr bwMode="auto">
            <a:xfrm flipH="1">
              <a:off x="5145128" y="3541252"/>
              <a:ext cx="48106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89" idx="2"/>
              <a:endCxn id="84" idx="0"/>
            </p:cNvCxnSpPr>
            <p:nvPr/>
          </p:nvCxnSpPr>
          <p:spPr bwMode="auto">
            <a:xfrm>
              <a:off x="5626190" y="3541252"/>
              <a:ext cx="57014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90" idx="2"/>
              <a:endCxn id="85" idx="0"/>
            </p:cNvCxnSpPr>
            <p:nvPr/>
          </p:nvCxnSpPr>
          <p:spPr bwMode="auto">
            <a:xfrm flipH="1">
              <a:off x="7083572" y="3541252"/>
              <a:ext cx="46177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90" idx="2"/>
              <a:endCxn id="86" idx="0"/>
            </p:cNvCxnSpPr>
            <p:nvPr/>
          </p:nvCxnSpPr>
          <p:spPr bwMode="auto">
            <a:xfrm>
              <a:off x="7545349" y="3541252"/>
              <a:ext cx="819733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9" idx="0"/>
              <a:endCxn id="81" idx="2"/>
            </p:cNvCxnSpPr>
            <p:nvPr/>
          </p:nvCxnSpPr>
          <p:spPr bwMode="auto">
            <a:xfrm flipV="1">
              <a:off x="3021880" y="4464272"/>
              <a:ext cx="32247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65" idx="0"/>
            </p:cNvCxnSpPr>
            <p:nvPr/>
          </p:nvCxnSpPr>
          <p:spPr bwMode="auto">
            <a:xfrm flipH="1">
              <a:off x="355444" y="4464272"/>
              <a:ext cx="37062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79" idx="2"/>
              <a:endCxn id="66" idx="0"/>
            </p:cNvCxnSpPr>
            <p:nvPr/>
          </p:nvCxnSpPr>
          <p:spPr bwMode="auto">
            <a:xfrm>
              <a:off x="755623" y="4464272"/>
              <a:ext cx="106130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0" idx="2"/>
              <a:endCxn id="67" idx="0"/>
            </p:cNvCxnSpPr>
            <p:nvPr/>
          </p:nvCxnSpPr>
          <p:spPr bwMode="auto">
            <a:xfrm flipH="1">
              <a:off x="1650190" y="4464272"/>
              <a:ext cx="475731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80" idx="2"/>
              <a:endCxn id="68" idx="0"/>
            </p:cNvCxnSpPr>
            <p:nvPr/>
          </p:nvCxnSpPr>
          <p:spPr bwMode="auto">
            <a:xfrm>
              <a:off x="2125921" y="4464272"/>
              <a:ext cx="40247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70" idx="0"/>
              <a:endCxn id="82" idx="2"/>
            </p:cNvCxnSpPr>
            <p:nvPr/>
          </p:nvCxnSpPr>
          <p:spPr bwMode="auto">
            <a:xfrm flipV="1">
              <a:off x="3406361" y="4464272"/>
              <a:ext cx="42988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71" idx="0"/>
              <a:endCxn id="82" idx="2"/>
            </p:cNvCxnSpPr>
            <p:nvPr/>
          </p:nvCxnSpPr>
          <p:spPr bwMode="auto">
            <a:xfrm flipH="1" flipV="1">
              <a:off x="3836248" y="4464272"/>
              <a:ext cx="19183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72" idx="0"/>
              <a:endCxn id="83" idx="2"/>
            </p:cNvCxnSpPr>
            <p:nvPr/>
          </p:nvCxnSpPr>
          <p:spPr bwMode="auto">
            <a:xfrm flipV="1">
              <a:off x="4810111" y="4464272"/>
              <a:ext cx="335017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73" idx="0"/>
              <a:endCxn id="83" idx="2"/>
            </p:cNvCxnSpPr>
            <p:nvPr/>
          </p:nvCxnSpPr>
          <p:spPr bwMode="auto">
            <a:xfrm flipH="1" flipV="1">
              <a:off x="5145128" y="4464272"/>
              <a:ext cx="344416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74" idx="0"/>
              <a:endCxn id="84" idx="2"/>
            </p:cNvCxnSpPr>
            <p:nvPr/>
          </p:nvCxnSpPr>
          <p:spPr bwMode="auto">
            <a:xfrm flipV="1">
              <a:off x="6053561" y="4464272"/>
              <a:ext cx="142769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5" idx="0"/>
              <a:endCxn id="85" idx="2"/>
            </p:cNvCxnSpPr>
            <p:nvPr/>
          </p:nvCxnSpPr>
          <p:spPr bwMode="auto">
            <a:xfrm flipV="1">
              <a:off x="6765054" y="4464272"/>
              <a:ext cx="31851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76" idx="0"/>
              <a:endCxn id="85" idx="2"/>
            </p:cNvCxnSpPr>
            <p:nvPr/>
          </p:nvCxnSpPr>
          <p:spPr bwMode="auto">
            <a:xfrm flipH="1" flipV="1">
              <a:off x="7083572" y="4464272"/>
              <a:ext cx="521215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77" idx="0"/>
              <a:endCxn id="86" idx="2"/>
            </p:cNvCxnSpPr>
            <p:nvPr/>
          </p:nvCxnSpPr>
          <p:spPr bwMode="auto">
            <a:xfrm flipV="1">
              <a:off x="8252160" y="4464272"/>
              <a:ext cx="112922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78" idx="0"/>
              <a:endCxn id="86" idx="2"/>
            </p:cNvCxnSpPr>
            <p:nvPr/>
          </p:nvCxnSpPr>
          <p:spPr bwMode="auto">
            <a:xfrm flipH="1" flipV="1">
              <a:off x="8365082" y="4464272"/>
              <a:ext cx="348508" cy="55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59" idx="0"/>
              <a:endCxn id="73" idx="2"/>
            </p:cNvCxnSpPr>
            <p:nvPr/>
          </p:nvCxnSpPr>
          <p:spPr bwMode="auto">
            <a:xfrm flipH="1" flipV="1">
              <a:off x="5489544" y="5387292"/>
              <a:ext cx="14646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60" idx="0"/>
              <a:endCxn id="76" idx="2"/>
            </p:cNvCxnSpPr>
            <p:nvPr/>
          </p:nvCxnSpPr>
          <p:spPr bwMode="auto">
            <a:xfrm flipV="1">
              <a:off x="6499298" y="5387292"/>
              <a:ext cx="110548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61" idx="0"/>
              <a:endCxn id="77" idx="2"/>
            </p:cNvCxnSpPr>
            <p:nvPr/>
          </p:nvCxnSpPr>
          <p:spPr bwMode="auto">
            <a:xfrm flipV="1">
              <a:off x="7077766" y="5387292"/>
              <a:ext cx="117439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62" idx="0"/>
              <a:endCxn id="77" idx="2"/>
            </p:cNvCxnSpPr>
            <p:nvPr/>
          </p:nvCxnSpPr>
          <p:spPr bwMode="auto">
            <a:xfrm flipV="1">
              <a:off x="7474378" y="5387292"/>
              <a:ext cx="777782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63" idx="0"/>
              <a:endCxn id="78" idx="2"/>
            </p:cNvCxnSpPr>
            <p:nvPr/>
          </p:nvCxnSpPr>
          <p:spPr bwMode="auto">
            <a:xfrm flipV="1">
              <a:off x="8024320" y="5387292"/>
              <a:ext cx="68927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64" idx="0"/>
              <a:endCxn id="78" idx="2"/>
            </p:cNvCxnSpPr>
            <p:nvPr/>
          </p:nvCxnSpPr>
          <p:spPr bwMode="auto">
            <a:xfrm flipH="1" flipV="1">
              <a:off x="8713590" y="5387292"/>
              <a:ext cx="52844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8" idx="0"/>
              <a:endCxn id="68" idx="2"/>
            </p:cNvCxnSpPr>
            <p:nvPr/>
          </p:nvCxnSpPr>
          <p:spPr bwMode="auto">
            <a:xfrm flipH="1" flipV="1">
              <a:off x="2528396" y="5387292"/>
              <a:ext cx="695511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57" idx="0"/>
              <a:endCxn id="68" idx="2"/>
            </p:cNvCxnSpPr>
            <p:nvPr/>
          </p:nvCxnSpPr>
          <p:spPr bwMode="auto">
            <a:xfrm flipH="1" flipV="1">
              <a:off x="2528396" y="5387292"/>
              <a:ext cx="100873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67" idx="2"/>
            </p:cNvCxnSpPr>
            <p:nvPr/>
          </p:nvCxnSpPr>
          <p:spPr bwMode="auto">
            <a:xfrm flipH="1" flipV="1">
              <a:off x="1650190" y="5387292"/>
              <a:ext cx="257133" cy="5536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55" idx="0"/>
              <a:endCxn id="66" idx="2"/>
            </p:cNvCxnSpPr>
            <p:nvPr/>
          </p:nvCxnSpPr>
          <p:spPr bwMode="auto">
            <a:xfrm flipH="1" flipV="1">
              <a:off x="861753" y="5387292"/>
              <a:ext cx="41946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54" idx="0"/>
              <a:endCxn id="66" idx="2"/>
            </p:cNvCxnSpPr>
            <p:nvPr/>
          </p:nvCxnSpPr>
          <p:spPr bwMode="auto">
            <a:xfrm flipH="1" flipV="1">
              <a:off x="861753" y="5387292"/>
              <a:ext cx="13119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53" idx="0"/>
              <a:endCxn id="65" idx="2"/>
            </p:cNvCxnSpPr>
            <p:nvPr/>
          </p:nvCxnSpPr>
          <p:spPr bwMode="auto">
            <a:xfrm flipH="1" flipV="1">
              <a:off x="355444" y="5387292"/>
              <a:ext cx="148650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52" idx="0"/>
              <a:endCxn id="65" idx="2"/>
            </p:cNvCxnSpPr>
            <p:nvPr/>
          </p:nvCxnSpPr>
          <p:spPr bwMode="auto">
            <a:xfrm flipV="1">
              <a:off x="150599" y="5387292"/>
              <a:ext cx="204845" cy="5536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93"/>
          <p:cNvSpPr/>
          <p:nvPr/>
        </p:nvSpPr>
        <p:spPr bwMode="auto">
          <a:xfrm>
            <a:off x="2962619" y="5730192"/>
            <a:ext cx="500441" cy="361926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Binary </a:t>
            </a:r>
            <a:r>
              <a:rPr lang="en-US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to define a search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3586" y="1812348"/>
            <a:ext cx="66768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Search tree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interface </a:t>
            </a:r>
            <a:r>
              <a:rPr lang="en-US" sz="1600" dirty="0" err="1" smtClean="0">
                <a:solidFill>
                  <a:schemeClr val="bg2"/>
                </a:solidFill>
              </a:rPr>
              <a:t>SearchTree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// Inserts item where it belongs in the tree.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add(E item);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// Returns true if target is found in the tree.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contains(E target);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// Returns a reference to the data or null if target not in the tree.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find(E target);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// Removes target from the tree. Returns null if not in the tree.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delete(E target);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// Removes the target, if found, returns true. Returns false if not found.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remove(E target);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61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812348"/>
            <a:ext cx="56272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6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						extends </a:t>
            </a:r>
            <a:r>
              <a:rPr lang="en-US" sz="1600" dirty="0" err="1" smtClean="0">
                <a:solidFill>
                  <a:schemeClr val="bg2"/>
                </a:solidFill>
              </a:rPr>
              <a:t>BinaryTree</a:t>
            </a:r>
            <a:r>
              <a:rPr lang="en-US" sz="16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						implements </a:t>
            </a:r>
            <a:r>
              <a:rPr lang="en-US" sz="1600" dirty="0" err="1" smtClean="0">
                <a:solidFill>
                  <a:schemeClr val="bg2"/>
                </a:solidFill>
              </a:rPr>
              <a:t>SearchTree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  /** Return value from the public add method.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protected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addReturn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/** Return value from the public delete method.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protected</a:t>
            </a:r>
            <a:r>
              <a:rPr lang="en-US" sz="1600" dirty="0" smtClean="0">
                <a:solidFill>
                  <a:schemeClr val="bg2"/>
                </a:solidFill>
              </a:rPr>
              <a:t> E </a:t>
            </a:r>
            <a:r>
              <a:rPr lang="en-US" sz="1600" dirty="0" err="1" smtClean="0">
                <a:solidFill>
                  <a:schemeClr val="bg2"/>
                </a:solidFill>
              </a:rPr>
              <a:t>deleteReturn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find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023678"/>
            <a:ext cx="5285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/**Finds target in the search tree.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to look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 @return The object if found, null otherwise.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public</a:t>
            </a:r>
            <a:r>
              <a:rPr lang="en-US" sz="1400" dirty="0" smtClean="0">
                <a:solidFill>
                  <a:schemeClr val="bg2"/>
                </a:solidFill>
              </a:rPr>
              <a:t> E find(E target)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return find(root,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find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E find(Node&lt;E&gt;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null;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find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023678"/>
            <a:ext cx="5285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/**Finds target in the search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target the item to look for.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@return The object if found, null otherwise.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public E find(E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find(root,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find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E find(Node&lt;E&gt;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target)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null;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find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023678"/>
            <a:ext cx="5285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/**Finds target in the search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target the item to look for.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@return The object if found, null otherwise.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public E find(E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find(root,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find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E find(Node&lt;E&gt;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null;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target.compareTo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(comp == 0) 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find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023678"/>
            <a:ext cx="5285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/**Finds target in the search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target the item to look for.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@return The object if found, null otherwise.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public E find(E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find(root,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find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E find(Node&lt;E&gt;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null;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target.compareTo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else if (comp &lt; 0) 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find(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find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963" y="1023678"/>
            <a:ext cx="52851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/**Finds target in the search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target the item to look for.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 @return The object if found, null otherwise.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public E find(E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return find(root, target);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find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E find(Node&lt;E&gt;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target)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null;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target.compareTo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find(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find(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, target);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variable root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Node&lt;E&gt; class goes here.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Root of the binary tree.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protected</a:t>
            </a:r>
            <a:r>
              <a:rPr lang="en-US" dirty="0" smtClean="0">
                <a:solidFill>
                  <a:schemeClr val="bg2"/>
                </a:solidFill>
              </a:rPr>
              <a:t> Node&lt;E&gt; root;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914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99" y="1155211"/>
            <a:ext cx="528516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/**Adds the item to the search tree.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 the item to add.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 @return true if added false if item is already in the tree.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public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root = add(root, item);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return </a:t>
            </a:r>
            <a:r>
              <a:rPr lang="en-US" sz="1400" dirty="0" err="1" smtClean="0">
                <a:solidFill>
                  <a:schemeClr val="bg2"/>
                </a:solidFill>
              </a:rPr>
              <a:t>addReturn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 {  </a:t>
            </a:r>
            <a:r>
              <a:rPr lang="en-US" sz="1400" dirty="0" smtClean="0">
                <a:solidFill>
                  <a:schemeClr val="accent3"/>
                </a:solidFill>
              </a:rPr>
              <a:t>// item not in tree.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err="1" smtClean="0">
                <a:solidFill>
                  <a:schemeClr val="bg2"/>
                </a:solidFill>
              </a:rPr>
              <a:t>addReturn</a:t>
            </a:r>
            <a:r>
              <a:rPr lang="en-US" sz="1400" dirty="0" smtClean="0">
                <a:solidFill>
                  <a:schemeClr val="bg2"/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391" y="1154430"/>
            <a:ext cx="5293098" cy="547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 {  </a:t>
            </a:r>
            <a:r>
              <a:rPr lang="en-US" sz="1400" dirty="0" smtClean="0">
                <a:solidFill>
                  <a:schemeClr val="accent3"/>
                </a:solidFill>
              </a:rPr>
              <a:t>// item not in tree.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err="1" smtClean="0">
                <a:solidFill>
                  <a:schemeClr val="bg2"/>
                </a:solidFill>
              </a:rPr>
              <a:t>addReturn</a:t>
            </a:r>
            <a:r>
              <a:rPr lang="en-US" sz="1400" dirty="0" smtClean="0">
                <a:solidFill>
                  <a:schemeClr val="bg2"/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30411" y="2463608"/>
            <a:ext cx="1117254" cy="1509766"/>
            <a:chOff x="4306691" y="3573016"/>
            <a:chExt cx="1117254" cy="1509766"/>
          </a:xfrm>
        </p:grpSpPr>
        <p:sp>
          <p:nvSpPr>
            <p:cNvPr id="9" name="Rectangle 8"/>
            <p:cNvSpPr/>
            <p:nvPr/>
          </p:nvSpPr>
          <p:spPr bwMode="auto">
            <a:xfrm>
              <a:off x="4306691" y="357301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06691" y="403166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2"/>
                  </a:solidFill>
                </a:rPr>
                <a:t>jack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306691" y="438296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left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307121" y="473076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right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391" y="1154430"/>
            <a:ext cx="529309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/</a:t>
            </a:r>
            <a:r>
              <a:rPr lang="en-US" sz="1400" dirty="0">
                <a:solidFill>
                  <a:schemeClr val="accent3"/>
                </a:solidFill>
              </a:rPr>
              <a:t>**Adds the item to the search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add.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@return true if added false if item is already in the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4"/>
                </a:solidFill>
              </a:rPr>
              <a:t>public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boolean</a:t>
            </a:r>
            <a:r>
              <a:rPr lang="en-US" sz="1400" dirty="0">
                <a:solidFill>
                  <a:schemeClr val="bg2"/>
                </a:solidFill>
              </a:rPr>
              <a:t> add(E item)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root = add(root,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</a:t>
            </a:r>
            <a:r>
              <a:rPr lang="en-US" sz="1400" dirty="0" err="1">
                <a:solidFill>
                  <a:schemeClr val="bg2"/>
                </a:solidFill>
              </a:rPr>
              <a:t>addReturn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}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add(“jack”)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4" name="Shape 7"/>
          <p:cNvCxnSpPr>
            <a:stCxn id="12" idx="3"/>
            <a:endCxn id="13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391" y="1154430"/>
            <a:ext cx="529309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</a:t>
            </a:r>
            <a:r>
              <a:rPr lang="en-US" sz="1400" dirty="0">
                <a:solidFill>
                  <a:schemeClr val="accent3"/>
                </a:solidFill>
              </a:rPr>
              <a:t>/**Adds the item to the search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add.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@return true if added false if item is already in the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4"/>
                </a:solidFill>
              </a:rPr>
              <a:t>public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boolean</a:t>
            </a:r>
            <a:r>
              <a:rPr lang="en-US" sz="1400" dirty="0">
                <a:solidFill>
                  <a:schemeClr val="bg2"/>
                </a:solidFill>
              </a:rPr>
              <a:t> add(E item)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root = add(root,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</a:t>
            </a:r>
            <a:r>
              <a:rPr lang="en-US" sz="1400" dirty="0" err="1">
                <a:solidFill>
                  <a:schemeClr val="bg2"/>
                </a:solidFill>
              </a:rPr>
              <a:t>addReturn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2270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 {  </a:t>
            </a:r>
            <a:r>
              <a:rPr lang="en-US" sz="1400" dirty="0" smtClean="0">
                <a:solidFill>
                  <a:schemeClr val="accent3"/>
                </a:solidFill>
              </a:rPr>
              <a:t>// item not in tree.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9323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 {  // item not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item.compareTo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if (comp == 0)  {  </a:t>
            </a:r>
            <a:r>
              <a:rPr lang="en-US" sz="1400" dirty="0" smtClean="0">
                <a:solidFill>
                  <a:schemeClr val="accent3"/>
                </a:solidFill>
              </a:rPr>
              <a:t>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8974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 {  // item not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item.compareTo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}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294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 {  // item not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item.compareTo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</a:t>
            </a:r>
            <a:r>
              <a:rPr lang="en-US" sz="1400" dirty="0" smtClean="0">
                <a:solidFill>
                  <a:srgbClr val="000000"/>
                </a:solidFill>
              </a:rPr>
              <a:t>else {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</a:rPr>
              <a:t>localRoot.right</a:t>
            </a:r>
            <a:r>
              <a:rPr lang="en-US" sz="1400" dirty="0" smtClean="0">
                <a:solidFill>
                  <a:srgbClr val="000000"/>
                </a:solidFill>
              </a:rPr>
              <a:t> = add(</a:t>
            </a:r>
            <a:r>
              <a:rPr lang="en-US" sz="1400" dirty="0" err="1" smtClean="0">
                <a:solidFill>
                  <a:srgbClr val="000000"/>
                </a:solidFill>
              </a:rPr>
              <a:t>localRoot.right</a:t>
            </a:r>
            <a:r>
              <a:rPr lang="en-US" sz="1400" dirty="0" smtClean="0">
                <a:solidFill>
                  <a:srgbClr val="000000"/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return </a:t>
            </a:r>
            <a:r>
              <a:rPr lang="en-US" sz="1400" dirty="0" err="1" smtClean="0">
                <a:solidFill>
                  <a:srgbClr val="000000"/>
                </a:solidFill>
              </a:rPr>
              <a:t>localRoot</a:t>
            </a:r>
            <a:r>
              <a:rPr lang="en-US" sz="1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7978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 { </a:t>
            </a:r>
            <a:r>
              <a:rPr lang="en-US" sz="1400" dirty="0" smtClean="0">
                <a:solidFill>
                  <a:schemeClr val="accent3"/>
                </a:solidFill>
              </a:rPr>
              <a:t> // item not in tree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addReturn</a:t>
            </a:r>
            <a:r>
              <a:rPr lang="en-US" sz="1400" dirty="0" smtClean="0">
                <a:solidFill>
                  <a:srgbClr val="000000"/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comp = </a:t>
            </a:r>
            <a:r>
              <a:rPr lang="en-US" sz="1400" dirty="0" err="1" smtClean="0">
                <a:solidFill>
                  <a:srgbClr val="BFBFBF"/>
                </a:solidFill>
              </a:rPr>
              <a:t>item.compareTo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70201" y="1609238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</a:t>
            </a:r>
            <a:r>
              <a:rPr lang="en-US" sz="1600" dirty="0" err="1" smtClean="0">
                <a:solidFill>
                  <a:srgbClr val="000000"/>
                </a:solidFill>
              </a:rPr>
              <a:t>root.right</a:t>
            </a:r>
            <a:r>
              <a:rPr lang="en-US" sz="1600" dirty="0" smtClean="0">
                <a:solidFill>
                  <a:srgbClr val="000000"/>
                </a:solidFill>
              </a:rPr>
              <a:t>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2558402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0201" y="3544160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9762" y="3169213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killed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91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Constuctors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Default constructor.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root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Creates a tree with the given root.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root the root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protected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(Node&lt;E&gt; root)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.root</a:t>
            </a:r>
            <a:r>
              <a:rPr lang="en-US" dirty="0" smtClean="0">
                <a:solidFill>
                  <a:schemeClr val="bg2"/>
                </a:solidFill>
              </a:rPr>
              <a:t> = root;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30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851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 /** Recursive add method. */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boolean</a:t>
            </a:r>
            <a:r>
              <a:rPr lang="en-US" sz="1400" dirty="0" smtClean="0">
                <a:solidFill>
                  <a:schemeClr val="bg2"/>
                </a:solidFill>
              </a:rPr>
              <a:t> add(Node&lt;E&gt;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 {  // item not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true;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new Node&lt;E&gt;(item);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comp = </a:t>
            </a:r>
            <a:r>
              <a:rPr lang="en-US" sz="1400" dirty="0" err="1" smtClean="0">
                <a:solidFill>
                  <a:srgbClr val="BFBFBF"/>
                </a:solidFill>
              </a:rPr>
              <a:t>item.compareTo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 {  // item already in tree.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addReturn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false;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add(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 = add(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, item);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</a:rPr>
              <a:t> return </a:t>
            </a:r>
            <a:r>
              <a:rPr lang="en-US" sz="1400" dirty="0" err="1" smtClean="0">
                <a:solidFill>
                  <a:srgbClr val="000000"/>
                </a:solidFill>
              </a:rPr>
              <a:t>localRoot</a:t>
            </a:r>
            <a:r>
              <a:rPr lang="en-US" sz="1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1544889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add(root, 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0201" y="2530647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9762" y="3169213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killed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5" name="Straight Connector 4"/>
          <p:cNvCxnSpPr>
            <a:stCxn id="12" idx="2"/>
            <a:endCxn id="18" idx="0"/>
          </p:cNvCxnSpPr>
          <p:nvPr/>
        </p:nvCxnSpPr>
        <p:spPr bwMode="auto">
          <a:xfrm>
            <a:off x="8449234" y="2873283"/>
            <a:ext cx="325873" cy="2959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3535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BinarySearchTree</a:t>
            </a:r>
            <a:r>
              <a:rPr lang="en-US" dirty="0" smtClean="0"/>
              <a:t>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6003" y="1143000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2890" y="16230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242" y="2503951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cxnSp>
        <p:nvCxnSpPr>
          <p:cNvPr id="13" name="Shape 7"/>
          <p:cNvCxnSpPr>
            <a:stCxn id="11" idx="3"/>
            <a:endCxn id="12" idx="0"/>
          </p:cNvCxnSpPr>
          <p:nvPr/>
        </p:nvCxnSpPr>
        <p:spPr bwMode="auto">
          <a:xfrm>
            <a:off x="8085101" y="1807726"/>
            <a:ext cx="364133" cy="6962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51391" y="1154430"/>
            <a:ext cx="529309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/**Adds the item to the search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add.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@return true if added false if item is already in the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4"/>
                </a:solidFill>
              </a:rPr>
              <a:t>public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boolean</a:t>
            </a:r>
            <a:r>
              <a:rPr lang="en-US" sz="1400" dirty="0">
                <a:solidFill>
                  <a:schemeClr val="bg2"/>
                </a:solidFill>
              </a:rPr>
              <a:t> add(E item)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root = add(root,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</a:t>
            </a:r>
            <a:r>
              <a:rPr lang="en-US" sz="1400" dirty="0" err="1">
                <a:solidFill>
                  <a:schemeClr val="bg2"/>
                </a:solidFill>
              </a:rPr>
              <a:t>addReturn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…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70201" y="1544889"/>
            <a:ext cx="1427703" cy="7967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add(“killed”)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9762" y="3169213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killed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5" name="Straight Connector 4"/>
          <p:cNvCxnSpPr>
            <a:stCxn id="12" idx="2"/>
            <a:endCxn id="18" idx="0"/>
          </p:cNvCxnSpPr>
          <p:nvPr/>
        </p:nvCxnSpPr>
        <p:spPr bwMode="auto">
          <a:xfrm>
            <a:off x="8449234" y="2873283"/>
            <a:ext cx="325873" cy="2959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0121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root is null</a:t>
            </a:r>
          </a:p>
          <a:p>
            <a:r>
              <a:rPr lang="en-US" dirty="0" smtClean="0"/>
              <a:t>2.	item is not in tree return null</a:t>
            </a:r>
          </a:p>
        </p:txBody>
      </p:sp>
    </p:spTree>
    <p:extLst>
      <p:ext uri="{BB962C8B-B14F-4D97-AF65-F5344CB8AC3E}">
        <p14:creationId xmlns:p14="http://schemas.microsoft.com/office/powerpoint/2010/main" val="1821163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root is null</a:t>
            </a:r>
          </a:p>
          <a:p>
            <a:r>
              <a:rPr lang="en-US" dirty="0" smtClean="0"/>
              <a:t>2.	item is not in tree return null</a:t>
            </a:r>
          </a:p>
          <a:p>
            <a:r>
              <a:rPr lang="en-US" dirty="0" smtClean="0"/>
              <a:t>3. Compare item to </a:t>
            </a:r>
            <a:r>
              <a:rPr lang="en-US" dirty="0" err="1" smtClean="0"/>
              <a:t>localRoot.data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734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root is null</a:t>
            </a:r>
          </a:p>
          <a:p>
            <a:r>
              <a:rPr lang="en-US" dirty="0" smtClean="0"/>
              <a:t>2.	item is not in tree return null</a:t>
            </a:r>
          </a:p>
          <a:p>
            <a:r>
              <a:rPr lang="en-US" dirty="0" smtClean="0"/>
              <a:t>3. Compare item to </a:t>
            </a:r>
            <a:r>
              <a:rPr lang="en-US" dirty="0" err="1" smtClean="0"/>
              <a:t>localRoot.data</a:t>
            </a:r>
            <a:endParaRPr lang="en-US" dirty="0" smtClean="0"/>
          </a:p>
          <a:p>
            <a:r>
              <a:rPr lang="en-US" dirty="0" smtClean="0"/>
              <a:t>4. if item is less</a:t>
            </a:r>
          </a:p>
          <a:p>
            <a:r>
              <a:rPr lang="en-US" dirty="0" smtClean="0"/>
              <a:t>5.	return the result of deleting from the left</a:t>
            </a:r>
          </a:p>
        </p:txBody>
      </p:sp>
    </p:spTree>
    <p:extLst>
      <p:ext uri="{BB962C8B-B14F-4D97-AF65-F5344CB8AC3E}">
        <p14:creationId xmlns:p14="http://schemas.microsoft.com/office/powerpoint/2010/main" val="2742740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root is null</a:t>
            </a:r>
          </a:p>
          <a:p>
            <a:r>
              <a:rPr lang="en-US" dirty="0" smtClean="0"/>
              <a:t>2.	item is not in tree return null</a:t>
            </a:r>
          </a:p>
          <a:p>
            <a:r>
              <a:rPr lang="en-US" dirty="0" smtClean="0"/>
              <a:t>3. Compare item to </a:t>
            </a:r>
            <a:r>
              <a:rPr lang="en-US" dirty="0" err="1" smtClean="0"/>
              <a:t>localRoot.data</a:t>
            </a:r>
            <a:endParaRPr lang="en-US" dirty="0" smtClean="0"/>
          </a:p>
          <a:p>
            <a:r>
              <a:rPr lang="en-US" dirty="0" smtClean="0"/>
              <a:t>4. if item is less</a:t>
            </a:r>
          </a:p>
          <a:p>
            <a:r>
              <a:rPr lang="en-US" dirty="0" smtClean="0"/>
              <a:t>5.	return the result of deleting from the left</a:t>
            </a:r>
          </a:p>
          <a:p>
            <a:r>
              <a:rPr lang="en-US" dirty="0" smtClean="0"/>
              <a:t>6. else if item is greater</a:t>
            </a:r>
          </a:p>
          <a:p>
            <a:r>
              <a:rPr lang="en-US" dirty="0" smtClean="0"/>
              <a:t>7.	return the result of deleting from the right</a:t>
            </a:r>
          </a:p>
        </p:txBody>
      </p:sp>
    </p:spTree>
    <p:extLst>
      <p:ext uri="{BB962C8B-B14F-4D97-AF65-F5344CB8AC3E}">
        <p14:creationId xmlns:p14="http://schemas.microsoft.com/office/powerpoint/2010/main" val="1374749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root is null</a:t>
            </a:r>
          </a:p>
          <a:p>
            <a:r>
              <a:rPr lang="en-US" dirty="0" smtClean="0"/>
              <a:t>2.	item is not in tree return null</a:t>
            </a:r>
          </a:p>
          <a:p>
            <a:r>
              <a:rPr lang="en-US" dirty="0" smtClean="0"/>
              <a:t>3. Compare item to </a:t>
            </a:r>
            <a:r>
              <a:rPr lang="en-US" dirty="0" err="1" smtClean="0"/>
              <a:t>localRoot.data</a:t>
            </a:r>
            <a:endParaRPr lang="en-US" dirty="0" smtClean="0"/>
          </a:p>
          <a:p>
            <a:r>
              <a:rPr lang="en-US" dirty="0" smtClean="0"/>
              <a:t>4. if item is less</a:t>
            </a:r>
          </a:p>
          <a:p>
            <a:r>
              <a:rPr lang="en-US" dirty="0" smtClean="0"/>
              <a:t>5.	return the result of deleting from the left</a:t>
            </a:r>
          </a:p>
          <a:p>
            <a:r>
              <a:rPr lang="en-US" dirty="0" smtClean="0"/>
              <a:t>6. else if item is greater</a:t>
            </a:r>
          </a:p>
          <a:p>
            <a:r>
              <a:rPr lang="en-US" dirty="0" smtClean="0"/>
              <a:t>7.	return the result of deleting from the right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 smtClean="0"/>
              <a:t>8.	Store the </a:t>
            </a:r>
            <a:r>
              <a:rPr lang="en-US" dirty="0" err="1" smtClean="0"/>
              <a:t>localRoot.data</a:t>
            </a:r>
            <a:r>
              <a:rPr lang="en-US" dirty="0" smtClean="0"/>
              <a:t> in </a:t>
            </a:r>
            <a:r>
              <a:rPr lang="en-US" dirty="0" err="1" smtClean="0"/>
              <a:t>deleteReturn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008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 smtClean="0"/>
              <a:t>8.	Store the </a:t>
            </a:r>
            <a:r>
              <a:rPr lang="en-US" dirty="0" err="1" smtClean="0"/>
              <a:t>localRoot.data</a:t>
            </a:r>
            <a:r>
              <a:rPr lang="en-US" dirty="0" smtClean="0"/>
              <a:t> in </a:t>
            </a:r>
            <a:r>
              <a:rPr lang="en-US" dirty="0" err="1" smtClean="0"/>
              <a:t>deleteReturn</a:t>
            </a:r>
            <a:endParaRPr lang="en-US" dirty="0" smtClean="0"/>
          </a:p>
          <a:p>
            <a:r>
              <a:rPr lang="en-US" dirty="0" smtClean="0"/>
              <a:t>9. 	if </a:t>
            </a:r>
            <a:r>
              <a:rPr lang="en-US" dirty="0" err="1" smtClean="0"/>
              <a:t>localRoot</a:t>
            </a:r>
            <a:r>
              <a:rPr lang="en-US" dirty="0" smtClean="0"/>
              <a:t> has no children</a:t>
            </a:r>
          </a:p>
          <a:p>
            <a:r>
              <a:rPr lang="en-US" dirty="0" smtClean="0"/>
              <a:t>10.		Set parent of </a:t>
            </a:r>
            <a:r>
              <a:rPr lang="en-US" dirty="0" err="1" smtClean="0"/>
              <a:t>localRoot</a:t>
            </a:r>
            <a:r>
              <a:rPr lang="en-US" dirty="0" smtClean="0"/>
              <a:t> to reference 		null</a:t>
            </a:r>
          </a:p>
        </p:txBody>
      </p:sp>
    </p:spTree>
    <p:extLst>
      <p:ext uri="{BB962C8B-B14F-4D97-AF65-F5344CB8AC3E}">
        <p14:creationId xmlns:p14="http://schemas.microsoft.com/office/powerpoint/2010/main" val="2415705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 smtClean="0"/>
              <a:t>8.	Store the </a:t>
            </a:r>
            <a:r>
              <a:rPr lang="en-US" dirty="0" err="1" smtClean="0"/>
              <a:t>localRoot.data</a:t>
            </a:r>
            <a:r>
              <a:rPr lang="en-US" dirty="0" smtClean="0"/>
              <a:t> in </a:t>
            </a:r>
            <a:r>
              <a:rPr lang="en-US" dirty="0" err="1" smtClean="0"/>
              <a:t>deleteReturn</a:t>
            </a:r>
            <a:endParaRPr lang="en-US" dirty="0" smtClean="0"/>
          </a:p>
          <a:p>
            <a:r>
              <a:rPr lang="en-US" dirty="0" smtClean="0"/>
              <a:t>9. 	if </a:t>
            </a:r>
            <a:r>
              <a:rPr lang="en-US" dirty="0" err="1" smtClean="0"/>
              <a:t>localRoot</a:t>
            </a:r>
            <a:r>
              <a:rPr lang="en-US" dirty="0" smtClean="0"/>
              <a:t> has no children</a:t>
            </a:r>
          </a:p>
          <a:p>
            <a:r>
              <a:rPr lang="en-US" dirty="0" smtClean="0"/>
              <a:t>10.		Set parent of </a:t>
            </a:r>
            <a:r>
              <a:rPr lang="en-US" dirty="0" err="1" smtClean="0"/>
              <a:t>localRoot</a:t>
            </a:r>
            <a:r>
              <a:rPr lang="en-US" dirty="0" smtClean="0"/>
              <a:t> to reference 		null</a:t>
            </a:r>
          </a:p>
          <a:p>
            <a:r>
              <a:rPr lang="en-US" dirty="0" smtClean="0"/>
              <a:t>11.	else if </a:t>
            </a:r>
            <a:r>
              <a:rPr lang="en-US" dirty="0" err="1" smtClean="0"/>
              <a:t>localRoot</a:t>
            </a:r>
            <a:r>
              <a:rPr lang="en-US" dirty="0" smtClean="0"/>
              <a:t> has one child</a:t>
            </a:r>
          </a:p>
          <a:p>
            <a:r>
              <a:rPr lang="en-US" dirty="0" smtClean="0"/>
              <a:t>12.		Set parent of </a:t>
            </a:r>
            <a:r>
              <a:rPr lang="en-US" dirty="0" err="1" smtClean="0"/>
              <a:t>localRoot</a:t>
            </a:r>
            <a:r>
              <a:rPr lang="en-US" dirty="0" smtClean="0"/>
              <a:t> to reference 		that child</a:t>
            </a:r>
          </a:p>
        </p:txBody>
      </p:sp>
    </p:spTree>
    <p:extLst>
      <p:ext uri="{BB962C8B-B14F-4D97-AF65-F5344CB8AC3E}">
        <p14:creationId xmlns:p14="http://schemas.microsoft.com/office/powerpoint/2010/main" val="152044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 smtClean="0"/>
              <a:t>8.	Store the </a:t>
            </a:r>
            <a:r>
              <a:rPr lang="en-US" dirty="0" err="1" smtClean="0"/>
              <a:t>localRoot.data</a:t>
            </a:r>
            <a:r>
              <a:rPr lang="en-US" dirty="0" smtClean="0"/>
              <a:t> in </a:t>
            </a:r>
            <a:r>
              <a:rPr lang="en-US" dirty="0" err="1" smtClean="0"/>
              <a:t>deleteReturn</a:t>
            </a:r>
            <a:endParaRPr lang="en-US" dirty="0" smtClean="0"/>
          </a:p>
          <a:p>
            <a:r>
              <a:rPr lang="en-US" dirty="0" smtClean="0"/>
              <a:t>9. 	if </a:t>
            </a:r>
            <a:r>
              <a:rPr lang="en-US" dirty="0" err="1" smtClean="0"/>
              <a:t>localRoot</a:t>
            </a:r>
            <a:r>
              <a:rPr lang="en-US" dirty="0" smtClean="0"/>
              <a:t> has no children</a:t>
            </a:r>
          </a:p>
          <a:p>
            <a:r>
              <a:rPr lang="en-US" dirty="0" smtClean="0"/>
              <a:t>10.		Set parent of </a:t>
            </a:r>
            <a:r>
              <a:rPr lang="en-US" dirty="0" err="1" smtClean="0"/>
              <a:t>localRoot</a:t>
            </a:r>
            <a:r>
              <a:rPr lang="en-US" dirty="0" smtClean="0"/>
              <a:t> to reference 		null</a:t>
            </a:r>
          </a:p>
          <a:p>
            <a:r>
              <a:rPr lang="en-US" dirty="0" smtClean="0"/>
              <a:t>11.	else if </a:t>
            </a:r>
            <a:r>
              <a:rPr lang="en-US" dirty="0" err="1" smtClean="0"/>
              <a:t>localRoot</a:t>
            </a:r>
            <a:r>
              <a:rPr lang="en-US" dirty="0" smtClean="0"/>
              <a:t> has one child</a:t>
            </a:r>
          </a:p>
          <a:p>
            <a:r>
              <a:rPr lang="en-US" dirty="0" smtClean="0"/>
              <a:t>12.		Set parent of </a:t>
            </a:r>
            <a:r>
              <a:rPr lang="en-US" dirty="0" err="1" smtClean="0"/>
              <a:t>localRoot</a:t>
            </a:r>
            <a:r>
              <a:rPr lang="en-US" dirty="0" smtClean="0"/>
              <a:t> to reference 		that child</a:t>
            </a:r>
          </a:p>
          <a:p>
            <a:r>
              <a:rPr lang="en-US" dirty="0" smtClean="0"/>
              <a:t>13.	else</a:t>
            </a:r>
          </a:p>
          <a:p>
            <a:r>
              <a:rPr lang="en-US" dirty="0" smtClean="0"/>
              <a:t>14.		Find the rightmost node in the right 		</a:t>
            </a:r>
            <a:r>
              <a:rPr lang="en-US" dirty="0" err="1" smtClean="0"/>
              <a:t>subtree</a:t>
            </a:r>
            <a:r>
              <a:rPr lang="en-US" dirty="0" smtClean="0"/>
              <a:t> of the left child</a:t>
            </a:r>
          </a:p>
        </p:txBody>
      </p:sp>
    </p:spTree>
    <p:extLst>
      <p:ext uri="{BB962C8B-B14F-4D97-AF65-F5344CB8AC3E}">
        <p14:creationId xmlns:p14="http://schemas.microsoft.com/office/powerpoint/2010/main" val="312808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75584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Creates a tree with the given root data and left and right </a:t>
            </a:r>
            <a:r>
              <a:rPr lang="en-US" dirty="0" err="1" smtClean="0">
                <a:solidFill>
                  <a:schemeClr val="accent3"/>
                </a:solidFill>
              </a:rPr>
              <a:t>subtrees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(E data,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leftTree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rightTree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root = new Node&lt;E&gt;(data);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</a:t>
            </a:r>
            <a:r>
              <a:rPr lang="en-US" dirty="0" err="1" smtClean="0">
                <a:solidFill>
                  <a:schemeClr val="bg2"/>
                </a:solidFill>
              </a:rPr>
              <a:t>leftTree</a:t>
            </a:r>
            <a:r>
              <a:rPr lang="en-US" dirty="0" smtClean="0">
                <a:solidFill>
                  <a:schemeClr val="bg2"/>
                </a:solidFill>
              </a:rPr>
              <a:t>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root.left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leftTree.root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</a:t>
            </a:r>
            <a:r>
              <a:rPr lang="en-US" dirty="0" err="1" smtClean="0">
                <a:solidFill>
                  <a:schemeClr val="bg2"/>
                </a:solidFill>
              </a:rPr>
              <a:t>rightTree</a:t>
            </a:r>
            <a:r>
              <a:rPr lang="en-US" dirty="0" smtClean="0">
                <a:solidFill>
                  <a:schemeClr val="bg2"/>
                </a:solidFill>
              </a:rPr>
              <a:t>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root.right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rightTree.root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88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	else</a:t>
            </a:r>
          </a:p>
          <a:p>
            <a:r>
              <a:rPr lang="en-US" dirty="0" smtClean="0"/>
              <a:t>14.		Find the rightmost node in the right 		</a:t>
            </a:r>
            <a:r>
              <a:rPr lang="en-US" dirty="0" err="1" smtClean="0"/>
              <a:t>subtree</a:t>
            </a:r>
            <a:r>
              <a:rPr lang="en-US" dirty="0" smtClean="0"/>
              <a:t> of the left child</a:t>
            </a:r>
          </a:p>
          <a:p>
            <a:r>
              <a:rPr lang="en-US" dirty="0" smtClean="0"/>
              <a:t>15.		Copy its data into </a:t>
            </a:r>
            <a:r>
              <a:rPr lang="en-US" dirty="0" err="1" smtClean="0"/>
              <a:t>localRoot.data</a:t>
            </a:r>
            <a:r>
              <a:rPr lang="en-US" dirty="0" smtClean="0"/>
              <a:t> and 		remove rightmost node</a:t>
            </a:r>
          </a:p>
        </p:txBody>
      </p:sp>
    </p:spTree>
    <p:extLst>
      <p:ext uri="{BB962C8B-B14F-4D97-AF65-F5344CB8AC3E}">
        <p14:creationId xmlns:p14="http://schemas.microsoft.com/office/powerpoint/2010/main" val="9874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*Deletes </a:t>
            </a:r>
            <a:r>
              <a:rPr lang="en-US" sz="1400" dirty="0">
                <a:solidFill>
                  <a:schemeClr val="accent3"/>
                </a:solidFill>
              </a:rPr>
              <a:t>the item to the search tree.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</a:t>
            </a:r>
            <a:r>
              <a:rPr lang="en-US" sz="1400" dirty="0" smtClean="0">
                <a:solidFill>
                  <a:schemeClr val="accent3"/>
                </a:solidFill>
              </a:rPr>
              <a:t>delete.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@return </a:t>
            </a:r>
            <a:r>
              <a:rPr lang="en-US" sz="1400" dirty="0" smtClean="0">
                <a:solidFill>
                  <a:schemeClr val="accent3"/>
                </a:solidFill>
              </a:rPr>
              <a:t>the deleted item or null if item is not in the tree.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4"/>
                </a:solidFill>
              </a:rPr>
              <a:t>public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E delete(</a:t>
            </a:r>
            <a:r>
              <a:rPr lang="en-US" sz="1400" dirty="0">
                <a:solidFill>
                  <a:schemeClr val="bg2"/>
                </a:solidFill>
              </a:rPr>
              <a:t>E item)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root = </a:t>
            </a:r>
            <a:r>
              <a:rPr lang="en-US" sz="1400" dirty="0" smtClean="0">
                <a:solidFill>
                  <a:schemeClr val="bg2"/>
                </a:solidFill>
              </a:rPr>
              <a:t>delete(</a:t>
            </a:r>
            <a:r>
              <a:rPr lang="en-US" sz="1400" dirty="0">
                <a:solidFill>
                  <a:schemeClr val="bg2"/>
                </a:solidFill>
              </a:rPr>
              <a:t>root,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</a:t>
            </a:r>
            <a:r>
              <a:rPr lang="en-US" sz="1400" dirty="0" err="1" smtClean="0">
                <a:solidFill>
                  <a:schemeClr val="bg2"/>
                </a:solidFill>
              </a:rPr>
              <a:t>deleteReturn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…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94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*Recursive delete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</a:t>
            </a:r>
            <a:r>
              <a:rPr lang="en-US" sz="1400" dirty="0" smtClean="0">
                <a:solidFill>
                  <a:schemeClr val="accent3"/>
                </a:solidFill>
              </a:rPr>
              <a:t>delete.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@return </a:t>
            </a:r>
            <a:r>
              <a:rPr lang="en-US" sz="1400" dirty="0" smtClean="0">
                <a:solidFill>
                  <a:schemeClr val="accent3"/>
                </a:solidFill>
              </a:rPr>
              <a:t>the updated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delete(Node&lt;E&gt;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</a:t>
            </a:r>
            <a:r>
              <a:rPr lang="en-US" sz="1400" dirty="0">
                <a:solidFill>
                  <a:schemeClr val="bg2"/>
                </a:solidFill>
              </a:rPr>
              <a:t>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deleteReturn</a:t>
            </a:r>
            <a:r>
              <a:rPr lang="en-US" sz="1400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item.compareTo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if (comp &lt; 0)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delete(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if (comp &gt; 0)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delete(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, item);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replaceNode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*Recursive delete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</a:t>
            </a:r>
            <a:r>
              <a:rPr lang="en-US" sz="1400" dirty="0" smtClean="0">
                <a:solidFill>
                  <a:schemeClr val="accent3"/>
                </a:solidFill>
              </a:rPr>
              <a:t>delete.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delete(Node&lt;E&gt;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</a:t>
            </a:r>
            <a:r>
              <a:rPr lang="en-US" sz="1400" dirty="0">
                <a:solidFill>
                  <a:schemeClr val="bg2"/>
                </a:solidFill>
              </a:rPr>
              <a:t>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rgbClr val="BFBFBF"/>
                </a:solidFill>
              </a:rPr>
              <a:t> if (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 == null)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deleteReturn</a:t>
            </a:r>
            <a:r>
              <a:rPr lang="en-US" sz="1400" dirty="0" smtClean="0">
                <a:solidFill>
                  <a:srgbClr val="BFBFBF"/>
                </a:solidFill>
              </a:rPr>
              <a:t> = null;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item.compareTo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if (comp &lt;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 = delete(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  <a:r>
              <a:rPr lang="en-US" sz="1400" dirty="0" smtClean="0">
                <a:solidFill>
                  <a:srgbClr val="BFBFBF"/>
                </a:solidFill>
              </a:rPr>
              <a:t> else if (comp &gt;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localRoot.right</a:t>
            </a:r>
            <a:r>
              <a:rPr lang="en-US" sz="1400" dirty="0" smtClean="0">
                <a:solidFill>
                  <a:srgbClr val="BFBFBF"/>
                </a:solidFill>
              </a:rPr>
              <a:t> = delete(</a:t>
            </a:r>
            <a:r>
              <a:rPr lang="en-US" sz="1400" dirty="0" err="1" smtClean="0">
                <a:solidFill>
                  <a:srgbClr val="BFBFBF"/>
                </a:solidFill>
              </a:rPr>
              <a:t>localRoot.right</a:t>
            </a:r>
            <a:r>
              <a:rPr lang="en-US" sz="1400" dirty="0" smtClean="0">
                <a:solidFill>
                  <a:srgbClr val="BFBFBF"/>
                </a:solidFill>
              </a:rPr>
              <a:t>, item);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replaceNode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39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*Recursive delete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</a:t>
            </a:r>
            <a:r>
              <a:rPr lang="en-US" sz="1400" dirty="0" smtClean="0">
                <a:solidFill>
                  <a:schemeClr val="accent3"/>
                </a:solidFill>
              </a:rPr>
              <a:t>delete.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delete(Node&lt;E&gt;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</a:t>
            </a:r>
            <a:r>
              <a:rPr lang="en-US" sz="1400" dirty="0">
                <a:solidFill>
                  <a:schemeClr val="bg2"/>
                </a:solidFill>
              </a:rPr>
              <a:t>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deleteReturn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null;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item.compareTo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rgbClr val="BFBFBF"/>
                </a:solidFill>
              </a:rPr>
              <a:t> if (comp &lt;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 = delete(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, item);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 </a:t>
            </a:r>
            <a:r>
              <a:rPr lang="en-US" sz="1400" dirty="0" smtClean="0">
                <a:solidFill>
                  <a:schemeClr val="bg2"/>
                </a:solidFill>
              </a:rPr>
              <a:t>else if (comp &gt;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 = delete(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, item);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 </a:t>
            </a:r>
            <a:r>
              <a:rPr lang="en-US" sz="1400" dirty="0" smtClean="0">
                <a:solidFill>
                  <a:srgbClr val="BFBFBF"/>
                </a:solidFill>
              </a:rPr>
              <a:t>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replaceNode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47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*Recursive delete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</a:t>
            </a:r>
            <a:r>
              <a:rPr lang="en-US" sz="1400" dirty="0" err="1">
                <a:solidFill>
                  <a:schemeClr val="accent3"/>
                </a:solidFill>
              </a:rPr>
              <a:t>param</a:t>
            </a:r>
            <a:r>
              <a:rPr lang="en-US" sz="1400" dirty="0">
                <a:solidFill>
                  <a:schemeClr val="accent3"/>
                </a:solidFill>
              </a:rPr>
              <a:t> item the item to </a:t>
            </a:r>
            <a:r>
              <a:rPr lang="en-US" sz="1400" dirty="0" smtClean="0">
                <a:solidFill>
                  <a:schemeClr val="accent3"/>
                </a:solidFill>
              </a:rPr>
              <a:t>delete.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 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delete(Node&lt;E&gt;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, E </a:t>
            </a:r>
            <a:r>
              <a:rPr lang="en-US" sz="1400" dirty="0">
                <a:solidFill>
                  <a:schemeClr val="bg2"/>
                </a:solidFill>
              </a:rPr>
              <a:t>item)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rgbClr val="BFBFBF"/>
                </a:solidFill>
              </a:rPr>
              <a:t> if (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 == null)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deleteReturn</a:t>
            </a:r>
            <a:r>
              <a:rPr lang="en-US" sz="1400" dirty="0" smtClean="0">
                <a:solidFill>
                  <a:srgbClr val="BFBFBF"/>
                </a:solidFill>
              </a:rPr>
              <a:t> = null;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comp = </a:t>
            </a:r>
            <a:r>
              <a:rPr lang="en-US" sz="1400" dirty="0" err="1" smtClean="0">
                <a:solidFill>
                  <a:srgbClr val="BFBFBF"/>
                </a:solidFill>
              </a:rPr>
              <a:t>item.compareTo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if (comp &lt;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 = delete(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, item);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 else if (comp &gt;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localRoot.right</a:t>
            </a:r>
            <a:r>
              <a:rPr lang="en-US" sz="1400" dirty="0" smtClean="0">
                <a:solidFill>
                  <a:srgbClr val="BFBFBF"/>
                </a:solidFill>
              </a:rPr>
              <a:t> = delete(</a:t>
            </a:r>
            <a:r>
              <a:rPr lang="en-US" sz="1400" dirty="0" err="1" smtClean="0">
                <a:solidFill>
                  <a:srgbClr val="BFBFBF"/>
                </a:solidFill>
              </a:rPr>
              <a:t>localRoot.right</a:t>
            </a:r>
            <a:r>
              <a:rPr lang="en-US" sz="1400" dirty="0" smtClean="0">
                <a:solidFill>
                  <a:srgbClr val="BFBFBF"/>
                </a:solidFill>
              </a:rPr>
              <a:t>, item);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 </a:t>
            </a:r>
            <a:r>
              <a:rPr lang="en-US" sz="1400" dirty="0" smtClean="0">
                <a:solidFill>
                  <a:schemeClr val="bg2"/>
                </a:solidFill>
              </a:rPr>
              <a:t>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5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 == null) {  </a:t>
            </a:r>
            <a:r>
              <a:rPr lang="en-US" sz="1400" dirty="0" smtClean="0">
                <a:solidFill>
                  <a:schemeClr val="accent3"/>
                </a:solidFill>
              </a:rPr>
              <a:t>// only right child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left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{  // two children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} else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localRoot.data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findLargestChild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619192" y="2799320"/>
            <a:ext cx="411357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36435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rgbClr val="BFBFBF"/>
                </a:solidFill>
              </a:rPr>
              <a:t> if 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 == null) {  // only right child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localRoot.right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 </a:t>
            </a:r>
            <a:r>
              <a:rPr lang="en-US" sz="1400" dirty="0" smtClean="0">
                <a:solidFill>
                  <a:schemeClr val="bg2"/>
                </a:solidFill>
              </a:rPr>
              <a:t>else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localRoot.right</a:t>
            </a:r>
            <a:r>
              <a:rPr lang="en-US" sz="1400" dirty="0" smtClean="0">
                <a:solidFill>
                  <a:schemeClr val="bg2"/>
                </a:solidFill>
              </a:rPr>
              <a:t> == null) {  </a:t>
            </a:r>
            <a:r>
              <a:rPr lang="en-US" sz="1400" dirty="0" smtClean="0">
                <a:solidFill>
                  <a:srgbClr val="9BBB59"/>
                </a:solidFill>
              </a:rPr>
              <a:t>// only left child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  <a:r>
              <a:rPr lang="en-US" sz="1400" dirty="0" smtClean="0">
                <a:solidFill>
                  <a:srgbClr val="BFBFBF"/>
                </a:solidFill>
              </a:rPr>
              <a:t> else {  // two children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  if 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localRoot.left.right</a:t>
            </a:r>
            <a:r>
              <a:rPr lang="en-US" sz="1400" dirty="0" smtClean="0">
                <a:solidFill>
                  <a:srgbClr val="BFBFBF"/>
                </a:solidFill>
              </a:rPr>
              <a:t> == null)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localRoot.left.data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localRoot.left.left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}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findLargestChild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  <a:endParaRPr lang="en-US" sz="1400" dirty="0">
              <a:solidFill>
                <a:srgbClr val="BFBFBF"/>
              </a:solidFill>
            </a:endParaRPr>
          </a:p>
          <a:p>
            <a:r>
              <a:rPr lang="en-US" sz="1400" dirty="0" smtClean="0">
                <a:solidFill>
                  <a:srgbClr val="BFBFBF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58389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08459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right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left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  <a:r>
              <a:rPr lang="en-US" sz="1400" dirty="0" smtClean="0">
                <a:solidFill>
                  <a:schemeClr val="bg2"/>
                </a:solidFill>
              </a:rPr>
              <a:t> else {  </a:t>
            </a:r>
            <a:r>
              <a:rPr lang="en-US" sz="1400" dirty="0" smtClean="0">
                <a:solidFill>
                  <a:srgbClr val="9BBB59"/>
                </a:solidFill>
              </a:rPr>
              <a:t>// two children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localRoot.left.right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localRoot.left.left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findLargestChild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619192" y="2799320"/>
            <a:ext cx="411357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58389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2156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right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left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  <a:r>
              <a:rPr lang="en-US" sz="1400" dirty="0" smtClean="0">
                <a:solidFill>
                  <a:schemeClr val="bg2"/>
                </a:solidFill>
              </a:rPr>
              <a:t> else {  </a:t>
            </a:r>
            <a:r>
              <a:rPr lang="en-US" sz="1400" dirty="0" smtClean="0">
                <a:solidFill>
                  <a:srgbClr val="9BBB59"/>
                </a:solidFill>
              </a:rPr>
              <a:t>// two children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localRoot.left.right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localRoot.left.left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</a:t>
            </a:r>
            <a:r>
              <a:rPr lang="en-US" sz="1400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findLargestChild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  <a:endParaRPr lang="en-US" sz="1400" dirty="0">
              <a:solidFill>
                <a:srgbClr val="BFBFBF"/>
              </a:solidFill>
            </a:endParaRPr>
          </a:p>
          <a:p>
            <a:r>
              <a:rPr lang="en-US" sz="1400" dirty="0" smtClean="0">
                <a:solidFill>
                  <a:srgbClr val="BFBFBF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619192" y="2799320"/>
            <a:ext cx="411357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58389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74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getLeftSubtree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Return the left </a:t>
            </a:r>
            <a:r>
              <a:rPr lang="en-US" dirty="0" err="1" smtClean="0">
                <a:solidFill>
                  <a:schemeClr val="accent3"/>
                </a:solidFill>
              </a:rPr>
              <a:t>subtree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@Returns the left </a:t>
            </a:r>
            <a:r>
              <a:rPr lang="en-US" dirty="0" err="1" smtClean="0">
                <a:solidFill>
                  <a:schemeClr val="accent3"/>
                </a:solidFill>
              </a:rPr>
              <a:t>subtree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getLeftSubtree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(root != null &amp;&amp; </a:t>
            </a:r>
            <a:r>
              <a:rPr lang="en-US" dirty="0" err="1" smtClean="0">
                <a:solidFill>
                  <a:schemeClr val="bg2"/>
                </a:solidFill>
              </a:rPr>
              <a:t>root.left</a:t>
            </a:r>
            <a:r>
              <a:rPr lang="en-US" dirty="0" smtClean="0">
                <a:solidFill>
                  <a:schemeClr val="bg2"/>
                </a:solidFill>
              </a:rPr>
              <a:t>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new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&lt;E&gt;(</a:t>
            </a:r>
            <a:r>
              <a:rPr lang="en-US" dirty="0" err="1" smtClean="0">
                <a:solidFill>
                  <a:schemeClr val="bg2"/>
                </a:solidFill>
              </a:rPr>
              <a:t>root.left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new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&lt;E&gt;(null);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3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right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left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  <a:r>
              <a:rPr lang="en-US" sz="1400" dirty="0" smtClean="0">
                <a:solidFill>
                  <a:schemeClr val="bg2"/>
                </a:solidFill>
              </a:rPr>
              <a:t> else {  </a:t>
            </a:r>
            <a:r>
              <a:rPr lang="en-US" sz="1400" dirty="0" smtClean="0">
                <a:solidFill>
                  <a:srgbClr val="9BBB59"/>
                </a:solidFill>
              </a:rPr>
              <a:t>// two children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localRoot.left.right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localRoot.left.left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</a:t>
            </a:r>
            <a:r>
              <a:rPr lang="en-US" sz="1400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findLargestChild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  <a:endParaRPr lang="en-US" sz="1400" dirty="0">
              <a:solidFill>
                <a:srgbClr val="BFBFBF"/>
              </a:solidFill>
            </a:endParaRPr>
          </a:p>
          <a:p>
            <a:r>
              <a:rPr lang="en-US" sz="1400" dirty="0" smtClean="0">
                <a:solidFill>
                  <a:srgbClr val="BFBFBF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490883" y="2799320"/>
            <a:ext cx="539666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455584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62838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5693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*Replaces the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with the correct data.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err="1" smtClean="0">
                <a:solidFill>
                  <a:schemeClr val="accent3"/>
                </a:solidFill>
              </a:rPr>
              <a:t>localRoot</a:t>
            </a:r>
            <a:r>
              <a:rPr lang="en-US" sz="1400" dirty="0" smtClean="0">
                <a:solidFill>
                  <a:schemeClr val="accent3"/>
                </a:solidFill>
              </a:rPr>
              <a:t>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updated </a:t>
            </a:r>
            <a:r>
              <a:rPr lang="en-US" sz="1400" dirty="0" err="1">
                <a:solidFill>
                  <a:schemeClr val="accent3"/>
                </a:solidFill>
              </a:rPr>
              <a:t>localRoot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US" sz="1400" dirty="0" smtClean="0">
                <a:solidFill>
                  <a:schemeClr val="bg2"/>
                </a:solidFill>
              </a:rPr>
              <a:t>ode&lt;E&gt; </a:t>
            </a:r>
            <a:r>
              <a:rPr lang="en-US" sz="1400" dirty="0" err="1" smtClean="0">
                <a:solidFill>
                  <a:schemeClr val="bg2"/>
                </a:solidFill>
              </a:rPr>
              <a:t>replaceNode</a:t>
            </a:r>
            <a:r>
              <a:rPr lang="en-US" sz="1400" dirty="0" smtClean="0">
                <a:solidFill>
                  <a:schemeClr val="bg2"/>
                </a:solidFill>
              </a:rPr>
              <a:t>(Node&lt;E&gt;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</a:rPr>
              <a:t>deletedReturn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right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 else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localRoot.right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== null) {  // only left child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localRoot.left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  <a:r>
              <a:rPr lang="en-US" sz="1400" dirty="0" smtClean="0">
                <a:solidFill>
                  <a:schemeClr val="bg2"/>
                </a:solidFill>
              </a:rPr>
              <a:t> else {  </a:t>
            </a:r>
            <a:r>
              <a:rPr lang="en-US" sz="1400" dirty="0" smtClean="0">
                <a:solidFill>
                  <a:srgbClr val="9BBB59"/>
                </a:solidFill>
              </a:rPr>
              <a:t>// two children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if (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localRoot.left.right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localRoot.left.data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localRoot.left.left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return </a:t>
            </a:r>
            <a:r>
              <a:rPr lang="en-US" sz="1400" dirty="0" err="1" smtClean="0">
                <a:solidFill>
                  <a:schemeClr val="bg2"/>
                </a:solidFill>
              </a:rPr>
              <a:t>localRoot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</a:t>
            </a:r>
            <a:r>
              <a:rPr lang="en-US" sz="1400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localRoot.data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findLargestChild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localRoot.left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return </a:t>
            </a:r>
            <a:r>
              <a:rPr lang="en-US" sz="1400" dirty="0" err="1" smtClean="0">
                <a:solidFill>
                  <a:srgbClr val="BFBFBF"/>
                </a:solidFill>
              </a:rPr>
              <a:t>localRoot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  <a:endParaRPr lang="en-US" sz="1400" dirty="0">
              <a:solidFill>
                <a:srgbClr val="BFBFBF"/>
              </a:solidFill>
            </a:endParaRPr>
          </a:p>
          <a:p>
            <a:r>
              <a:rPr lang="en-US" sz="1400" dirty="0" smtClean="0">
                <a:solidFill>
                  <a:srgbClr val="BFBFBF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490883" y="2799320"/>
            <a:ext cx="539666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41780" y="2799320"/>
            <a:ext cx="44910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1357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*Finds the not that is the </a:t>
            </a:r>
            <a:r>
              <a:rPr lang="en-US" sz="1400" dirty="0" err="1" smtClean="0">
                <a:solidFill>
                  <a:schemeClr val="accent3"/>
                </a:solidFill>
              </a:rPr>
              <a:t>inorder</a:t>
            </a:r>
            <a:r>
              <a:rPr lang="en-US" sz="1400" dirty="0" smtClean="0">
                <a:solidFill>
                  <a:schemeClr val="accent3"/>
                </a:solidFill>
              </a:rPr>
              <a:t> predecessor and replace it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with the left child (if any).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parent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</a:t>
            </a:r>
            <a:r>
              <a:rPr lang="en-US" sz="1400" dirty="0" smtClean="0">
                <a:solidFill>
                  <a:schemeClr val="accent3"/>
                </a:solidFill>
              </a:rPr>
              <a:t>data in the </a:t>
            </a:r>
            <a:r>
              <a:rPr lang="en-US" sz="1400" dirty="0" err="1" smtClean="0">
                <a:solidFill>
                  <a:schemeClr val="accent3"/>
                </a:solidFill>
              </a:rPr>
              <a:t>inorder</a:t>
            </a:r>
            <a:r>
              <a:rPr lang="en-US" sz="1400" dirty="0" smtClean="0">
                <a:solidFill>
                  <a:schemeClr val="accent3"/>
                </a:solidFill>
              </a:rPr>
              <a:t> predecessor.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 smtClean="0">
                <a:solidFill>
                  <a:schemeClr val="bg2"/>
                </a:solidFill>
              </a:rPr>
              <a:t>E </a:t>
            </a:r>
            <a:r>
              <a:rPr lang="en-US" sz="1400" dirty="0" err="1" smtClean="0">
                <a:solidFill>
                  <a:schemeClr val="bg2"/>
                </a:solidFill>
              </a:rPr>
              <a:t>findLargestChild</a:t>
            </a:r>
            <a:r>
              <a:rPr lang="en-US" sz="1400" dirty="0" smtClean="0">
                <a:solidFill>
                  <a:schemeClr val="bg2"/>
                </a:solidFill>
              </a:rPr>
              <a:t>(Node&lt;E&gt; parent)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if (</a:t>
            </a:r>
            <a:r>
              <a:rPr lang="en-US" sz="1400" dirty="0" err="1" smtClean="0">
                <a:solidFill>
                  <a:schemeClr val="bg2"/>
                </a:solidFill>
              </a:rPr>
              <a:t>parent.right.right</a:t>
            </a:r>
            <a:r>
              <a:rPr lang="en-US" sz="1400" dirty="0" smtClean="0">
                <a:solidFill>
                  <a:schemeClr val="bg2"/>
                </a:solidFill>
              </a:rPr>
              <a:t> == null)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E </a:t>
            </a:r>
            <a:r>
              <a:rPr lang="en-US" sz="1400" dirty="0" err="1" smtClean="0">
                <a:solidFill>
                  <a:schemeClr val="bg2"/>
                </a:solidFill>
              </a:rPr>
              <a:t>returnValue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parent.right.data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parent.right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parent.right.left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returnValue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 </a:t>
            </a:r>
            <a:r>
              <a:rPr lang="en-US" sz="1400" dirty="0" smtClean="0">
                <a:solidFill>
                  <a:srgbClr val="BFBFBF"/>
                </a:solidFill>
              </a:rPr>
              <a:t>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findLargestChild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parent.right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619192" y="2799320"/>
            <a:ext cx="411357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58389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057290" y="3735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it</a:t>
            </a:r>
          </a:p>
        </p:txBody>
      </p:sp>
      <p:cxnSp>
        <p:nvCxnSpPr>
          <p:cNvPr id="13" name="Straight Connector 12"/>
          <p:cNvCxnSpPr>
            <a:stCxn id="7" idx="2"/>
            <a:endCxn id="12" idx="0"/>
          </p:cNvCxnSpPr>
          <p:nvPr/>
        </p:nvCxnSpPr>
        <p:spPr bwMode="auto">
          <a:xfrm>
            <a:off x="7035299" y="3384973"/>
            <a:ext cx="172032" cy="3506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7066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91" y="1154430"/>
            <a:ext cx="529309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 /** Binary Search tree.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BinarySearchTree</a:t>
            </a:r>
            <a:r>
              <a:rPr lang="en-US" sz="1400" dirty="0" smtClean="0">
                <a:solidFill>
                  <a:schemeClr val="bg2"/>
                </a:solidFill>
              </a:rPr>
              <a:t>&lt;E extends Comparable&gt;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extends </a:t>
            </a:r>
            <a:r>
              <a:rPr lang="en-US" sz="1400" dirty="0" err="1" smtClean="0">
                <a:solidFill>
                  <a:schemeClr val="bg2"/>
                </a:solidFill>
              </a:rPr>
              <a:t>BinaryTree</a:t>
            </a:r>
            <a:r>
              <a:rPr lang="en-US" sz="1400" dirty="0" smtClean="0">
                <a:solidFill>
                  <a:schemeClr val="bg2"/>
                </a:solidFill>
              </a:rPr>
              <a:t>&lt;E&gt;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	implements </a:t>
            </a:r>
            <a:r>
              <a:rPr lang="en-US" sz="1400" dirty="0" err="1" smtClean="0">
                <a:solidFill>
                  <a:schemeClr val="bg2"/>
                </a:solidFill>
              </a:rPr>
              <a:t>SearchTree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…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/*</a:t>
            </a:r>
            <a:r>
              <a:rPr lang="en-US" sz="1400" dirty="0" smtClean="0">
                <a:solidFill>
                  <a:schemeClr val="accent3"/>
                </a:solidFill>
              </a:rPr>
              <a:t>*Finds the not that is the </a:t>
            </a:r>
            <a:r>
              <a:rPr lang="en-US" sz="1400" dirty="0" err="1" smtClean="0">
                <a:solidFill>
                  <a:schemeClr val="accent3"/>
                </a:solidFill>
              </a:rPr>
              <a:t>inorder</a:t>
            </a:r>
            <a:r>
              <a:rPr lang="en-US" sz="1400" dirty="0" smtClean="0">
                <a:solidFill>
                  <a:schemeClr val="accent3"/>
                </a:solidFill>
              </a:rPr>
              <a:t> predecessor and replace it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with the left child (if any).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 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parent the root of the current </a:t>
            </a:r>
            <a:r>
              <a:rPr lang="en-US" sz="1400" dirty="0" err="1" smtClean="0">
                <a:solidFill>
                  <a:schemeClr val="accent3"/>
                </a:solidFill>
              </a:rPr>
              <a:t>subtree</a:t>
            </a:r>
            <a:r>
              <a:rPr lang="en-US" sz="1400" dirty="0" smtClean="0">
                <a:solidFill>
                  <a:schemeClr val="accent3"/>
                </a:solidFill>
              </a:rPr>
              <a:t>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 smtClean="0">
                <a:solidFill>
                  <a:schemeClr val="accent3"/>
                </a:solidFill>
              </a:rPr>
              <a:t>   * </a:t>
            </a:r>
            <a:r>
              <a:rPr lang="en-US" sz="1400" dirty="0">
                <a:solidFill>
                  <a:schemeClr val="accent3"/>
                </a:solidFill>
              </a:rPr>
              <a:t>@return the </a:t>
            </a:r>
            <a:r>
              <a:rPr lang="en-US" sz="1400" dirty="0" smtClean="0">
                <a:solidFill>
                  <a:schemeClr val="accent3"/>
                </a:solidFill>
              </a:rPr>
              <a:t>data in the </a:t>
            </a:r>
            <a:r>
              <a:rPr lang="en-US" sz="1400" dirty="0" err="1" smtClean="0">
                <a:solidFill>
                  <a:schemeClr val="accent3"/>
                </a:solidFill>
              </a:rPr>
              <a:t>inorder</a:t>
            </a:r>
            <a:r>
              <a:rPr lang="en-US" sz="1400" dirty="0" smtClean="0">
                <a:solidFill>
                  <a:schemeClr val="accent3"/>
                </a:solidFill>
              </a:rPr>
              <a:t> predecessor.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   */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4"/>
                </a:solidFill>
              </a:rPr>
              <a:t>private </a:t>
            </a:r>
            <a:r>
              <a:rPr lang="en-US" sz="1400" dirty="0" smtClean="0">
                <a:solidFill>
                  <a:schemeClr val="bg2"/>
                </a:solidFill>
              </a:rPr>
              <a:t>E </a:t>
            </a:r>
            <a:r>
              <a:rPr lang="en-US" sz="1400" dirty="0" err="1" smtClean="0">
                <a:solidFill>
                  <a:schemeClr val="bg2"/>
                </a:solidFill>
              </a:rPr>
              <a:t>findLargestChild</a:t>
            </a:r>
            <a:r>
              <a:rPr lang="en-US" sz="1400" dirty="0" smtClean="0">
                <a:solidFill>
                  <a:schemeClr val="bg2"/>
                </a:solidFill>
              </a:rPr>
              <a:t>(Node&lt;E&gt; parent)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rgbClr val="BFBFBF"/>
                </a:solidFill>
              </a:rPr>
              <a:t> if (</a:t>
            </a:r>
            <a:r>
              <a:rPr lang="en-US" sz="1400" dirty="0" err="1" smtClean="0">
                <a:solidFill>
                  <a:srgbClr val="BFBFBF"/>
                </a:solidFill>
              </a:rPr>
              <a:t>parent.right.right</a:t>
            </a:r>
            <a:r>
              <a:rPr lang="en-US" sz="1400" dirty="0" smtClean="0">
                <a:solidFill>
                  <a:srgbClr val="BFBFBF"/>
                </a:solidFill>
              </a:rPr>
              <a:t> == null)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E </a:t>
            </a:r>
            <a:r>
              <a:rPr lang="en-US" sz="1400" dirty="0" err="1" smtClean="0">
                <a:solidFill>
                  <a:srgbClr val="BFBFBF"/>
                </a:solidFill>
              </a:rPr>
              <a:t>returnValue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parent.right.data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parent.right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parent.right.left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return </a:t>
            </a:r>
            <a:r>
              <a:rPr lang="en-US" sz="1400" dirty="0" err="1" smtClean="0">
                <a:solidFill>
                  <a:srgbClr val="BFBFBF"/>
                </a:solidFill>
              </a:rPr>
              <a:t>returnValue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  <a:r>
              <a:rPr lang="en-US" sz="1400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return </a:t>
            </a:r>
            <a:r>
              <a:rPr lang="en-US" sz="1400" dirty="0" err="1" smtClean="0">
                <a:solidFill>
                  <a:schemeClr val="bg2"/>
                </a:solidFill>
              </a:rPr>
              <a:t>findLargestChild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parent.right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}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429988"/>
            <a:ext cx="6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jack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5204" y="2997562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killed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616" y="301564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014" y="3729746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in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7619192" y="2799320"/>
            <a:ext cx="411357" cy="198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 bwMode="auto">
          <a:xfrm flipH="1">
            <a:off x="6806178" y="3384973"/>
            <a:ext cx="229121" cy="344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 bwMode="auto">
          <a:xfrm flipH="1">
            <a:off x="7035299" y="2799320"/>
            <a:ext cx="583893" cy="2163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057290" y="3735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it</a:t>
            </a:r>
          </a:p>
        </p:txBody>
      </p:sp>
      <p:cxnSp>
        <p:nvCxnSpPr>
          <p:cNvPr id="13" name="Straight Connector 12"/>
          <p:cNvCxnSpPr>
            <a:stCxn id="7" idx="2"/>
            <a:endCxn id="12" idx="0"/>
          </p:cNvCxnSpPr>
          <p:nvPr/>
        </p:nvCxnSpPr>
        <p:spPr bwMode="auto">
          <a:xfrm>
            <a:off x="7035299" y="3384973"/>
            <a:ext cx="172032" cy="3506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95167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&lt;E&gt; </a:t>
            </a:r>
            <a:r>
              <a:rPr lang="en-US" dirty="0" err="1" smtClean="0"/>
              <a:t>getRightSubtree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571" y="1572692"/>
            <a:ext cx="56348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Class for a binary tree.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implements </a:t>
            </a:r>
            <a:r>
              <a:rPr lang="en-US" dirty="0" err="1" smtClean="0">
                <a:solidFill>
                  <a:schemeClr val="bg2"/>
                </a:solidFill>
              </a:rPr>
              <a:t>Serializable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/** Return the right </a:t>
            </a:r>
            <a:r>
              <a:rPr lang="en-US" dirty="0" err="1" smtClean="0">
                <a:solidFill>
                  <a:schemeClr val="accent3"/>
                </a:solidFill>
              </a:rPr>
              <a:t>subtree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@Returns the right </a:t>
            </a:r>
            <a:r>
              <a:rPr lang="en-US" dirty="0" err="1" smtClean="0">
                <a:solidFill>
                  <a:schemeClr val="accent3"/>
                </a:solidFill>
              </a:rPr>
              <a:t>subtree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getRightSubtree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(root != null &amp;&amp; </a:t>
            </a:r>
            <a:r>
              <a:rPr lang="en-US" dirty="0" err="1" smtClean="0">
                <a:solidFill>
                  <a:schemeClr val="bg2"/>
                </a:solidFill>
              </a:rPr>
              <a:t>root.right</a:t>
            </a:r>
            <a:r>
              <a:rPr lang="en-US" dirty="0" smtClean="0">
                <a:solidFill>
                  <a:schemeClr val="bg2"/>
                </a:solidFill>
              </a:rPr>
              <a:t>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new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&lt;E&gt;(</a:t>
            </a:r>
            <a:r>
              <a:rPr lang="en-US" dirty="0" err="1" smtClean="0">
                <a:solidFill>
                  <a:schemeClr val="bg2"/>
                </a:solidFill>
              </a:rPr>
              <a:t>root.right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return new </a:t>
            </a:r>
            <a:r>
              <a:rPr lang="en-US" dirty="0" err="1" smtClean="0">
                <a:solidFill>
                  <a:schemeClr val="bg2"/>
                </a:solidFill>
              </a:rPr>
              <a:t>BinaryTree</a:t>
            </a:r>
            <a:r>
              <a:rPr lang="en-US" dirty="0" smtClean="0">
                <a:solidFill>
                  <a:schemeClr val="bg2"/>
                </a:solidFill>
              </a:rPr>
              <a:t>&lt;E&gt;(null);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99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423</TotalTime>
  <Words>4077</Words>
  <Application>Microsoft Macintosh PowerPoint</Application>
  <PresentationFormat>On-screen Show (4:3)</PresentationFormat>
  <Paragraphs>2057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csdl-2014</vt:lpstr>
      <vt:lpstr>Binary Trees</vt:lpstr>
      <vt:lpstr>Node&lt;E&gt; Class</vt:lpstr>
      <vt:lpstr>Node&lt;E&gt; Class</vt:lpstr>
      <vt:lpstr>BinaryTree&lt;E&gt; Class</vt:lpstr>
      <vt:lpstr>BinaryTree&lt;E&gt; Class</vt:lpstr>
      <vt:lpstr>BinaryTree&lt;E&gt; Constructor</vt:lpstr>
      <vt:lpstr>BinaryTree&lt;E&gt; Constructor</vt:lpstr>
      <vt:lpstr>BinaryTree&lt;E&gt; getLeftSubtree</vt:lpstr>
      <vt:lpstr>BinaryTree&lt;E&gt; getRightSubtree</vt:lpstr>
      <vt:lpstr>BinaryTree&lt;E&gt; getData</vt:lpstr>
      <vt:lpstr>BinaryTree&lt;E&gt; isLeaf</vt:lpstr>
      <vt:lpstr>BinaryTree&lt;E&gt; toString</vt:lpstr>
      <vt:lpstr>BinaryTree&lt;E&gt; toString()</vt:lpstr>
      <vt:lpstr>BinaryTree&lt;E&gt; toString</vt:lpstr>
      <vt:lpstr>BinaryTree&lt;E&gt; preOrderTraverse</vt:lpstr>
      <vt:lpstr>BinaryTree&lt;E&gt; preOrderTraverse</vt:lpstr>
      <vt:lpstr>BinaryTree&lt;E&gt; preOrderTraverse</vt:lpstr>
      <vt:lpstr>BinaryTree&lt;E&gt; preOrderTraverse</vt:lpstr>
      <vt:lpstr>BinaryTree&lt;E&gt; preOrderTraverse</vt:lpstr>
      <vt:lpstr>Binary Search Tree</vt:lpstr>
      <vt:lpstr>Binary Search Trees</vt:lpstr>
      <vt:lpstr>Searching Binary Search Tree</vt:lpstr>
      <vt:lpstr>Searching Binary Search Tree</vt:lpstr>
      <vt:lpstr>Searching Binary Search Tree</vt:lpstr>
      <vt:lpstr>Searching Binary Search Tree</vt:lpstr>
      <vt:lpstr>Searching Binary Search Tree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Searching for jill</vt:lpstr>
      <vt:lpstr>Implementing a Binary Search Tree</vt:lpstr>
      <vt:lpstr>Binary Search Tree Class</vt:lpstr>
      <vt:lpstr>BinarySearchTree find Method</vt:lpstr>
      <vt:lpstr>BinarySearchTree find Method</vt:lpstr>
      <vt:lpstr>BinarySearchTree find Method</vt:lpstr>
      <vt:lpstr>BinarySearchTree find Method</vt:lpstr>
      <vt:lpstr>BinarySearchTree find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BinarySearchTree add Method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Binary Search Tree delete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Carleton Moore</dc:creator>
  <cp:lastModifiedBy>Carleton Moore</cp:lastModifiedBy>
  <cp:revision>48</cp:revision>
  <dcterms:created xsi:type="dcterms:W3CDTF">2014-10-23T22:56:36Z</dcterms:created>
  <dcterms:modified xsi:type="dcterms:W3CDTF">2016-08-11T20:01:41Z</dcterms:modified>
</cp:coreProperties>
</file>