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 Midterm2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 You may write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9334" y="3089471"/>
            <a:ext cx="5865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data) {</a:t>
            </a:r>
          </a:p>
        </p:txBody>
      </p:sp>
    </p:spTree>
    <p:extLst>
      <p:ext uri="{BB962C8B-B14F-4D97-AF65-F5344CB8AC3E}">
        <p14:creationId xmlns:p14="http://schemas.microsoft.com/office/powerpoint/2010/main" val="41140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 You may write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9334" y="3089471"/>
            <a:ext cx="58657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data)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(value, data, 0,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– 1);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data,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                               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first,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last) {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}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36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 You may write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9334" y="3089471"/>
            <a:ext cx="58657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data)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(value, data, 0,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– 1);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data,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                               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first,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last)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(first &gt; last) { return -1; }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}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912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 You may write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9334" y="3089471"/>
            <a:ext cx="58657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data)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(value, data, 0,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– 1);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data,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                               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first,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last)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(first &gt; last) { return -1; }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mid = (first + last) / 2;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comp =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value.compareTo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(data[mid]);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}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40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 You may write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9334" y="3089471"/>
            <a:ext cx="58657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data)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(value, data, 0,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– 1);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data,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                               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first,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last)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(first &gt; last) { return -1; }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mid = (first + last) / 2;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comp =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value.compareTo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(data[mid]);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(comp == 0) { return mid; 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}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31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 You may write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9334" y="3089471"/>
            <a:ext cx="638177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data)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(value, data, 0,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– 1);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data,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                               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first,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last)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(first &gt; last) { return -1; }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mid = (first + last) / 2;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comp =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value.compareTo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(data[mid]);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(comp == 0) { return mid; }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(comp &lt; 0) { return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(value, data, first, mid – 1); }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}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114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 You may write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9334" y="3089471"/>
            <a:ext cx="638177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data)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(value, data, 0,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– 1);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data,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                                 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first,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last)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(first &gt; last) { return -1; }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mid = (first + last) / 2;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comp =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value.compareTo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(data[mid]);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(comp == 0) { return mid; }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if (comp &lt; 0) { return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(value, data, first, mid – 1); }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else { return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(value, data, mid + 1, last); 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}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14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 You may write a helper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9334" y="3089471"/>
            <a:ext cx="58657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(Comparable value, Object[] data)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first = 0;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while (first &lt;= last)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mid = (first + last) / 2;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comp =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value.compareTo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(data[mid]);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if (comp == 0) { return mid; }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if (comp &lt; 0)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 last = mid – 1;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}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else {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 first = mid + 1;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}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}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return -1;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373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max heap (stored in an array) by inserting, in sequence, the values 7, 1, 4, 5, 6, 3, 8, 2. Show the resulting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3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max heap (stored in an array) by inserting, in sequence, the values 7, 1, 4, 5, 6, 3, 8, 2. Show the </a:t>
            </a:r>
            <a:r>
              <a:rPr lang="en-US" smtClean="0"/>
              <a:t>resulting array.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94082" y="2687822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7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457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lvl="1" indent="-128588">
              <a:spcBef>
                <a:spcPct val="30000"/>
              </a:spcBef>
              <a:buSzPct val="100000"/>
              <a:buFontTx/>
              <a:buChar char=" "/>
            </a:pPr>
            <a:r>
              <a:rPr lang="en-US" dirty="0"/>
              <a:t>Write a recursive method even that takes as a parameter a </a:t>
            </a:r>
            <a:r>
              <a:rPr lang="en-US" dirty="0" err="1"/>
              <a:t>LinkedNode</a:t>
            </a:r>
            <a:r>
              <a:rPr lang="en-US" dirty="0"/>
              <a:t>&lt;E&gt; and returns a </a:t>
            </a:r>
            <a:r>
              <a:rPr lang="en-US" dirty="0" err="1"/>
              <a:t>boolean</a:t>
            </a:r>
            <a:r>
              <a:rPr lang="en-US" dirty="0"/>
              <a:t>. If the parameter is null or refers to a linked list of even length, the method should return true</a:t>
            </a:r>
            <a:r>
              <a:rPr lang="en-US" dirty="0" smtClean="0"/>
              <a:t>. </a:t>
            </a:r>
            <a:r>
              <a:rPr lang="en-US" dirty="0"/>
              <a:t>Otherwise the method should return false.</a:t>
            </a:r>
            <a:endParaRPr lang="x-none" dirty="0"/>
          </a:p>
          <a:p>
            <a:pPr marL="128588" lvl="1" indent="-128588">
              <a:spcBef>
                <a:spcPct val="30000"/>
              </a:spcBef>
              <a:buSzPct val="100000"/>
              <a:buFontTx/>
              <a:buChar char=" 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7719" y="3811012"/>
            <a:ext cx="64554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Recursive method even returns true if the length of the linked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list is even.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@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param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node a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LinkedNode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the list.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@return true if the linked list has an even length.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even(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node)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827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max heap (stored in an array) by inserting, in sequence, the values 7, 1, 4, 5, 6, 3, 8, 2. Show the resulting array.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4082" y="2687822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7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8079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1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 bwMode="auto">
          <a:xfrm flipH="1">
            <a:off x="3675998" y="3149487"/>
            <a:ext cx="896003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63464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max heap (stored in an array) by inserting, in sequence, the values 7, 1, 4, 5, 6, 3, 8, 2. Show the resulting array.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4082" y="2687822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7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8079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1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 bwMode="auto">
          <a:xfrm flipH="1">
            <a:off x="3675998" y="3149487"/>
            <a:ext cx="896003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230468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9" name="Straight Connector 8"/>
          <p:cNvCxnSpPr>
            <a:stCxn id="4" idx="2"/>
            <a:endCxn id="8" idx="0"/>
          </p:cNvCxnSpPr>
          <p:nvPr/>
        </p:nvCxnSpPr>
        <p:spPr bwMode="auto">
          <a:xfrm>
            <a:off x="4572001" y="3149487"/>
            <a:ext cx="836386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24100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max heap (stored in an array) by inserting, in sequence, the values 7, 1, 4, 5, 6, 3, 8, 2. Show the resulting array.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4082" y="2687822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7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8079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1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 bwMode="auto">
          <a:xfrm flipH="1">
            <a:off x="3675998" y="3149487"/>
            <a:ext cx="896003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230468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9" name="Straight Connector 8"/>
          <p:cNvCxnSpPr>
            <a:stCxn id="4" idx="2"/>
            <a:endCxn id="8" idx="0"/>
          </p:cNvCxnSpPr>
          <p:nvPr/>
        </p:nvCxnSpPr>
        <p:spPr bwMode="auto">
          <a:xfrm>
            <a:off x="4572001" y="3149487"/>
            <a:ext cx="836386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11" idx="0"/>
          </p:cNvCxnSpPr>
          <p:nvPr/>
        </p:nvCxnSpPr>
        <p:spPr bwMode="auto">
          <a:xfrm flipH="1">
            <a:off x="3075315" y="3936921"/>
            <a:ext cx="600683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897396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5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802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max heap (stored in an array) by inserting, in sequence, the values 7, 1, 4, 5, 6, 3, 8, 2. Show the resulting array.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4082" y="2687822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7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8079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5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 bwMode="auto">
          <a:xfrm flipH="1">
            <a:off x="3675998" y="3149487"/>
            <a:ext cx="896003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230468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9" name="Straight Connector 8"/>
          <p:cNvCxnSpPr>
            <a:stCxn id="4" idx="2"/>
            <a:endCxn id="8" idx="0"/>
          </p:cNvCxnSpPr>
          <p:nvPr/>
        </p:nvCxnSpPr>
        <p:spPr bwMode="auto">
          <a:xfrm>
            <a:off x="4572001" y="3149487"/>
            <a:ext cx="836386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11" idx="0"/>
          </p:cNvCxnSpPr>
          <p:nvPr/>
        </p:nvCxnSpPr>
        <p:spPr bwMode="auto">
          <a:xfrm flipH="1">
            <a:off x="3075315" y="3936921"/>
            <a:ext cx="600683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897396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1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3558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max heap (stored in an array) by inserting, in sequence, the values 7, 1, 4, 5, 6, 3, 8, 2. Show the resulting array.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4082" y="2687822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7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8079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5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 bwMode="auto">
          <a:xfrm flipH="1">
            <a:off x="3675998" y="3149487"/>
            <a:ext cx="896003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230468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9" name="Straight Connector 8"/>
          <p:cNvCxnSpPr>
            <a:stCxn id="4" idx="2"/>
            <a:endCxn id="8" idx="0"/>
          </p:cNvCxnSpPr>
          <p:nvPr/>
        </p:nvCxnSpPr>
        <p:spPr bwMode="auto">
          <a:xfrm>
            <a:off x="4572001" y="3149487"/>
            <a:ext cx="836386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11" idx="0"/>
          </p:cNvCxnSpPr>
          <p:nvPr/>
        </p:nvCxnSpPr>
        <p:spPr bwMode="auto">
          <a:xfrm flipH="1">
            <a:off x="3075315" y="3936921"/>
            <a:ext cx="600683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897396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1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2" name="Straight Connector 11"/>
          <p:cNvCxnSpPr>
            <a:stCxn id="5" idx="2"/>
            <a:endCxn id="13" idx="0"/>
          </p:cNvCxnSpPr>
          <p:nvPr/>
        </p:nvCxnSpPr>
        <p:spPr bwMode="auto">
          <a:xfrm>
            <a:off x="3675998" y="3936921"/>
            <a:ext cx="540166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038245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6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52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max heap (stored in an array) by inserting, in sequence, the values 7, 1, 4, 5, 6, 3, 8, 2. Show the resulting array.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4082" y="2687822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7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8079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6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 bwMode="auto">
          <a:xfrm flipH="1">
            <a:off x="3675998" y="3149487"/>
            <a:ext cx="896003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230468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9" name="Straight Connector 8"/>
          <p:cNvCxnSpPr>
            <a:stCxn id="4" idx="2"/>
            <a:endCxn id="8" idx="0"/>
          </p:cNvCxnSpPr>
          <p:nvPr/>
        </p:nvCxnSpPr>
        <p:spPr bwMode="auto">
          <a:xfrm>
            <a:off x="4572001" y="3149487"/>
            <a:ext cx="836386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11" idx="0"/>
          </p:cNvCxnSpPr>
          <p:nvPr/>
        </p:nvCxnSpPr>
        <p:spPr bwMode="auto">
          <a:xfrm flipH="1">
            <a:off x="3075315" y="3936921"/>
            <a:ext cx="600683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897396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1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2" name="Straight Connector 11"/>
          <p:cNvCxnSpPr>
            <a:stCxn id="5" idx="2"/>
            <a:endCxn id="13" idx="0"/>
          </p:cNvCxnSpPr>
          <p:nvPr/>
        </p:nvCxnSpPr>
        <p:spPr bwMode="auto">
          <a:xfrm>
            <a:off x="3675998" y="3936921"/>
            <a:ext cx="540166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038245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5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88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max heap (stored in an array) by inserting, in sequence, the values 7, 1, 4, 5, 6, 3, 8, 2. Show the resulting array.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4082" y="2687822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7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8079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6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 bwMode="auto">
          <a:xfrm flipH="1">
            <a:off x="3675998" y="3149487"/>
            <a:ext cx="896003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230468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9" name="Straight Connector 8"/>
          <p:cNvCxnSpPr>
            <a:stCxn id="4" idx="2"/>
            <a:endCxn id="8" idx="0"/>
          </p:cNvCxnSpPr>
          <p:nvPr/>
        </p:nvCxnSpPr>
        <p:spPr bwMode="auto">
          <a:xfrm>
            <a:off x="4572001" y="3149487"/>
            <a:ext cx="836386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11" idx="0"/>
          </p:cNvCxnSpPr>
          <p:nvPr/>
        </p:nvCxnSpPr>
        <p:spPr bwMode="auto">
          <a:xfrm flipH="1">
            <a:off x="3075315" y="3936921"/>
            <a:ext cx="600683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897396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1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2" name="Straight Connector 11"/>
          <p:cNvCxnSpPr>
            <a:stCxn id="5" idx="2"/>
            <a:endCxn id="13" idx="0"/>
          </p:cNvCxnSpPr>
          <p:nvPr/>
        </p:nvCxnSpPr>
        <p:spPr bwMode="auto">
          <a:xfrm>
            <a:off x="3675998" y="3936921"/>
            <a:ext cx="540166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038245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5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4" name="Straight Connector 13"/>
          <p:cNvCxnSpPr>
            <a:stCxn id="8" idx="2"/>
            <a:endCxn id="15" idx="0"/>
          </p:cNvCxnSpPr>
          <p:nvPr/>
        </p:nvCxnSpPr>
        <p:spPr bwMode="auto">
          <a:xfrm flipH="1">
            <a:off x="4822953" y="3936921"/>
            <a:ext cx="585434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645034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3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5454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max heap (stored in an array) by inserting, in sequence, the values 7, 1, 4, 5, 6, 3, 8, 2. Show the resulting array.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4082" y="2687822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7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8079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6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 bwMode="auto">
          <a:xfrm flipH="1">
            <a:off x="3675998" y="3149487"/>
            <a:ext cx="896003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230468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9" name="Straight Connector 8"/>
          <p:cNvCxnSpPr>
            <a:stCxn id="4" idx="2"/>
            <a:endCxn id="8" idx="0"/>
          </p:cNvCxnSpPr>
          <p:nvPr/>
        </p:nvCxnSpPr>
        <p:spPr bwMode="auto">
          <a:xfrm>
            <a:off x="4572001" y="3149487"/>
            <a:ext cx="836386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11" idx="0"/>
          </p:cNvCxnSpPr>
          <p:nvPr/>
        </p:nvCxnSpPr>
        <p:spPr bwMode="auto">
          <a:xfrm flipH="1">
            <a:off x="3075315" y="3936921"/>
            <a:ext cx="600683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897396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1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2" name="Straight Connector 11"/>
          <p:cNvCxnSpPr>
            <a:stCxn id="5" idx="2"/>
            <a:endCxn id="13" idx="0"/>
          </p:cNvCxnSpPr>
          <p:nvPr/>
        </p:nvCxnSpPr>
        <p:spPr bwMode="auto">
          <a:xfrm>
            <a:off x="3675998" y="3936921"/>
            <a:ext cx="540166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038245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5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4" name="Straight Connector 13"/>
          <p:cNvCxnSpPr>
            <a:stCxn id="8" idx="2"/>
            <a:endCxn id="15" idx="0"/>
          </p:cNvCxnSpPr>
          <p:nvPr/>
        </p:nvCxnSpPr>
        <p:spPr bwMode="auto">
          <a:xfrm flipH="1">
            <a:off x="4822953" y="3936921"/>
            <a:ext cx="585434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645034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3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6" name="Straight Connector 15"/>
          <p:cNvCxnSpPr>
            <a:stCxn id="8" idx="2"/>
            <a:endCxn id="17" idx="0"/>
          </p:cNvCxnSpPr>
          <p:nvPr/>
        </p:nvCxnSpPr>
        <p:spPr bwMode="auto">
          <a:xfrm>
            <a:off x="5408387" y="3936921"/>
            <a:ext cx="533906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764374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8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092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max heap (stored in an array) by inserting, in sequence, the values 7, 1, 4, 5, 6, 3, 8, 2. Show the resulting array.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4082" y="2687822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7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8079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6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 bwMode="auto">
          <a:xfrm flipH="1">
            <a:off x="3675998" y="3149487"/>
            <a:ext cx="896003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230468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8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9" name="Straight Connector 8"/>
          <p:cNvCxnSpPr>
            <a:stCxn id="4" idx="2"/>
            <a:endCxn id="8" idx="0"/>
          </p:cNvCxnSpPr>
          <p:nvPr/>
        </p:nvCxnSpPr>
        <p:spPr bwMode="auto">
          <a:xfrm>
            <a:off x="4572001" y="3149487"/>
            <a:ext cx="836386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11" idx="0"/>
          </p:cNvCxnSpPr>
          <p:nvPr/>
        </p:nvCxnSpPr>
        <p:spPr bwMode="auto">
          <a:xfrm flipH="1">
            <a:off x="3075315" y="3936921"/>
            <a:ext cx="600683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897396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1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2" name="Straight Connector 11"/>
          <p:cNvCxnSpPr>
            <a:stCxn id="5" idx="2"/>
            <a:endCxn id="13" idx="0"/>
          </p:cNvCxnSpPr>
          <p:nvPr/>
        </p:nvCxnSpPr>
        <p:spPr bwMode="auto">
          <a:xfrm>
            <a:off x="3675998" y="3936921"/>
            <a:ext cx="540166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038245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5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4" name="Straight Connector 13"/>
          <p:cNvCxnSpPr>
            <a:stCxn id="8" idx="2"/>
            <a:endCxn id="15" idx="0"/>
          </p:cNvCxnSpPr>
          <p:nvPr/>
        </p:nvCxnSpPr>
        <p:spPr bwMode="auto">
          <a:xfrm flipH="1">
            <a:off x="4822953" y="3936921"/>
            <a:ext cx="585434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645034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3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6" name="Straight Connector 15"/>
          <p:cNvCxnSpPr>
            <a:stCxn id="8" idx="2"/>
            <a:endCxn id="17" idx="0"/>
          </p:cNvCxnSpPr>
          <p:nvPr/>
        </p:nvCxnSpPr>
        <p:spPr bwMode="auto">
          <a:xfrm>
            <a:off x="5408387" y="3936921"/>
            <a:ext cx="533906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764374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068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max heap (stored in an array) by inserting, in sequence, the values 7, 1, 4, 5, 6, 3, 8, 2. Show the resulting array.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4082" y="2687822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8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8079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6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 bwMode="auto">
          <a:xfrm flipH="1">
            <a:off x="3675998" y="3149487"/>
            <a:ext cx="896003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230468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7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9" name="Straight Connector 8"/>
          <p:cNvCxnSpPr>
            <a:stCxn id="4" idx="2"/>
            <a:endCxn id="8" idx="0"/>
          </p:cNvCxnSpPr>
          <p:nvPr/>
        </p:nvCxnSpPr>
        <p:spPr bwMode="auto">
          <a:xfrm>
            <a:off x="4572001" y="3149487"/>
            <a:ext cx="836386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11" idx="0"/>
          </p:cNvCxnSpPr>
          <p:nvPr/>
        </p:nvCxnSpPr>
        <p:spPr bwMode="auto">
          <a:xfrm flipH="1">
            <a:off x="3075315" y="3936921"/>
            <a:ext cx="600683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897396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1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2" name="Straight Connector 11"/>
          <p:cNvCxnSpPr>
            <a:stCxn id="5" idx="2"/>
            <a:endCxn id="13" idx="0"/>
          </p:cNvCxnSpPr>
          <p:nvPr/>
        </p:nvCxnSpPr>
        <p:spPr bwMode="auto">
          <a:xfrm>
            <a:off x="3675998" y="3936921"/>
            <a:ext cx="540166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038245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5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4" name="Straight Connector 13"/>
          <p:cNvCxnSpPr>
            <a:stCxn id="8" idx="2"/>
            <a:endCxn id="15" idx="0"/>
          </p:cNvCxnSpPr>
          <p:nvPr/>
        </p:nvCxnSpPr>
        <p:spPr bwMode="auto">
          <a:xfrm flipH="1">
            <a:off x="4822953" y="3936921"/>
            <a:ext cx="585434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645034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3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6" name="Straight Connector 15"/>
          <p:cNvCxnSpPr>
            <a:stCxn id="8" idx="2"/>
            <a:endCxn id="17" idx="0"/>
          </p:cNvCxnSpPr>
          <p:nvPr/>
        </p:nvCxnSpPr>
        <p:spPr bwMode="auto">
          <a:xfrm>
            <a:off x="5408387" y="3936921"/>
            <a:ext cx="533906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764374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175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lvl="1" indent="-128588">
              <a:spcBef>
                <a:spcPct val="30000"/>
              </a:spcBef>
              <a:buSzPct val="100000"/>
              <a:buFontTx/>
              <a:buChar char=" "/>
            </a:pPr>
            <a:r>
              <a:rPr lang="en-US" dirty="0"/>
              <a:t>Write a recursive method even that takes as a parameter a </a:t>
            </a:r>
            <a:r>
              <a:rPr lang="en-US" dirty="0" err="1"/>
              <a:t>LinkedNode</a:t>
            </a:r>
            <a:r>
              <a:rPr lang="en-US" dirty="0"/>
              <a:t>&lt;E&gt; and returns a </a:t>
            </a:r>
            <a:r>
              <a:rPr lang="en-US" dirty="0" err="1"/>
              <a:t>boolean</a:t>
            </a:r>
            <a:r>
              <a:rPr lang="en-US" dirty="0"/>
              <a:t>. If the parameter is null or refers to a linked list of even length, the method should return true</a:t>
            </a:r>
            <a:r>
              <a:rPr lang="en-US" dirty="0" smtClean="0"/>
              <a:t>. </a:t>
            </a:r>
            <a:r>
              <a:rPr lang="en-US" dirty="0"/>
              <a:t>Otherwise the method should return false.</a:t>
            </a:r>
            <a:endParaRPr lang="x-none" dirty="0"/>
          </a:p>
          <a:p>
            <a:pPr marL="128588" lvl="1" indent="-128588">
              <a:spcBef>
                <a:spcPct val="30000"/>
              </a:spcBef>
              <a:buSzPct val="100000"/>
              <a:buFontTx/>
              <a:buChar char=" "/>
            </a:pPr>
            <a:r>
              <a:rPr lang="en-US" dirty="0" smtClean="0"/>
              <a:t>Base case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7719" y="3811012"/>
            <a:ext cx="64554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Recursive method even returns true if the length of the linked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list is even.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@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param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node a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LinkedNode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the list.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@return true if the linked list has an even length.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even(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node)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if (node == null) {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return true;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616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max heap (stored in an array) by inserting, in sequence, the values 7, 1, 4, 5, 6, 3, 8, 2. Show the resulting array.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4082" y="2687822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8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8079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6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 bwMode="auto">
          <a:xfrm flipH="1">
            <a:off x="3675998" y="3149487"/>
            <a:ext cx="896003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230468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7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9" name="Straight Connector 8"/>
          <p:cNvCxnSpPr>
            <a:stCxn id="4" idx="2"/>
            <a:endCxn id="8" idx="0"/>
          </p:cNvCxnSpPr>
          <p:nvPr/>
        </p:nvCxnSpPr>
        <p:spPr bwMode="auto">
          <a:xfrm>
            <a:off x="4572001" y="3149487"/>
            <a:ext cx="836386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11" idx="0"/>
          </p:cNvCxnSpPr>
          <p:nvPr/>
        </p:nvCxnSpPr>
        <p:spPr bwMode="auto">
          <a:xfrm flipH="1">
            <a:off x="3075315" y="3936921"/>
            <a:ext cx="600683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897396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1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2" name="Straight Connector 11"/>
          <p:cNvCxnSpPr>
            <a:stCxn id="5" idx="2"/>
            <a:endCxn id="13" idx="0"/>
          </p:cNvCxnSpPr>
          <p:nvPr/>
        </p:nvCxnSpPr>
        <p:spPr bwMode="auto">
          <a:xfrm>
            <a:off x="3675998" y="3936921"/>
            <a:ext cx="540166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038245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5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4" name="Straight Connector 13"/>
          <p:cNvCxnSpPr>
            <a:stCxn id="8" idx="2"/>
            <a:endCxn id="15" idx="0"/>
          </p:cNvCxnSpPr>
          <p:nvPr/>
        </p:nvCxnSpPr>
        <p:spPr bwMode="auto">
          <a:xfrm flipH="1">
            <a:off x="4822953" y="3936921"/>
            <a:ext cx="585434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645034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3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6" name="Straight Connector 15"/>
          <p:cNvCxnSpPr>
            <a:stCxn id="8" idx="2"/>
            <a:endCxn id="17" idx="0"/>
          </p:cNvCxnSpPr>
          <p:nvPr/>
        </p:nvCxnSpPr>
        <p:spPr bwMode="auto">
          <a:xfrm>
            <a:off x="5408387" y="3936921"/>
            <a:ext cx="533906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764374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8" name="Straight Connector 17"/>
          <p:cNvCxnSpPr>
            <a:stCxn id="11" idx="2"/>
            <a:endCxn id="19" idx="0"/>
          </p:cNvCxnSpPr>
          <p:nvPr/>
        </p:nvCxnSpPr>
        <p:spPr bwMode="auto">
          <a:xfrm flipH="1">
            <a:off x="2696122" y="4801436"/>
            <a:ext cx="379193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518203" y="520428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2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0658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max heap (stored in an array) by inserting, in sequence, the values 7, 1, 4, 5, 6, 3, 8, 2. Show the resulting array.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4082" y="2687822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8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8079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6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 bwMode="auto">
          <a:xfrm flipH="1">
            <a:off x="3675998" y="3149487"/>
            <a:ext cx="896003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230468" y="347525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7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9" name="Straight Connector 8"/>
          <p:cNvCxnSpPr>
            <a:stCxn id="4" idx="2"/>
            <a:endCxn id="8" idx="0"/>
          </p:cNvCxnSpPr>
          <p:nvPr/>
        </p:nvCxnSpPr>
        <p:spPr bwMode="auto">
          <a:xfrm>
            <a:off x="4572001" y="3149487"/>
            <a:ext cx="836386" cy="32576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11" idx="0"/>
          </p:cNvCxnSpPr>
          <p:nvPr/>
        </p:nvCxnSpPr>
        <p:spPr bwMode="auto">
          <a:xfrm flipH="1">
            <a:off x="3075315" y="3936921"/>
            <a:ext cx="600683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897396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2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2" name="Straight Connector 11"/>
          <p:cNvCxnSpPr>
            <a:stCxn id="5" idx="2"/>
            <a:endCxn id="13" idx="0"/>
          </p:cNvCxnSpPr>
          <p:nvPr/>
        </p:nvCxnSpPr>
        <p:spPr bwMode="auto">
          <a:xfrm>
            <a:off x="3675998" y="3936921"/>
            <a:ext cx="540166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038245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5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4" name="Straight Connector 13"/>
          <p:cNvCxnSpPr>
            <a:stCxn id="8" idx="2"/>
            <a:endCxn id="15" idx="0"/>
          </p:cNvCxnSpPr>
          <p:nvPr/>
        </p:nvCxnSpPr>
        <p:spPr bwMode="auto">
          <a:xfrm flipH="1">
            <a:off x="4822953" y="3936921"/>
            <a:ext cx="585434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645034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3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6" name="Straight Connector 15"/>
          <p:cNvCxnSpPr>
            <a:stCxn id="8" idx="2"/>
            <a:endCxn id="17" idx="0"/>
          </p:cNvCxnSpPr>
          <p:nvPr/>
        </p:nvCxnSpPr>
        <p:spPr bwMode="auto">
          <a:xfrm>
            <a:off x="5408387" y="3936921"/>
            <a:ext cx="533906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764374" y="433977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8" name="Straight Connector 17"/>
          <p:cNvCxnSpPr>
            <a:stCxn id="11" idx="2"/>
            <a:endCxn id="19" idx="0"/>
          </p:cNvCxnSpPr>
          <p:nvPr/>
        </p:nvCxnSpPr>
        <p:spPr bwMode="auto">
          <a:xfrm flipH="1">
            <a:off x="2696122" y="4801436"/>
            <a:ext cx="379193" cy="4028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518203" y="520428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1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96413" y="6079480"/>
            <a:ext cx="2751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+mn-lt"/>
              </a:rPr>
              <a:t>8, 6, 7, 2, 5, 3, 4, 1</a:t>
            </a:r>
            <a:endParaRPr lang="en-US" sz="24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7855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a </a:t>
            </a:r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traversal of a binary tree?</a:t>
            </a:r>
            <a:endParaRPr lang="x-none" dirty="0"/>
          </a:p>
          <a:p>
            <a:pPr lvl="0"/>
            <a:endParaRPr lang="en-US" dirty="0"/>
          </a:p>
          <a:p>
            <a:pPr lvl="0"/>
            <a:r>
              <a:rPr lang="en-US" dirty="0"/>
              <a:t>A) Visit root node, traverse T</a:t>
            </a:r>
            <a:r>
              <a:rPr lang="en-US" baseline="-25000" dirty="0"/>
              <a:t>R</a:t>
            </a:r>
            <a:r>
              <a:rPr lang="en-US" dirty="0"/>
              <a:t>, traverse T</a:t>
            </a:r>
            <a:r>
              <a:rPr lang="en-US" baseline="-25000" dirty="0"/>
              <a:t>L</a:t>
            </a:r>
            <a:endParaRPr lang="x-none" dirty="0"/>
          </a:p>
          <a:p>
            <a:pPr lvl="0"/>
            <a:r>
              <a:rPr lang="en-US" dirty="0"/>
              <a:t>B) Traverse T</a:t>
            </a:r>
            <a:r>
              <a:rPr lang="en-US" baseline="-25000" dirty="0"/>
              <a:t>L</a:t>
            </a:r>
            <a:r>
              <a:rPr lang="en-US" dirty="0"/>
              <a:t>, traverse T</a:t>
            </a:r>
            <a:r>
              <a:rPr lang="en-US" baseline="-25000" dirty="0"/>
              <a:t>R</a:t>
            </a:r>
            <a:r>
              <a:rPr lang="en-US" dirty="0"/>
              <a:t>, visit root node</a:t>
            </a:r>
            <a:endParaRPr lang="x-none" dirty="0"/>
          </a:p>
          <a:p>
            <a:pPr lvl="0"/>
            <a:r>
              <a:rPr lang="en-US" dirty="0"/>
              <a:t>C) Visit root node, traverse T</a:t>
            </a:r>
            <a:r>
              <a:rPr lang="en-US" baseline="-25000" dirty="0"/>
              <a:t>L</a:t>
            </a:r>
            <a:r>
              <a:rPr lang="en-US" dirty="0"/>
              <a:t>, traverse T</a:t>
            </a:r>
            <a:r>
              <a:rPr lang="en-US" baseline="-25000" dirty="0"/>
              <a:t>R</a:t>
            </a:r>
            <a:endParaRPr lang="x-none" dirty="0"/>
          </a:p>
          <a:p>
            <a:pPr lvl="0"/>
            <a:r>
              <a:rPr lang="en-US" dirty="0"/>
              <a:t>D) Traverse T</a:t>
            </a:r>
            <a:r>
              <a:rPr lang="en-US" baseline="-25000" dirty="0"/>
              <a:t>L</a:t>
            </a:r>
            <a:r>
              <a:rPr lang="en-US" dirty="0"/>
              <a:t>, visit root node, traverse T</a:t>
            </a:r>
            <a:r>
              <a:rPr lang="en-US" baseline="-25000" dirty="0"/>
              <a:t>R</a:t>
            </a:r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3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a </a:t>
            </a:r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traversal of a binary tree?</a:t>
            </a:r>
            <a:endParaRPr lang="x-none" dirty="0"/>
          </a:p>
          <a:p>
            <a:pPr lvl="0"/>
            <a:endParaRPr lang="en-US" dirty="0"/>
          </a:p>
          <a:p>
            <a:pPr lvl="0"/>
            <a:r>
              <a:rPr lang="en-US" dirty="0"/>
              <a:t>A) Visit root node, traverse T</a:t>
            </a:r>
            <a:r>
              <a:rPr lang="en-US" baseline="-25000" dirty="0"/>
              <a:t>R</a:t>
            </a:r>
            <a:r>
              <a:rPr lang="en-US" dirty="0"/>
              <a:t>, traverse T</a:t>
            </a:r>
            <a:r>
              <a:rPr lang="en-US" baseline="-25000" dirty="0"/>
              <a:t>L</a:t>
            </a:r>
            <a:endParaRPr lang="x-none" dirty="0"/>
          </a:p>
          <a:p>
            <a:pPr lvl="0"/>
            <a:r>
              <a:rPr lang="en-US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B) Traverse T</a:t>
            </a:r>
            <a:r>
              <a:rPr lang="en-US" baseline="-250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L</a:t>
            </a:r>
            <a:r>
              <a:rPr lang="en-US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, traverse T</a:t>
            </a:r>
            <a:r>
              <a:rPr lang="en-US" baseline="-250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R</a:t>
            </a:r>
            <a:r>
              <a:rPr lang="en-US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, visit root node</a:t>
            </a:r>
            <a:endParaRPr lang="x-none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lvl="0"/>
            <a:r>
              <a:rPr lang="en-US" dirty="0"/>
              <a:t>C) Visit root node, traverse T</a:t>
            </a:r>
            <a:r>
              <a:rPr lang="en-US" baseline="-25000" dirty="0"/>
              <a:t>L</a:t>
            </a:r>
            <a:r>
              <a:rPr lang="en-US" dirty="0"/>
              <a:t>, traverse T</a:t>
            </a:r>
            <a:r>
              <a:rPr lang="en-US" baseline="-25000" dirty="0"/>
              <a:t>R</a:t>
            </a:r>
            <a:endParaRPr lang="x-none" dirty="0"/>
          </a:p>
          <a:p>
            <a:pPr lvl="0"/>
            <a:r>
              <a:rPr lang="en-US" dirty="0"/>
              <a:t>D) Traverse T</a:t>
            </a:r>
            <a:r>
              <a:rPr lang="en-US" baseline="-25000" dirty="0"/>
              <a:t>L</a:t>
            </a:r>
            <a:r>
              <a:rPr lang="en-US" dirty="0"/>
              <a:t>, visit root node, traverse T</a:t>
            </a:r>
            <a:r>
              <a:rPr lang="en-US" baseline="-25000" dirty="0"/>
              <a:t>R</a:t>
            </a:r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19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blank for both of these sentences.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The node at the top of a tree is called its _____________________________.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Nodes that have the same parent are _________________________________.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79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blank for both of these sentences.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The node at the top of a tree is called its </a:t>
            </a:r>
            <a:r>
              <a:rPr lang="en-US" dirty="0" smtClean="0">
                <a:solidFill>
                  <a:srgbClr val="1F497D"/>
                </a:solidFill>
              </a:rPr>
              <a:t>________</a:t>
            </a:r>
            <a:r>
              <a:rPr lang="en-US" dirty="0" smtClean="0">
                <a:solidFill>
                  <a:schemeClr val="accent6"/>
                </a:solidFill>
              </a:rPr>
              <a:t>root</a:t>
            </a:r>
            <a:r>
              <a:rPr lang="en-US" dirty="0" smtClean="0">
                <a:solidFill>
                  <a:schemeClr val="bg1"/>
                </a:solidFill>
              </a:rPr>
              <a:t>_____________________</a:t>
            </a:r>
            <a:r>
              <a:rPr lang="en-US" dirty="0"/>
              <a:t>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Nodes that have the same parent are </a:t>
            </a:r>
            <a:r>
              <a:rPr lang="en-US" dirty="0" smtClean="0"/>
              <a:t>________</a:t>
            </a:r>
            <a:r>
              <a:rPr lang="en-US" dirty="0" smtClean="0">
                <a:solidFill>
                  <a:srgbClr val="F79646"/>
                </a:solidFill>
              </a:rPr>
              <a:t>siblings</a:t>
            </a:r>
            <a:r>
              <a:rPr lang="en-US" dirty="0" smtClean="0"/>
              <a:t>__________________</a:t>
            </a:r>
            <a:r>
              <a:rPr lang="en-US" dirty="0"/>
              <a:t>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64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Queue&lt;E&gt;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84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Queue&lt;E&gt; interface.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11" y="1635665"/>
            <a:ext cx="87521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3"/>
                </a:solidFill>
                <a:latin typeface="+mn-lt"/>
              </a:rPr>
              <a:t>/**A collection designed for holding elements prior to processing. */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+mn-lt"/>
              </a:rPr>
              <a:t>public interface 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Queue&lt;E&gt; </a:t>
            </a:r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extends 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Collection&lt;E&gt; {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+mn-lt"/>
              </a:rPr>
              <a:t>  public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add(E e); </a:t>
            </a:r>
            <a:r>
              <a:rPr lang="en-US" sz="1800" dirty="0" smtClean="0">
                <a:solidFill>
                  <a:schemeClr val="accent3"/>
                </a:solidFill>
                <a:latin typeface="+mn-lt"/>
              </a:rPr>
              <a:t>// Inserts element to end of queue, throws exception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1800" dirty="0" smtClean="0">
                <a:solidFill>
                  <a:schemeClr val="accent4"/>
                </a:solidFill>
                <a:latin typeface="+mn-lt"/>
              </a:rPr>
              <a:t>public</a:t>
            </a:r>
            <a:r>
              <a:rPr lang="en-US" sz="1800" dirty="0" smtClean="0">
                <a:solidFill>
                  <a:srgbClr val="BFBFBF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</a:rPr>
              <a:t>boolean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offer(E e);</a:t>
            </a:r>
            <a:r>
              <a:rPr lang="en-US" sz="1800" dirty="0" smtClean="0">
                <a:solidFill>
                  <a:srgbClr val="BFBFBF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+mn-lt"/>
              </a:rPr>
              <a:t>// Inserts element to end of queue</a:t>
            </a:r>
          </a:p>
          <a:p>
            <a:r>
              <a:rPr lang="en-US" sz="1800" dirty="0" smtClean="0">
                <a:solidFill>
                  <a:srgbClr val="BFBFBF"/>
                </a:solidFill>
                <a:latin typeface="+mn-lt"/>
              </a:rPr>
              <a:t>  </a:t>
            </a:r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1800" dirty="0" smtClean="0">
                <a:solidFill>
                  <a:srgbClr val="BFBFBF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E element();</a:t>
            </a:r>
            <a:r>
              <a:rPr lang="en-US" sz="1800" dirty="0" smtClean="0">
                <a:solidFill>
                  <a:srgbClr val="BFBFBF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9BBB59"/>
                </a:solidFill>
                <a:latin typeface="+mn-lt"/>
              </a:rPr>
              <a:t>// Retrieves, but doesn’t remove, the head of the queue</a:t>
            </a:r>
          </a:p>
          <a:p>
            <a:r>
              <a:rPr lang="en-US" sz="1800" dirty="0" smtClean="0">
                <a:solidFill>
                  <a:srgbClr val="BFBFBF"/>
                </a:solidFill>
                <a:latin typeface="+mn-lt"/>
              </a:rPr>
              <a:t>  </a:t>
            </a:r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1800" dirty="0" smtClean="0">
                <a:solidFill>
                  <a:srgbClr val="BFBFBF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E peek(); </a:t>
            </a:r>
            <a:r>
              <a:rPr lang="en-US" sz="1800" dirty="0" smtClean="0">
                <a:solidFill>
                  <a:srgbClr val="9BBB59"/>
                </a:solidFill>
                <a:latin typeface="+mn-lt"/>
              </a:rPr>
              <a:t>// Retrieves, but doesn’t remove, the head or null</a:t>
            </a:r>
          </a:p>
          <a:p>
            <a:r>
              <a:rPr lang="en-US" sz="1800" dirty="0">
                <a:solidFill>
                  <a:srgbClr val="BFBFBF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BFBFBF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1800" dirty="0" smtClean="0">
                <a:solidFill>
                  <a:srgbClr val="BFBFBF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E poll(); </a:t>
            </a:r>
            <a:r>
              <a:rPr lang="en-US" sz="1800" dirty="0" smtClean="0">
                <a:solidFill>
                  <a:srgbClr val="9BBB59"/>
                </a:solidFill>
                <a:latin typeface="+mn-lt"/>
              </a:rPr>
              <a:t>// Retrieves and removes the head or null if queue is empty</a:t>
            </a:r>
          </a:p>
          <a:p>
            <a:r>
              <a:rPr lang="en-US" sz="1800" dirty="0">
                <a:solidFill>
                  <a:srgbClr val="BFBFBF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BFBFBF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1800" dirty="0" smtClean="0">
                <a:solidFill>
                  <a:srgbClr val="BFBFBF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E remove();  </a:t>
            </a:r>
            <a:r>
              <a:rPr lang="en-US" sz="1800" dirty="0" smtClean="0">
                <a:solidFill>
                  <a:srgbClr val="9BBB59"/>
                </a:solidFill>
                <a:latin typeface="+mn-lt"/>
              </a:rPr>
              <a:t>//Retrieves and removes the head of the queue</a:t>
            </a:r>
            <a:endParaRPr lang="en-US" sz="1800" dirty="0">
              <a:solidFill>
                <a:srgbClr val="9BBB59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} </a:t>
            </a:r>
            <a:r>
              <a:rPr lang="en-US" sz="1800" dirty="0" smtClean="0">
                <a:solidFill>
                  <a:srgbClr val="9BBB59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1041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worst-case runtime to add a value to a heap that has </a:t>
            </a:r>
            <a:r>
              <a:rPr lang="en-US" i="1" dirty="0" smtClean="0"/>
              <a:t>n</a:t>
            </a:r>
            <a:r>
              <a:rPr lang="en-US" dirty="0" smtClean="0"/>
              <a:t> values?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27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worst-case runtime to add a value to a heap that has </a:t>
            </a:r>
            <a:r>
              <a:rPr lang="en-US" i="1" dirty="0" smtClean="0"/>
              <a:t>n</a:t>
            </a:r>
            <a:r>
              <a:rPr lang="en-US" dirty="0" smtClean="0"/>
              <a:t> values?</a:t>
            </a:r>
          </a:p>
          <a:p>
            <a:endParaRPr lang="en-US" dirty="0"/>
          </a:p>
          <a:p>
            <a:r>
              <a:rPr lang="en-US" dirty="0" smtClean="0"/>
              <a:t>O(log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lvl="1" indent="-128588">
              <a:spcBef>
                <a:spcPct val="30000"/>
              </a:spcBef>
              <a:buSzPct val="100000"/>
              <a:buFontTx/>
              <a:buChar char=" "/>
            </a:pPr>
            <a:r>
              <a:rPr lang="en-US" dirty="0"/>
              <a:t>Write a recursive method even that takes as a parameter a </a:t>
            </a:r>
            <a:r>
              <a:rPr lang="en-US" dirty="0" err="1"/>
              <a:t>LinkedNode</a:t>
            </a:r>
            <a:r>
              <a:rPr lang="en-US" dirty="0"/>
              <a:t>&lt;E&gt; and returns a </a:t>
            </a:r>
            <a:r>
              <a:rPr lang="en-US" dirty="0" err="1"/>
              <a:t>boolean</a:t>
            </a:r>
            <a:r>
              <a:rPr lang="en-US" dirty="0"/>
              <a:t>. If the parameter is null or refers to a linked list of even length, the method should return true</a:t>
            </a:r>
            <a:r>
              <a:rPr lang="en-US" dirty="0" smtClean="0"/>
              <a:t>. </a:t>
            </a:r>
            <a:r>
              <a:rPr lang="en-US" dirty="0"/>
              <a:t>Otherwise the method should return false.</a:t>
            </a:r>
            <a:endParaRPr lang="x-none" dirty="0"/>
          </a:p>
          <a:p>
            <a:pPr marL="128588" lvl="1" indent="-128588">
              <a:spcBef>
                <a:spcPct val="30000"/>
              </a:spcBef>
              <a:buSzPct val="100000"/>
              <a:buFontTx/>
              <a:buChar char=" "/>
            </a:pPr>
            <a:r>
              <a:rPr lang="en-US" dirty="0" smtClean="0"/>
              <a:t>Recursion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7719" y="3811012"/>
            <a:ext cx="64554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Recursive method even returns true if the length of the linked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list is even.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@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param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node a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LinkedNode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the list.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@return true if the linked list has an even length.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even(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node)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if (node == null) {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return true;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return ! even(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node.next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);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4895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Briefly, what is the difference between a binary search and a binary search tree?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4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Briefly, what is the difference between a binary search and a binary search tree?</a:t>
            </a:r>
          </a:p>
          <a:p>
            <a:endParaRPr lang="en-US" dirty="0"/>
          </a:p>
          <a:p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Efficient algorithm for searching a sorted array</a:t>
            </a:r>
          </a:p>
          <a:p>
            <a:pPr lvl="1"/>
            <a:r>
              <a:rPr lang="en-US" dirty="0" smtClean="0"/>
              <a:t>Divides the array in half at each step</a:t>
            </a:r>
          </a:p>
          <a:p>
            <a:pPr lvl="1"/>
            <a:endParaRPr lang="en-US" dirty="0"/>
          </a:p>
          <a:p>
            <a:r>
              <a:rPr lang="en-US" dirty="0" smtClean="0"/>
              <a:t>Binary search tree</a:t>
            </a:r>
          </a:p>
          <a:p>
            <a:pPr lvl="1"/>
            <a:r>
              <a:rPr lang="en-US" dirty="0" smtClean="0"/>
              <a:t>Binary tree</a:t>
            </a:r>
          </a:p>
          <a:p>
            <a:pPr lvl="1"/>
            <a:r>
              <a:rPr lang="en-US" dirty="0" smtClean="0"/>
              <a:t>Root node is greater than values in left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lvl="1"/>
            <a:r>
              <a:rPr lang="en-US" dirty="0" smtClean="0"/>
              <a:t>Root node is less than values in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lvl="1"/>
            <a:r>
              <a:rPr lang="en-US" dirty="0" err="1" smtClean="0"/>
              <a:t>Subtrees</a:t>
            </a:r>
            <a:r>
              <a:rPr lang="en-US" dirty="0" smtClean="0"/>
              <a:t> are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57874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worst-case runtime to add a </a:t>
            </a:r>
            <a:r>
              <a:rPr lang="en-US" dirty="0" err="1" smtClean="0"/>
              <a:t>vlaue</a:t>
            </a:r>
            <a:r>
              <a:rPr lang="en-US" dirty="0" smtClean="0"/>
              <a:t> to a binary search tree with </a:t>
            </a:r>
            <a:r>
              <a:rPr lang="en-US" i="1" dirty="0" smtClean="0"/>
              <a:t>n</a:t>
            </a:r>
            <a:r>
              <a:rPr lang="en-US" dirty="0" smtClean="0"/>
              <a:t> values?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68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worst-case runtime to add a </a:t>
            </a:r>
            <a:r>
              <a:rPr lang="en-US" dirty="0" err="1" smtClean="0"/>
              <a:t>vlaue</a:t>
            </a:r>
            <a:r>
              <a:rPr lang="en-US" dirty="0" smtClean="0"/>
              <a:t> to a binary search tree with </a:t>
            </a:r>
            <a:r>
              <a:rPr lang="en-US" i="1" dirty="0" smtClean="0"/>
              <a:t>n</a:t>
            </a:r>
            <a:r>
              <a:rPr lang="en-US" dirty="0" smtClean="0"/>
              <a:t> values?</a:t>
            </a:r>
          </a:p>
          <a:p>
            <a:endParaRPr lang="en-US" dirty="0"/>
          </a:p>
          <a:p>
            <a:r>
              <a:rPr lang="en-US" dirty="0" smtClean="0"/>
              <a:t>O(n)</a:t>
            </a:r>
          </a:p>
          <a:p>
            <a:endParaRPr lang="en-US" dirty="0"/>
          </a:p>
          <a:p>
            <a:r>
              <a:rPr lang="en-US" dirty="0" smtClean="0"/>
              <a:t>Add hound to: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4367" y="3588682"/>
            <a:ext cx="555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cat</a:t>
            </a:r>
            <a:endParaRPr lang="en-US" sz="20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1603" y="4147278"/>
            <a:ext cx="654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dog</a:t>
            </a:r>
            <a:endParaRPr lang="en-US" sz="20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5730" y="468624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fox</a:t>
            </a:r>
            <a:endParaRPr lang="en-US" sz="20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 bwMode="auto">
          <a:xfrm>
            <a:off x="3792047" y="3988792"/>
            <a:ext cx="736892" cy="15848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 bwMode="auto">
          <a:xfrm>
            <a:off x="4528939" y="4547388"/>
            <a:ext cx="751485" cy="13886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39511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8323" y="1725130"/>
            <a:ext cx="6944178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3"/>
                </a:solidFill>
                <a:latin typeface="+mn-lt"/>
              </a:rPr>
              <a:t>/**An implementation of the Queue interface using an Array. */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ArrayQueue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implements 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Queue&lt;E&gt; {</a:t>
            </a:r>
          </a:p>
          <a:p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  private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front;</a:t>
            </a:r>
          </a:p>
          <a:p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  private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rear;</a:t>
            </a:r>
          </a:p>
          <a:p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  private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E[] data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public E remove() throws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NoSuchElementException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{</a:t>
            </a: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endParaRPr lang="en-US" sz="1800" dirty="0" smtClean="0">
              <a:solidFill>
                <a:schemeClr val="bg2"/>
              </a:solidFill>
              <a:latin typeface="+mn-lt"/>
            </a:endParaRP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endParaRPr lang="en-US" sz="1800" dirty="0" smtClean="0">
              <a:solidFill>
                <a:schemeClr val="bg2"/>
              </a:solidFill>
              <a:latin typeface="+mn-lt"/>
            </a:endParaRP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endParaRPr lang="en-US" sz="1800" dirty="0" smtClean="0">
              <a:solidFill>
                <a:schemeClr val="bg2"/>
              </a:solidFill>
              <a:latin typeface="+mn-lt"/>
            </a:endParaRP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endParaRPr lang="en-US" sz="1800" dirty="0" smtClean="0">
              <a:solidFill>
                <a:schemeClr val="bg2"/>
              </a:solidFill>
              <a:latin typeface="+mn-lt"/>
            </a:endParaRP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}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9491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8323" y="1725130"/>
            <a:ext cx="6944178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3"/>
                </a:solidFill>
                <a:latin typeface="+mn-lt"/>
              </a:rPr>
              <a:t>/**An implementation of the Queue interface using an Array. */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ArrayQueue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implements 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Queue&lt;E&gt; {</a:t>
            </a:r>
          </a:p>
          <a:p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  private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front;</a:t>
            </a:r>
          </a:p>
          <a:p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  private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rear;</a:t>
            </a:r>
          </a:p>
          <a:p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  private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E[] data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public E remove() throws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NoSuchElementException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{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if (empty()) {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  throw new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NoSuchElementException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();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}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endParaRPr lang="en-US" sz="1800" dirty="0" smtClean="0">
              <a:solidFill>
                <a:schemeClr val="bg2"/>
              </a:solidFill>
              <a:latin typeface="+mn-lt"/>
            </a:endParaRP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endParaRPr lang="en-US" sz="1800" dirty="0" smtClean="0">
              <a:solidFill>
                <a:schemeClr val="bg2"/>
              </a:solidFill>
              <a:latin typeface="+mn-lt"/>
            </a:endParaRP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endParaRPr lang="en-US" sz="1800" dirty="0" smtClean="0">
              <a:solidFill>
                <a:schemeClr val="bg2"/>
              </a:solidFill>
              <a:latin typeface="+mn-lt"/>
            </a:endParaRP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}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5443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8323" y="1725130"/>
            <a:ext cx="6944178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3"/>
                </a:solidFill>
                <a:latin typeface="+mn-lt"/>
              </a:rPr>
              <a:t>/**An implementation of the Queue interface using an Array. */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ArrayQueue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implements 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Queue&lt;E&gt; {</a:t>
            </a:r>
          </a:p>
          <a:p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  private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front;</a:t>
            </a:r>
          </a:p>
          <a:p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  private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rear;</a:t>
            </a:r>
          </a:p>
          <a:p>
            <a:r>
              <a:rPr lang="en-US" sz="1800" dirty="0" smtClean="0">
                <a:solidFill>
                  <a:srgbClr val="8064A2"/>
                </a:solidFill>
                <a:latin typeface="+mn-lt"/>
              </a:rPr>
              <a:t>  private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E[] data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public E remove() throws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NoSuchElementException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{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if (empty()) {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  throw new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NoSuchElementException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();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}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E value = data[front];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front = (front + 1) %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;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size--;</a:t>
            </a: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  return value;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endParaRPr lang="en-US" sz="1800" dirty="0" smtClean="0">
              <a:solidFill>
                <a:schemeClr val="bg2"/>
              </a:solidFill>
              <a:latin typeface="+mn-lt"/>
            </a:endParaRPr>
          </a:p>
          <a:p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  }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26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Stack&lt;E&gt;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3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Stack&lt;E</a:t>
            </a:r>
            <a:r>
              <a:rPr lang="en-US" smtClean="0"/>
              <a:t>&gt; interface.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7419" y="2045707"/>
            <a:ext cx="75530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/**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Stack&lt;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{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empty();      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// returns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true if the stack is empty</a:t>
            </a:r>
          </a:p>
          <a:p>
            <a:endParaRPr lang="en-US" dirty="0">
              <a:solidFill>
                <a:schemeClr val="accent3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E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peek()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;  </a:t>
            </a:r>
            <a:r>
              <a:rPr lang="en-US" dirty="0">
                <a:solidFill>
                  <a:srgbClr val="9BBB59"/>
                </a:solidFill>
                <a:latin typeface="+mn-lt"/>
              </a:rPr>
              <a:t>/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 looks at the top item of the stack w/o removing it.</a:t>
            </a:r>
          </a:p>
          <a:p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 pop()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;  </a:t>
            </a:r>
            <a:r>
              <a:rPr lang="en-US" dirty="0">
                <a:solidFill>
                  <a:srgbClr val="9BBB59"/>
                </a:solidFill>
                <a:latin typeface="+mn-lt"/>
              </a:rPr>
              <a:t>//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removes the top item in the stack, returning it.</a:t>
            </a:r>
          </a:p>
          <a:p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 push(E element)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;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>
                <a:solidFill>
                  <a:srgbClr val="9BBB59"/>
                </a:solidFill>
                <a:latin typeface="+mn-lt"/>
              </a:rPr>
              <a:t>//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pushes an item onto the top of the stack.</a:t>
            </a:r>
          </a:p>
          <a:p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745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3416" y="1764720"/>
            <a:ext cx="52409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Array implementation of the Stack interface.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ArrayStack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implements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Stack &lt;E&gt; {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  </a:t>
            </a:r>
            <a:r>
              <a:rPr lang="en-US" dirty="0">
                <a:solidFill>
                  <a:srgbClr val="8064A2"/>
                </a:solidFill>
                <a:latin typeface="+mn-lt"/>
              </a:rPr>
              <a:t>private</a:t>
            </a:r>
            <a:r>
              <a:rPr lang="en-US" dirty="0">
                <a:solidFill>
                  <a:srgbClr val="BFBFB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top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  private</a:t>
            </a:r>
            <a:r>
              <a:rPr lang="en-US" dirty="0" smtClean="0">
                <a:solidFill>
                  <a:srgbClr val="BFBFBF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E[]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array;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accent4"/>
              </a:solidFill>
              <a:latin typeface="+mn-lt"/>
            </a:endParaRP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public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peek(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) throws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197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3416" y="1764720"/>
            <a:ext cx="52409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Array implementation of the Stack interface.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ArrayStack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implements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Stack &lt;E&gt; {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  </a:t>
            </a:r>
            <a:r>
              <a:rPr lang="en-US" dirty="0">
                <a:solidFill>
                  <a:srgbClr val="8064A2"/>
                </a:solidFill>
                <a:latin typeface="+mn-lt"/>
              </a:rPr>
              <a:t>private</a:t>
            </a:r>
            <a:r>
              <a:rPr lang="en-US" dirty="0">
                <a:solidFill>
                  <a:srgbClr val="BFBFB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top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  private</a:t>
            </a:r>
            <a:r>
              <a:rPr lang="en-US" dirty="0" smtClean="0">
                <a:solidFill>
                  <a:srgbClr val="BFBFBF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E[]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array;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accent4"/>
              </a:solidFill>
              <a:latin typeface="+mn-lt"/>
            </a:endParaRP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public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peek(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) throws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if (top == 0) {  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 throw new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();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}</a:t>
            </a: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370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3416" y="1764720"/>
            <a:ext cx="52409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Array implementation of the Stack interface.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ArrayStack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implements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Stack &lt;E&gt; {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  </a:t>
            </a:r>
            <a:r>
              <a:rPr lang="en-US" dirty="0">
                <a:solidFill>
                  <a:srgbClr val="8064A2"/>
                </a:solidFill>
                <a:latin typeface="+mn-lt"/>
              </a:rPr>
              <a:t>private</a:t>
            </a:r>
            <a:r>
              <a:rPr lang="en-US" dirty="0">
                <a:solidFill>
                  <a:srgbClr val="BFBFB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top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  private</a:t>
            </a:r>
            <a:r>
              <a:rPr lang="en-US" dirty="0" smtClean="0">
                <a:solidFill>
                  <a:srgbClr val="BFBFBF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E[]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array;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accent4"/>
              </a:solidFill>
              <a:latin typeface="+mn-lt"/>
            </a:endParaRP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public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peek(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) throws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if (top == 0) {  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 throw new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();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}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return array[top];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142763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52</TotalTime>
  <Words>3372</Words>
  <Application>Microsoft Macintosh PowerPoint</Application>
  <PresentationFormat>On-screen Show (4:3)</PresentationFormat>
  <Paragraphs>460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csdl-2014</vt:lpstr>
      <vt:lpstr>Post Midterm2 Review</vt:lpstr>
      <vt:lpstr>Question 1 (10 points)</vt:lpstr>
      <vt:lpstr>Question 1 (10 points)</vt:lpstr>
      <vt:lpstr>Question 1 (10 points)</vt:lpstr>
      <vt:lpstr>Question 2 (5 points)</vt:lpstr>
      <vt:lpstr>Question 2 (5 points)</vt:lpstr>
      <vt:lpstr>Question 3 (10 points)</vt:lpstr>
      <vt:lpstr>Question 3 (10 points)</vt:lpstr>
      <vt:lpstr>Question 3 (10 points)</vt:lpstr>
      <vt:lpstr>Question 4 (20 points)</vt:lpstr>
      <vt:lpstr>Question 4 (20 points)</vt:lpstr>
      <vt:lpstr>Question 4 (20 points)</vt:lpstr>
      <vt:lpstr>Question 4 (20 points)</vt:lpstr>
      <vt:lpstr>Question 4 (20 points)</vt:lpstr>
      <vt:lpstr>Question 4 (20 points)</vt:lpstr>
      <vt:lpstr>Question 4 (20 points)</vt:lpstr>
      <vt:lpstr>Question 4 (20 points)</vt:lpstr>
      <vt:lpstr>Question 5 (10 points)</vt:lpstr>
      <vt:lpstr>Question 5 (10 points)</vt:lpstr>
      <vt:lpstr>Question 5 (10 points)</vt:lpstr>
      <vt:lpstr>Question 5 (10 points)</vt:lpstr>
      <vt:lpstr>Question 5 (10 points)</vt:lpstr>
      <vt:lpstr>Question 5 (10 points)</vt:lpstr>
      <vt:lpstr>Question 5 (10 points)</vt:lpstr>
      <vt:lpstr>Question 5 (10 points)</vt:lpstr>
      <vt:lpstr>Question 5 (10 points)</vt:lpstr>
      <vt:lpstr>Question 5 (10 points)</vt:lpstr>
      <vt:lpstr>Question 5 (10 points)</vt:lpstr>
      <vt:lpstr>Question 5 (10 points)</vt:lpstr>
      <vt:lpstr>Question 5 (10 points)</vt:lpstr>
      <vt:lpstr>Question 5 (10 points)</vt:lpstr>
      <vt:lpstr>Question 7 (5 points)</vt:lpstr>
      <vt:lpstr>Question 7 (5 points)</vt:lpstr>
      <vt:lpstr>Question 8 (5 points)</vt:lpstr>
      <vt:lpstr>Question 8 (5 points)</vt:lpstr>
      <vt:lpstr>Question 9 (5 points)</vt:lpstr>
      <vt:lpstr>Question 9 (5 points)</vt:lpstr>
      <vt:lpstr>Question 10 (5 points)</vt:lpstr>
      <vt:lpstr>Question 10 (5 points)</vt:lpstr>
      <vt:lpstr>Question 11 (5 points)</vt:lpstr>
      <vt:lpstr>Question 11 (5 points)</vt:lpstr>
      <vt:lpstr>Question 12 (5 points)</vt:lpstr>
      <vt:lpstr>Question 12 (5 points)</vt:lpstr>
      <vt:lpstr>Question 13 (10 points)</vt:lpstr>
      <vt:lpstr>Question 13 (10 points)</vt:lpstr>
      <vt:lpstr>Question 13 (10 points)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Midterm2 Review</dc:title>
  <dc:creator>Carleton Moore</dc:creator>
  <cp:lastModifiedBy>Carleton Moore</cp:lastModifiedBy>
  <cp:revision>9</cp:revision>
  <dcterms:created xsi:type="dcterms:W3CDTF">2014-11-17T22:54:45Z</dcterms:created>
  <dcterms:modified xsi:type="dcterms:W3CDTF">2014-11-17T23:47:19Z</dcterms:modified>
</cp:coreProperties>
</file>