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02" r:id="rId20"/>
    <p:sldId id="303" r:id="rId21"/>
    <p:sldId id="304" r:id="rId22"/>
    <p:sldId id="305" r:id="rId23"/>
    <p:sldId id="306" r:id="rId24"/>
    <p:sldId id="307" r:id="rId25"/>
    <p:sldId id="287" r:id="rId26"/>
    <p:sldId id="308" r:id="rId27"/>
    <p:sldId id="289" r:id="rId28"/>
    <p:sldId id="310" r:id="rId29"/>
    <p:sldId id="309" r:id="rId30"/>
    <p:sldId id="290" r:id="rId31"/>
    <p:sldId id="293" r:id="rId32"/>
    <p:sldId id="316" r:id="rId33"/>
    <p:sldId id="299" r:id="rId34"/>
    <p:sldId id="311" r:id="rId35"/>
    <p:sldId id="312" r:id="rId36"/>
    <p:sldId id="314" r:id="rId37"/>
    <p:sldId id="315" r:id="rId38"/>
    <p:sldId id="313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 Midterm2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 You may write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3089471"/>
            <a:ext cx="5865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data) {</a:t>
            </a:r>
          </a:p>
        </p:txBody>
      </p:sp>
    </p:spTree>
    <p:extLst>
      <p:ext uri="{BB962C8B-B14F-4D97-AF65-F5344CB8AC3E}">
        <p14:creationId xmlns:p14="http://schemas.microsoft.com/office/powerpoint/2010/main" val="41140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 You may write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3089471"/>
            <a:ext cx="58657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0,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– 1);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data,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                             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first,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last) {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}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36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 You may write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3089471"/>
            <a:ext cx="58657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0,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– 1);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data,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                             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first,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last)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(first &gt; last) { return -1;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}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912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 You may write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3089471"/>
            <a:ext cx="58657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0,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– 1);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data,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                             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first,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last)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(first &gt; last) { return -1;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mid = (first + last) / 2;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comp =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value.compareTo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(data[mid]);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}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40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 You may write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3089471"/>
            <a:ext cx="58657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0,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– 1);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data,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                             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first,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last)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(first &gt; last) { return -1;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mid = (first + last) / 2;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comp =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value.compareTo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(data[mid]);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(comp == 0) { return mid; 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}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31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 You may write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3089471"/>
            <a:ext cx="638177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0,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– 1);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data,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                             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first,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last)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(first &gt; last) { return -1;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mid = (first + last) / 2;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comp =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value.compareTo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(data[mid]);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(comp == 0) { return mid; }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(comp &lt; 0) {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first, mid – 1);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}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14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 You may write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3089471"/>
            <a:ext cx="638177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0,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– 1);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data,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                             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first,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last)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(first &gt; last) { return -1;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mid = (first + last) / 2;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comp =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value.compareTo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(data[mid]);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(comp == 0) { return mid; }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(comp &lt; 0) {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first, mid – 1);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else {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mid + 1, last); 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}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14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 You may write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3089471"/>
            <a:ext cx="58657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first = 0;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while (first &lt;= last)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mid = (first + last) / 2;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comp =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value.compareTo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(data[mid]);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if (comp == 0) { return mid;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if (comp &lt; 0)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last = mid – 1;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} else {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first = mid + 1;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}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return -1;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373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Queue&lt;E&gt;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3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Queue&lt;E&gt; interface.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419" y="2045707"/>
            <a:ext cx="7553005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/**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A Queue represents a First-In-First-Out (FIFO) collection of objects.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Queue&lt;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add(E e); 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// adds e to the end of the queue</a:t>
            </a:r>
            <a:endParaRPr lang="en-US" dirty="0">
              <a:solidFill>
                <a:schemeClr val="accent3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offer(E e);  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//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adds e to the end of the queue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 element();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// looks at the front of the queue</a:t>
            </a:r>
            <a:endParaRPr lang="en-US" dirty="0">
              <a:solidFill>
                <a:schemeClr val="accent3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E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peek()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;  </a:t>
            </a:r>
            <a:r>
              <a:rPr lang="en-US" dirty="0">
                <a:solidFill>
                  <a:srgbClr val="9BBB59"/>
                </a:solidFill>
                <a:latin typeface="+mn-lt"/>
              </a:rPr>
              <a:t>/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 looks at the front item of the queue w/o removing it.</a:t>
            </a:r>
          </a:p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E remove();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removes the first item in the queue, returning it.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 poll()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;  </a:t>
            </a:r>
            <a:r>
              <a:rPr lang="en-US" dirty="0">
                <a:solidFill>
                  <a:srgbClr val="9BBB59"/>
                </a:solidFill>
                <a:latin typeface="+mn-lt"/>
              </a:rPr>
              <a:t>//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removes the first item in the queue, returning it.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size()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;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>
                <a:solidFill>
                  <a:srgbClr val="9BBB59"/>
                </a:solidFill>
                <a:latin typeface="+mn-lt"/>
              </a:rPr>
              <a:t>//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returns the size of the queue.</a:t>
            </a:r>
          </a:p>
          <a:p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280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lvl="1" indent="-128588">
              <a:spcBef>
                <a:spcPct val="30000"/>
              </a:spcBef>
              <a:buSzPct val="100000"/>
              <a:buFontTx/>
              <a:buChar char=" "/>
            </a:pPr>
            <a:r>
              <a:rPr lang="en-US" dirty="0"/>
              <a:t>Write a recursive method even that takes as a parameter a </a:t>
            </a:r>
            <a:r>
              <a:rPr lang="en-US" dirty="0" err="1"/>
              <a:t>LinkedNode</a:t>
            </a:r>
            <a:r>
              <a:rPr lang="en-US" dirty="0"/>
              <a:t>&lt;E&gt; and returns a </a:t>
            </a:r>
            <a:r>
              <a:rPr lang="en-US" dirty="0" err="1"/>
              <a:t>boolean</a:t>
            </a:r>
            <a:r>
              <a:rPr lang="en-US" dirty="0"/>
              <a:t>. If the parameter is null or refers to a linked list of even length, the method should return true</a:t>
            </a:r>
            <a:r>
              <a:rPr lang="en-US" dirty="0" smtClean="0"/>
              <a:t>. </a:t>
            </a:r>
            <a:r>
              <a:rPr lang="en-US" dirty="0"/>
              <a:t>Otherwise the method should return false.</a:t>
            </a:r>
            <a:endParaRPr lang="x-none" dirty="0"/>
          </a:p>
          <a:p>
            <a:pPr marL="128588" lvl="1" indent="-128588">
              <a:spcBef>
                <a:spcPct val="30000"/>
              </a:spcBef>
              <a:buSzPct val="100000"/>
              <a:buFontTx/>
              <a:buChar char=" 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7719" y="3811012"/>
            <a:ext cx="6455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Recursive method even returns true if the length of the linked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list is even.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param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node a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LinkedNode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the list.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@return true if the linked list has an even length.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even(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node)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82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419" y="2045707"/>
            <a:ext cx="755300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LinkedQueue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&lt;E&gt;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+mn-lt"/>
              </a:rPr>
              <a:t>impements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Queue211&lt;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front;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rear;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offer(E e)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temp = new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&lt;&gt;(e);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    if (front == null) {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      front = temp;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      rear = temp;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    }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    else {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     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rear.next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= temp;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      rear =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rear.next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    }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  size++;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  return true;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5546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419" y="2045707"/>
            <a:ext cx="755300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LinkedQueue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&lt;E&gt;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+mn-lt"/>
              </a:rPr>
              <a:t>impements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Queue211&lt;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front;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rear;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offer(E e)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temp = new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&lt;&gt;(e);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if (front == null) {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    front = temp;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    rear = temp;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  }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  else {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   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rear.next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= temp;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    rear =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rear.next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  }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size++;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return true;</a:t>
            </a:r>
            <a:endParaRPr lang="en-US" dirty="0">
              <a:solidFill>
                <a:srgbClr val="FFFFFF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90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419" y="2045707"/>
            <a:ext cx="755300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LinkedQueue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&lt;E&gt;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+mn-lt"/>
              </a:rPr>
              <a:t>impements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Queue211&lt;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front;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rear;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offer(E e)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temp = new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&lt;&gt;(e);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if (front == null)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{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// or size == 0</a:t>
            </a:r>
            <a:endParaRPr lang="en-US" dirty="0" smtClean="0">
              <a:solidFill>
                <a:schemeClr val="accent3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front = temp;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rear = temp;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else {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   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rear.next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= temp;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    rear =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rear.next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  }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size++;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return true;</a:t>
            </a:r>
            <a:endParaRPr lang="en-US" dirty="0">
              <a:solidFill>
                <a:srgbClr val="FFFFFF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4867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419" y="2045707"/>
            <a:ext cx="755300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LinkedQueue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&lt;E&gt;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+mn-lt"/>
              </a:rPr>
              <a:t>impements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Queue211&lt;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front;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rear;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offer(E e)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temp = new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&lt;&gt;(e);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if (front == null)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front = temp;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rear = temp;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else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rear.next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 temp;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rear =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rear.next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size++;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  return true;</a:t>
            </a:r>
            <a:endParaRPr lang="en-US" dirty="0">
              <a:solidFill>
                <a:srgbClr val="FFFFFF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237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419" y="2045707"/>
            <a:ext cx="755300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LinkedQueue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&lt;E&gt;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+mn-lt"/>
              </a:rPr>
              <a:t>impements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Queue211&lt;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front;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rear;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offer(E e)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temp = new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&lt;&gt;(e);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if (front == null)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front = temp;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rear = temp;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else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rear.next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 temp;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rear =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rear.next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size++;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return true;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139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 </a:t>
            </a:r>
            <a:r>
              <a:rPr lang="en-US" dirty="0" smtClean="0"/>
              <a:t>preorder </a:t>
            </a:r>
            <a:r>
              <a:rPr lang="en-US" dirty="0"/>
              <a:t>traversal of a binary tree?</a:t>
            </a:r>
            <a:endParaRPr lang="x-none" dirty="0"/>
          </a:p>
          <a:p>
            <a:pPr lvl="0"/>
            <a:endParaRPr lang="en-US" dirty="0"/>
          </a:p>
          <a:p>
            <a:pPr lvl="0"/>
            <a:r>
              <a:rPr lang="en-US" dirty="0"/>
              <a:t>A) Visit root node, traverse T</a:t>
            </a:r>
            <a:r>
              <a:rPr lang="en-US" baseline="-25000" dirty="0"/>
              <a:t>R</a:t>
            </a:r>
            <a:r>
              <a:rPr lang="en-US" dirty="0"/>
              <a:t>, traverse T</a:t>
            </a:r>
            <a:r>
              <a:rPr lang="en-US" baseline="-25000" dirty="0"/>
              <a:t>L</a:t>
            </a:r>
            <a:endParaRPr lang="x-none" dirty="0"/>
          </a:p>
          <a:p>
            <a:pPr lvl="0"/>
            <a:r>
              <a:rPr lang="en-US" dirty="0"/>
              <a:t>B) Traverse T</a:t>
            </a:r>
            <a:r>
              <a:rPr lang="en-US" baseline="-25000" dirty="0"/>
              <a:t>L</a:t>
            </a:r>
            <a:r>
              <a:rPr lang="en-US" dirty="0"/>
              <a:t>, traverse T</a:t>
            </a:r>
            <a:r>
              <a:rPr lang="en-US" baseline="-25000" dirty="0"/>
              <a:t>R</a:t>
            </a:r>
            <a:r>
              <a:rPr lang="en-US" dirty="0"/>
              <a:t>, visit root node</a:t>
            </a:r>
            <a:endParaRPr lang="x-none" dirty="0"/>
          </a:p>
          <a:p>
            <a:pPr lvl="0"/>
            <a:r>
              <a:rPr lang="en-US" dirty="0"/>
              <a:t>C) Visit root node, traverse T</a:t>
            </a:r>
            <a:r>
              <a:rPr lang="en-US" baseline="-25000" dirty="0"/>
              <a:t>L</a:t>
            </a:r>
            <a:r>
              <a:rPr lang="en-US" dirty="0"/>
              <a:t>, traverse T</a:t>
            </a:r>
            <a:r>
              <a:rPr lang="en-US" baseline="-25000" dirty="0"/>
              <a:t>R</a:t>
            </a:r>
            <a:endParaRPr lang="x-none" dirty="0"/>
          </a:p>
          <a:p>
            <a:pPr lvl="0"/>
            <a:r>
              <a:rPr lang="en-US" dirty="0"/>
              <a:t>D) Traverse T</a:t>
            </a:r>
            <a:r>
              <a:rPr lang="en-US" baseline="-25000" dirty="0"/>
              <a:t>L</a:t>
            </a:r>
            <a:r>
              <a:rPr lang="en-US" dirty="0"/>
              <a:t>, visit root node, traverse T</a:t>
            </a:r>
            <a:r>
              <a:rPr lang="en-US" baseline="-25000" dirty="0"/>
              <a:t>R</a:t>
            </a: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3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 </a:t>
            </a:r>
            <a:r>
              <a:rPr lang="en-US" dirty="0" smtClean="0"/>
              <a:t>preorder </a:t>
            </a:r>
            <a:r>
              <a:rPr lang="en-US" dirty="0"/>
              <a:t>traversal of a binary tree?</a:t>
            </a:r>
            <a:endParaRPr lang="x-none" dirty="0"/>
          </a:p>
          <a:p>
            <a:pPr lvl="0"/>
            <a:endParaRPr lang="en-US" dirty="0"/>
          </a:p>
          <a:p>
            <a:pPr lvl="0"/>
            <a:r>
              <a:rPr lang="en-US" dirty="0"/>
              <a:t>A) Visit root node, traverse T</a:t>
            </a:r>
            <a:r>
              <a:rPr lang="en-US" baseline="-25000" dirty="0"/>
              <a:t>R</a:t>
            </a:r>
            <a:r>
              <a:rPr lang="en-US" dirty="0"/>
              <a:t>, traverse T</a:t>
            </a:r>
            <a:r>
              <a:rPr lang="en-US" baseline="-25000" dirty="0"/>
              <a:t>L</a:t>
            </a:r>
            <a:endParaRPr lang="x-none" dirty="0"/>
          </a:p>
          <a:p>
            <a:pPr lvl="0"/>
            <a:r>
              <a:rPr lang="en-US" dirty="0"/>
              <a:t>B) Traverse T</a:t>
            </a:r>
            <a:r>
              <a:rPr lang="en-US" baseline="-25000" dirty="0"/>
              <a:t>L</a:t>
            </a:r>
            <a:r>
              <a:rPr lang="en-US" dirty="0"/>
              <a:t>, traverse T</a:t>
            </a:r>
            <a:r>
              <a:rPr lang="en-US" baseline="-25000" dirty="0"/>
              <a:t>R</a:t>
            </a:r>
            <a:r>
              <a:rPr lang="en-US" dirty="0"/>
              <a:t>, visit root node</a:t>
            </a:r>
            <a:endParaRPr lang="x-none" dirty="0"/>
          </a:p>
          <a:p>
            <a:pPr lvl="0"/>
            <a:r>
              <a:rPr lang="en-US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C) Visit root node, traverse T</a:t>
            </a:r>
            <a:r>
              <a:rPr lang="en-US" baseline="-250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L</a:t>
            </a:r>
            <a:r>
              <a:rPr lang="en-US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, traverse T</a:t>
            </a:r>
            <a:r>
              <a:rPr lang="en-US" baseline="-250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R</a:t>
            </a:r>
            <a:endParaRPr lang="x-none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lvl="0"/>
            <a:r>
              <a:rPr lang="en-US" dirty="0"/>
              <a:t>D) Traverse T</a:t>
            </a:r>
            <a:r>
              <a:rPr lang="en-US" baseline="-25000" dirty="0"/>
              <a:t>L</a:t>
            </a:r>
            <a:r>
              <a:rPr lang="en-US" dirty="0"/>
              <a:t>, visit root node, traverse T</a:t>
            </a:r>
            <a:r>
              <a:rPr lang="en-US" baseline="-25000" dirty="0"/>
              <a:t>R</a:t>
            </a: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90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worst-case runtime of binary search on a sorted array of n items?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79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worst-case runtime of binary search on a sorted array of n items?</a:t>
            </a:r>
          </a:p>
          <a:p>
            <a:endParaRPr lang="en-US" dirty="0"/>
          </a:p>
          <a:p>
            <a:r>
              <a:rPr lang="en-US" dirty="0" err="1" smtClean="0"/>
              <a:t>BigO</a:t>
            </a:r>
            <a:r>
              <a:rPr lang="en-US" dirty="0" smtClean="0"/>
              <a:t>( </a:t>
            </a:r>
            <a:r>
              <a:rPr lang="en-US" dirty="0" err="1" smtClean="0"/>
              <a:t>logn</a:t>
            </a:r>
            <a:r>
              <a:rPr lang="en-US" dirty="0" smtClean="0"/>
              <a:t> )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39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55663"/>
          </a:xfrm>
        </p:spPr>
        <p:txBody>
          <a:bodyPr/>
          <a:lstStyle/>
          <a:p>
            <a:r>
              <a:rPr lang="en-US" dirty="0" smtClean="0"/>
              <a:t>Question 9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blank for both of these sentences.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The node at the top of a tree is called its _____________________________.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Nodes that have the same parent are _________________________________.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lvl="1" indent="-128588">
              <a:spcBef>
                <a:spcPct val="30000"/>
              </a:spcBef>
              <a:buSzPct val="100000"/>
              <a:buFontTx/>
              <a:buChar char=" "/>
            </a:pPr>
            <a:r>
              <a:rPr lang="en-US" dirty="0"/>
              <a:t>Write a recursive method even that takes as a parameter a </a:t>
            </a:r>
            <a:r>
              <a:rPr lang="en-US" dirty="0" err="1"/>
              <a:t>LinkedNode</a:t>
            </a:r>
            <a:r>
              <a:rPr lang="en-US" dirty="0"/>
              <a:t>&lt;E&gt; and returns a </a:t>
            </a:r>
            <a:r>
              <a:rPr lang="en-US" dirty="0" err="1"/>
              <a:t>boolean</a:t>
            </a:r>
            <a:r>
              <a:rPr lang="en-US" dirty="0"/>
              <a:t>. If the parameter is null or refers to a linked list of even length, the method should return true</a:t>
            </a:r>
            <a:r>
              <a:rPr lang="en-US" dirty="0" smtClean="0"/>
              <a:t>. </a:t>
            </a:r>
            <a:r>
              <a:rPr lang="en-US" dirty="0"/>
              <a:t>Otherwise the method should return false.</a:t>
            </a:r>
            <a:endParaRPr lang="x-none" dirty="0"/>
          </a:p>
          <a:p>
            <a:pPr marL="128588" lvl="1" indent="-128588">
              <a:spcBef>
                <a:spcPct val="30000"/>
              </a:spcBef>
              <a:buSzPct val="100000"/>
              <a:buFontTx/>
              <a:buChar char=" "/>
            </a:pPr>
            <a:r>
              <a:rPr lang="en-US" dirty="0" smtClean="0"/>
              <a:t>Base case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7719" y="3811012"/>
            <a:ext cx="6455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Recursive method even returns true if the length of the linked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list is even.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param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node a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LinkedNode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the list.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@return true if the linked list has an even length.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even(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node)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if (node == null)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return true;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616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blank for both of these sentences.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The node at the top of a tree is called its </a:t>
            </a:r>
            <a:r>
              <a:rPr lang="en-US" dirty="0" smtClean="0">
                <a:solidFill>
                  <a:srgbClr val="1F497D"/>
                </a:solidFill>
              </a:rPr>
              <a:t>________</a:t>
            </a:r>
            <a:r>
              <a:rPr lang="en-US" dirty="0" smtClean="0">
                <a:solidFill>
                  <a:schemeClr val="accent6"/>
                </a:solidFill>
              </a:rPr>
              <a:t>root</a:t>
            </a:r>
            <a:r>
              <a:rPr lang="en-US" dirty="0" smtClean="0">
                <a:solidFill>
                  <a:schemeClr val="bg1"/>
                </a:solidFill>
              </a:rPr>
              <a:t>_____________________</a:t>
            </a:r>
            <a:r>
              <a:rPr lang="en-US" dirty="0"/>
              <a:t>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Nodes that have the same parent are </a:t>
            </a:r>
            <a:r>
              <a:rPr lang="en-US" dirty="0" smtClean="0"/>
              <a:t>________</a:t>
            </a:r>
            <a:r>
              <a:rPr lang="en-US" dirty="0" smtClean="0">
                <a:solidFill>
                  <a:srgbClr val="F79646"/>
                </a:solidFill>
              </a:rPr>
              <a:t>siblings</a:t>
            </a:r>
            <a:r>
              <a:rPr lang="en-US" dirty="0" smtClean="0"/>
              <a:t>__________________</a:t>
            </a:r>
            <a:r>
              <a:rPr lang="en-US" dirty="0"/>
              <a:t>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64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double-linked list requires the same amount of storage as that of a single-linked list.</a:t>
            </a:r>
          </a:p>
          <a:p>
            <a:endParaRPr lang="en-US" dirty="0"/>
          </a:p>
          <a:p>
            <a:r>
              <a:rPr lang="en-US" dirty="0" smtClean="0"/>
              <a:t>True or False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27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double-linked list requires the same amount of storage as that of a single-linked list.</a:t>
            </a:r>
          </a:p>
          <a:p>
            <a:endParaRPr lang="en-US" dirty="0"/>
          </a:p>
          <a:p>
            <a:r>
              <a:rPr lang="en-US" dirty="0" smtClean="0"/>
              <a:t>True or </a:t>
            </a:r>
            <a:r>
              <a:rPr lang="en-US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False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4563" y="3365307"/>
            <a:ext cx="38148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private class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E&gt;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{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 data;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SLinkedNode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next;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class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 data;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next;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prev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1400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 in-order traversal of the following binary tree. Print the node values to </a:t>
            </a:r>
            <a:r>
              <a:rPr lang="en-US" dirty="0" err="1" smtClean="0"/>
              <a:t>System.out</a:t>
            </a:r>
            <a:r>
              <a:rPr lang="en-US" dirty="0" smtClean="0"/>
              <a:t>. You may use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8600" y="2483900"/>
            <a:ext cx="450680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BinaryTree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&lt;E&gt; {</a:t>
            </a:r>
          </a:p>
          <a:p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  private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E[]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treeData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public void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() {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(0);</a:t>
            </a:r>
          </a:p>
          <a:p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  }</a:t>
            </a:r>
          </a:p>
          <a:p>
            <a:endParaRPr lang="en-US" sz="1800" dirty="0">
              <a:solidFill>
                <a:srgbClr val="FFFFFF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  private void 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int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 index) {</a:t>
            </a:r>
            <a:endParaRPr lang="en-US" sz="1800" dirty="0">
              <a:solidFill>
                <a:srgbClr val="FFFFFF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    if (index &lt; 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treeData.length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) {</a:t>
            </a:r>
          </a:p>
          <a:p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(2 * index + 1);</a:t>
            </a:r>
            <a:endParaRPr lang="en-US" sz="1800" dirty="0">
              <a:solidFill>
                <a:srgbClr val="FFFFFF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System.out.println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treeData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[index]);</a:t>
            </a:r>
          </a:p>
          <a:p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(2 * index + 2);</a:t>
            </a:r>
            <a:endParaRPr lang="en-US" sz="1800" dirty="0">
              <a:solidFill>
                <a:srgbClr val="FFFFFF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9491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 in-order traversal of the following binary tree. Print the node values to </a:t>
            </a:r>
            <a:r>
              <a:rPr lang="en-US" dirty="0" err="1" smtClean="0"/>
              <a:t>System.out</a:t>
            </a:r>
            <a:r>
              <a:rPr lang="en-US" dirty="0" smtClean="0"/>
              <a:t>. You may use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8600" y="2483900"/>
            <a:ext cx="45068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BinaryTree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&lt;E&gt; {</a:t>
            </a:r>
          </a:p>
          <a:p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  private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E[]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treeData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public void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() {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(0);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private void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index) {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    if (index &lt; 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treeData.length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) {</a:t>
            </a:r>
          </a:p>
          <a:p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(2 * index + 1);</a:t>
            </a:r>
            <a:endParaRPr lang="en-US" sz="1800" dirty="0">
              <a:solidFill>
                <a:srgbClr val="FFFFFF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System.out.println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treeData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[index]);</a:t>
            </a:r>
          </a:p>
          <a:p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(2 * index + 2);</a:t>
            </a:r>
            <a:endParaRPr lang="en-US" sz="1800" dirty="0">
              <a:solidFill>
                <a:srgbClr val="FFFFFF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6473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 in-order traversal of the following binary tree. Print the node values to </a:t>
            </a:r>
            <a:r>
              <a:rPr lang="en-US" dirty="0" err="1" smtClean="0"/>
              <a:t>System.out</a:t>
            </a:r>
            <a:r>
              <a:rPr lang="en-US" dirty="0" smtClean="0"/>
              <a:t>. You may use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8600" y="2483900"/>
            <a:ext cx="45068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BinaryTree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&lt;E&gt; {</a:t>
            </a:r>
          </a:p>
          <a:p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  private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E[]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treeData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public void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() {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(0);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private void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index) {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if (index &lt;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treeData.length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) {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(2 * index + 1);</a:t>
            </a:r>
            <a:endParaRPr lang="en-US" sz="1800" dirty="0">
              <a:solidFill>
                <a:srgbClr val="FFFFFF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System.out.println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treeData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[index]);</a:t>
            </a:r>
          </a:p>
          <a:p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(2 * index + 2);</a:t>
            </a:r>
          </a:p>
          <a:p>
            <a:r>
              <a:rPr lang="en-US" sz="18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}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8338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 in-order traversal of the following binary tree. Print the node values to </a:t>
            </a:r>
            <a:r>
              <a:rPr lang="en-US" dirty="0" err="1" smtClean="0"/>
              <a:t>System.out</a:t>
            </a:r>
            <a:r>
              <a:rPr lang="en-US" dirty="0" smtClean="0"/>
              <a:t>. You may use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8600" y="2483900"/>
            <a:ext cx="45068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BinaryTree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&lt;E&gt; {</a:t>
            </a:r>
          </a:p>
          <a:p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  private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E[]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treeData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public void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() {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(0);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private void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index) {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if (index &lt;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treeData.length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) {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(2 * index + 1);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System.out.println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(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treeData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[index]);</a:t>
            </a:r>
          </a:p>
          <a:p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(2 * index + 2);</a:t>
            </a:r>
          </a:p>
          <a:p>
            <a:r>
              <a:rPr lang="en-US" sz="18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}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49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 in-order traversal of the following binary tree. Print the node values to </a:t>
            </a:r>
            <a:r>
              <a:rPr lang="en-US" dirty="0" err="1" smtClean="0"/>
              <a:t>System.out</a:t>
            </a:r>
            <a:r>
              <a:rPr lang="en-US" dirty="0" smtClean="0"/>
              <a:t>. You may use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8600" y="2483900"/>
            <a:ext cx="45068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BinaryTree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&lt;E&gt; {</a:t>
            </a:r>
          </a:p>
          <a:p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  private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E[]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treeData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public void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() {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(0);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private void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index) {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if (index &lt;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treeData.length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) {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(2 * index + 1);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System.out.println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treeData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[index]);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rgbClr val="FFFFFF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rgbClr val="FFFFFF"/>
                </a:solidFill>
                <a:latin typeface="+mn-lt"/>
              </a:rPr>
              <a:t>(2 * index + 2);</a:t>
            </a:r>
          </a:p>
          <a:p>
            <a:r>
              <a:rPr lang="en-US" sz="18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}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869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 in-order traversal of the following binary tree. Print the node values to </a:t>
            </a:r>
            <a:r>
              <a:rPr lang="en-US" dirty="0" err="1" smtClean="0"/>
              <a:t>System.out</a:t>
            </a:r>
            <a:r>
              <a:rPr lang="en-US" dirty="0" smtClean="0"/>
              <a:t>. You may use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8600" y="2483900"/>
            <a:ext cx="45068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BinaryTree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&lt;E&gt; {</a:t>
            </a:r>
          </a:p>
          <a:p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  private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E[]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treeData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public void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() {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(0);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private void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index) {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if (index &lt;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treeData.length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) {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(2 * index + 1);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System.out.println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treeData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[index]);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printInOrder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(2 * index + 2);</a:t>
            </a:r>
          </a:p>
          <a:p>
            <a:r>
              <a:rPr lang="en-US" sz="18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}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71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lvl="1" indent="-128588">
              <a:spcBef>
                <a:spcPct val="30000"/>
              </a:spcBef>
              <a:buSzPct val="100000"/>
              <a:buFontTx/>
              <a:buChar char=" "/>
            </a:pPr>
            <a:r>
              <a:rPr lang="en-US" dirty="0"/>
              <a:t>Write a recursive method even that takes as a parameter a </a:t>
            </a:r>
            <a:r>
              <a:rPr lang="en-US" dirty="0" err="1"/>
              <a:t>LinkedNode</a:t>
            </a:r>
            <a:r>
              <a:rPr lang="en-US" dirty="0"/>
              <a:t>&lt;E&gt; and returns a </a:t>
            </a:r>
            <a:r>
              <a:rPr lang="en-US" dirty="0" err="1"/>
              <a:t>boolean</a:t>
            </a:r>
            <a:r>
              <a:rPr lang="en-US" dirty="0"/>
              <a:t>. If the parameter is null or refers to a linked list of even length, the method should return true</a:t>
            </a:r>
            <a:r>
              <a:rPr lang="en-US" dirty="0" smtClean="0"/>
              <a:t>. </a:t>
            </a:r>
            <a:r>
              <a:rPr lang="en-US" dirty="0"/>
              <a:t>Otherwise the method should return false.</a:t>
            </a:r>
            <a:endParaRPr lang="x-none" dirty="0"/>
          </a:p>
          <a:p>
            <a:pPr marL="128588" lvl="1" indent="-128588">
              <a:spcBef>
                <a:spcPct val="30000"/>
              </a:spcBef>
              <a:buSzPct val="100000"/>
              <a:buFontTx/>
              <a:buChar char=" "/>
            </a:pPr>
            <a:r>
              <a:rPr lang="en-US" dirty="0" smtClean="0"/>
              <a:t>Recursion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7719" y="3811012"/>
            <a:ext cx="6455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Recursive method even returns true if the length of the linked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list is even.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param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node a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LinkedNode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the list.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@return true if the linked list has an even length.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even(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node)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if (node == null)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return true;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return ! even(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node.next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);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89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Stack&lt;E&gt;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3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Stack&lt;E</a:t>
            </a:r>
            <a:r>
              <a:rPr lang="en-US" smtClean="0"/>
              <a:t>&gt; interface.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7419" y="2045707"/>
            <a:ext cx="75530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/**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Stack&lt;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{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empty();      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// returns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true if the stack is empty</a:t>
            </a:r>
          </a:p>
          <a:p>
            <a:endParaRPr lang="en-US" dirty="0">
              <a:solidFill>
                <a:schemeClr val="accent3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E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peek()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;  </a:t>
            </a:r>
            <a:r>
              <a:rPr lang="en-US" dirty="0">
                <a:solidFill>
                  <a:srgbClr val="9BBB59"/>
                </a:solidFill>
                <a:latin typeface="+mn-lt"/>
              </a:rPr>
              <a:t>/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 looks at the top item of the stack w/o removing it.</a:t>
            </a:r>
          </a:p>
          <a:p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 pop()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;  </a:t>
            </a:r>
            <a:r>
              <a:rPr lang="en-US" dirty="0">
                <a:solidFill>
                  <a:srgbClr val="9BBB59"/>
                </a:solidFill>
                <a:latin typeface="+mn-lt"/>
              </a:rPr>
              <a:t>//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removes the top item in the stack, returning it.</a:t>
            </a:r>
          </a:p>
          <a:p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 push(E element)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;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>
                <a:solidFill>
                  <a:srgbClr val="9BBB59"/>
                </a:solidFill>
                <a:latin typeface="+mn-lt"/>
              </a:rPr>
              <a:t>//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pushes an item onto the top of the stack.</a:t>
            </a:r>
          </a:p>
          <a:p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745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3416" y="1764720"/>
            <a:ext cx="52409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Array implementation of the Stack interface.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ArrayStack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implements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Stack &lt;E&gt; {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  </a:t>
            </a:r>
            <a:r>
              <a:rPr lang="en-US" dirty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>
                <a:solidFill>
                  <a:srgbClr val="BFBFB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top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  private</a:t>
            </a:r>
            <a:r>
              <a:rPr lang="en-US" dirty="0" smtClean="0">
                <a:solidFill>
                  <a:srgbClr val="BFBFBF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E[] array;</a:t>
            </a:r>
          </a:p>
          <a:p>
            <a:endParaRPr lang="en-US" dirty="0" smtClean="0">
              <a:solidFill>
                <a:schemeClr val="accent4"/>
              </a:solidFill>
              <a:latin typeface="+mn-lt"/>
            </a:endParaRP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public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 pop() throws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97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3416" y="1764720"/>
            <a:ext cx="52409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Array implementation of the Stack interface.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ArrayStack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implements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Stack &lt;E&gt; {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  </a:t>
            </a:r>
            <a:r>
              <a:rPr lang="en-US" dirty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>
                <a:solidFill>
                  <a:srgbClr val="BFBFB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top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  private</a:t>
            </a:r>
            <a:r>
              <a:rPr lang="en-US" dirty="0" smtClean="0">
                <a:solidFill>
                  <a:srgbClr val="BFBFBF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E[] array;</a:t>
            </a:r>
          </a:p>
          <a:p>
            <a:endParaRPr lang="en-US" dirty="0" smtClean="0">
              <a:solidFill>
                <a:schemeClr val="accent4"/>
              </a:solidFill>
              <a:latin typeface="+mn-lt"/>
            </a:endParaRP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public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 pop() throws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if (top == 0) {  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throw new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();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}</a:t>
            </a: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370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3416" y="1764720"/>
            <a:ext cx="52409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Array implementation of the Stack interface.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ArrayStack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implements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Stack &lt;E&gt; {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  </a:t>
            </a:r>
            <a:r>
              <a:rPr lang="en-US" dirty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>
                <a:solidFill>
                  <a:srgbClr val="BFBFB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top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  private</a:t>
            </a:r>
            <a:r>
              <a:rPr lang="en-US" dirty="0" smtClean="0">
                <a:solidFill>
                  <a:srgbClr val="BFBFBF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E[] array;</a:t>
            </a:r>
          </a:p>
          <a:p>
            <a:endParaRPr lang="en-US" dirty="0" smtClean="0">
              <a:solidFill>
                <a:schemeClr val="accent4"/>
              </a:solidFill>
              <a:latin typeface="+mn-lt"/>
            </a:endParaRP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public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 peek() throws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if (top == 0) {  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throw new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();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}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return array[top--];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142763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81</TotalTime>
  <Words>3562</Words>
  <Application>Microsoft Macintosh PowerPoint</Application>
  <PresentationFormat>On-screen Show (4:3)</PresentationFormat>
  <Paragraphs>491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csdl-2014</vt:lpstr>
      <vt:lpstr>Post Midterm2 Review</vt:lpstr>
      <vt:lpstr>Question 1 (10 points)</vt:lpstr>
      <vt:lpstr>Question 1 (10 points)</vt:lpstr>
      <vt:lpstr>Question 1 (10 points)</vt:lpstr>
      <vt:lpstr>Question 2 (5 points)</vt:lpstr>
      <vt:lpstr>Question 2 (5 points)</vt:lpstr>
      <vt:lpstr>Question 3 (10 points)</vt:lpstr>
      <vt:lpstr>Question 3 (10 points)</vt:lpstr>
      <vt:lpstr>Question 3 (10 points)</vt:lpstr>
      <vt:lpstr>Question 4 (20 points)</vt:lpstr>
      <vt:lpstr>Question 4 (20 points)</vt:lpstr>
      <vt:lpstr>Question 4 (20 points)</vt:lpstr>
      <vt:lpstr>Question 4 (20 points)</vt:lpstr>
      <vt:lpstr>Question 4 (20 points)</vt:lpstr>
      <vt:lpstr>Question 4 (20 points)</vt:lpstr>
      <vt:lpstr>Question 4 (20 points)</vt:lpstr>
      <vt:lpstr>Question 4 (20 points)</vt:lpstr>
      <vt:lpstr>Question 5 (10 points)</vt:lpstr>
      <vt:lpstr>Question 5 (10 points)</vt:lpstr>
      <vt:lpstr>Question 6 (10 points)</vt:lpstr>
      <vt:lpstr>Question 6 (10 points)</vt:lpstr>
      <vt:lpstr>Question 6 (10 points)</vt:lpstr>
      <vt:lpstr>Question 6 (10 points)</vt:lpstr>
      <vt:lpstr>Question 6 (10 points)</vt:lpstr>
      <vt:lpstr>Question 7 (5 points)</vt:lpstr>
      <vt:lpstr>Question 7 (5 points)</vt:lpstr>
      <vt:lpstr>Question 9 (5 points)</vt:lpstr>
      <vt:lpstr>Question 9 (5 points)</vt:lpstr>
      <vt:lpstr>Question 9 (5 points)</vt:lpstr>
      <vt:lpstr>Question 9 (5 points)</vt:lpstr>
      <vt:lpstr>Question 10 (5 points)</vt:lpstr>
      <vt:lpstr>Question 10 (5 points)</vt:lpstr>
      <vt:lpstr>Question 11 (10 points)</vt:lpstr>
      <vt:lpstr>Question 11 (10 points)</vt:lpstr>
      <vt:lpstr>Question 11 (10 points)</vt:lpstr>
      <vt:lpstr>Question 11 (10 points)</vt:lpstr>
      <vt:lpstr>Question 11 (10 points)</vt:lpstr>
      <vt:lpstr>Question 11 (10 points)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Midterm2 Review</dc:title>
  <dc:creator>Carleton Moore</dc:creator>
  <cp:lastModifiedBy>Carleton Moore</cp:lastModifiedBy>
  <cp:revision>14</cp:revision>
  <dcterms:created xsi:type="dcterms:W3CDTF">2014-11-17T22:54:45Z</dcterms:created>
  <dcterms:modified xsi:type="dcterms:W3CDTF">2015-04-15T20:17:46Z</dcterms:modified>
</cp:coreProperties>
</file>