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Midterm2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Manoa</a:t>
            </a:r>
          </a:p>
        </p:txBody>
      </p:sp>
    </p:spTree>
    <p:extLst>
      <p:ext uri="{BB962C8B-B14F-4D97-AF65-F5344CB8AC3E}">
        <p14:creationId xmlns:p14="http://schemas.microsoft.com/office/powerpoint/2010/main" val="90554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</a:rPr>
              <a:t>Array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StackInterface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top;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E[] array;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pop()</a:t>
            </a:r>
            <a:r>
              <a:rPr lang="en-US" dirty="0" smtClean="0">
                <a:solidFill>
                  <a:schemeClr val="bg2"/>
                </a:solidFill>
              </a:rPr>
              <a:t> throws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(empty())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  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empty()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2241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</a:rPr>
              <a:t>Array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StackInterface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top;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E[] array;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pop()</a:t>
            </a:r>
            <a:r>
              <a:rPr lang="en-US" dirty="0" smtClean="0">
                <a:solidFill>
                  <a:schemeClr val="bg2"/>
                </a:solidFill>
              </a:rPr>
              <a:t> throws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(empty())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  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return array[top--];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empty()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26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</a:rPr>
              <a:t>Array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StackInterface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top;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E[] array;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pop()</a:t>
            </a:r>
            <a:r>
              <a:rPr lang="en-US" dirty="0" smtClean="0">
                <a:solidFill>
                  <a:schemeClr val="bg2"/>
                </a:solidFill>
              </a:rPr>
              <a:t> throws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(empty())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   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return array[top--];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empty()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return top == 0;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0273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Queue&lt;E&gt; interface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5498" y="2045707"/>
            <a:ext cx="7553005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Queue represents a First-In-First-Out (FIFO) collection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Queue&lt;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add(E e); 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// adds e to the end of the queue</a:t>
            </a:r>
            <a:endParaRPr lang="en-US" dirty="0">
              <a:solidFill>
                <a:schemeClr val="accent3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offer(E e);  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//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adds e to the end of the queue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element();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// looks at the front of the queue</a:t>
            </a:r>
            <a:endParaRPr lang="en-US" dirty="0">
              <a:solidFill>
                <a:schemeClr val="accent3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peek()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 looks at the front item of the queue w/o removing it.</a:t>
            </a:r>
          </a:p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E remove();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// removes the first item in the queue, returning it.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poll()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//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removes the first item in the queue, returning it.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size()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//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returns the size of the queue.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42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LinkedQueue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Queue211&lt;E&gt;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offer(E e)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70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LinkedQueue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Queue211&lt;E&gt;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offer(E e)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temp = new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temp.data</a:t>
            </a:r>
            <a:r>
              <a:rPr lang="en-US" dirty="0" smtClean="0">
                <a:solidFill>
                  <a:schemeClr val="bg2"/>
                </a:solidFill>
              </a:rPr>
              <a:t> = e;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366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LinkedQueue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Queue211&lt;E&gt;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offer(E e)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temp = new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temp.data</a:t>
            </a:r>
            <a:r>
              <a:rPr lang="en-US" dirty="0" smtClean="0">
                <a:solidFill>
                  <a:schemeClr val="bg2"/>
                </a:solidFill>
              </a:rPr>
              <a:t> = e;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if (rear == null)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front = temp;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2485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LinkedQueue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Queue211&lt;E&gt;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offer(E e)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temp = new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temp.data</a:t>
            </a:r>
            <a:r>
              <a:rPr lang="en-US" dirty="0" smtClean="0">
                <a:solidFill>
                  <a:schemeClr val="bg2"/>
                </a:solidFill>
              </a:rPr>
              <a:t> = e;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if (rear == null)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front = temp;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rear.next</a:t>
            </a:r>
            <a:r>
              <a:rPr lang="en-US" dirty="0" smtClean="0">
                <a:solidFill>
                  <a:schemeClr val="bg2"/>
                </a:solidFill>
              </a:rPr>
              <a:t> = temp;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650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LinkedQueue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Queue211&lt;E&gt;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offer(E e)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temp = new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temp.data</a:t>
            </a:r>
            <a:r>
              <a:rPr lang="en-US" dirty="0" smtClean="0">
                <a:solidFill>
                  <a:schemeClr val="bg2"/>
                </a:solidFill>
              </a:rPr>
              <a:t> = e;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if (rear == null)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  front = temp;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rear.next</a:t>
            </a:r>
            <a:r>
              <a:rPr lang="en-US" dirty="0" smtClean="0">
                <a:solidFill>
                  <a:schemeClr val="bg2"/>
                </a:solidFill>
              </a:rPr>
              <a:t> = temp;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rear = temp;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size++;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32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CircularArrayQueue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Queue211&lt;E&gt;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private E[] data;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remove()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229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Stack&lt;E&gt;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CircularArrayQueue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Queue211&lt;E&gt;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private E[] data;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remove()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(size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NoSuchElementException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442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CircularArrayQueue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Queue211&lt;E&gt;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private E[] data;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remove()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(size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NoSuchElementException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 temp = data[front];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562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CircularArrayQueue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Queue211&lt;E&gt;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private E[] data;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remove()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(size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NoSuchElementException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 temp = data[front];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front = </a:t>
            </a:r>
            <a:r>
              <a:rPr lang="en-US" dirty="0" smtClean="0">
                <a:solidFill>
                  <a:schemeClr val="bg2"/>
                </a:solidFill>
              </a:rPr>
              <a:t>f(</a:t>
            </a:r>
            <a:r>
              <a:rPr lang="en-US" dirty="0" err="1" smtClean="0">
                <a:solidFill>
                  <a:schemeClr val="bg2"/>
                </a:solidFill>
              </a:rPr>
              <a:t>ront</a:t>
            </a:r>
            <a:r>
              <a:rPr lang="en-US" dirty="0" smtClean="0">
                <a:solidFill>
                  <a:schemeClr val="bg2"/>
                </a:solidFill>
              </a:rPr>
              <a:t> +1) </a:t>
            </a:r>
            <a:r>
              <a:rPr lang="en-US" dirty="0" smtClean="0">
                <a:solidFill>
                  <a:schemeClr val="bg2"/>
                </a:solidFill>
              </a:rPr>
              <a:t>%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56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CircularArrayQueue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Queue211&lt;E&gt;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private E[] data;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remove()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(size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NoSuchElementException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 temp = data[front];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front = front %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size--;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134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CircularArrayQueue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Queue211&lt;E&gt;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private E[] data;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front;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rear;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remove()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(size == 0)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throw new </a:t>
            </a:r>
            <a:r>
              <a:rPr lang="en-US" dirty="0" err="1" smtClean="0">
                <a:solidFill>
                  <a:schemeClr val="bg2"/>
                </a:solidFill>
              </a:rPr>
              <a:t>NoSuchElementException</a:t>
            </a:r>
            <a:r>
              <a:rPr lang="en-US" dirty="0" smtClean="0">
                <a:solidFill>
                  <a:schemeClr val="bg2"/>
                </a:solidFill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 temp = data[front];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front = front %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size--;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smtClean="0">
                <a:solidFill>
                  <a:schemeClr val="bg2"/>
                </a:solidFill>
              </a:rPr>
              <a:t>return temp;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432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method odd that takes as a parameter a </a:t>
            </a:r>
            <a:r>
              <a:rPr lang="en-US" dirty="0" err="1" smtClean="0"/>
              <a:t>LinkedNode</a:t>
            </a:r>
            <a:r>
              <a:rPr lang="en-US" dirty="0" smtClean="0"/>
              <a:t>&lt;E&gt; and returns a </a:t>
            </a:r>
            <a:r>
              <a:rPr lang="en-US" dirty="0" err="1" smtClean="0"/>
              <a:t>boolean</a:t>
            </a:r>
            <a:r>
              <a:rPr lang="en-US" dirty="0" smtClean="0"/>
              <a:t>. If the parameter is null or refers to a linked list of even length, the method should return false. Otherwise the method should return true.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7719" y="3500570"/>
            <a:ext cx="66131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Recursive method odd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list is odd.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param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node a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LinkedNode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the list.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@return true if the linked list has an odd length.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odd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745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method odd that takes as a parameter a </a:t>
            </a:r>
            <a:r>
              <a:rPr lang="en-US" dirty="0" err="1" smtClean="0"/>
              <a:t>LinkedNode</a:t>
            </a:r>
            <a:r>
              <a:rPr lang="en-US" dirty="0" smtClean="0"/>
              <a:t>&lt;E&gt; and returns a </a:t>
            </a:r>
            <a:r>
              <a:rPr lang="en-US" dirty="0" err="1" smtClean="0"/>
              <a:t>boolean</a:t>
            </a:r>
            <a:r>
              <a:rPr lang="en-US" dirty="0" smtClean="0"/>
              <a:t>. If the parameter is null or refers to a linked list of even length, the method should return false. Otherwise the method should return true.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7719" y="3500570"/>
            <a:ext cx="66131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Recursive method odd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list is odd.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param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node a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LinkedNode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the list.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@return true if the linked list has an odd length.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odd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if (node == null)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return false;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439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recursive method odd that takes as a parameter a </a:t>
            </a:r>
            <a:r>
              <a:rPr lang="en-US" dirty="0" err="1" smtClean="0"/>
              <a:t>LinkedNode</a:t>
            </a:r>
            <a:r>
              <a:rPr lang="en-US" dirty="0" smtClean="0"/>
              <a:t>&lt;E&gt; and returns a </a:t>
            </a:r>
            <a:r>
              <a:rPr lang="en-US" dirty="0" err="1" smtClean="0"/>
              <a:t>boolean</a:t>
            </a:r>
            <a:r>
              <a:rPr lang="en-US" dirty="0" smtClean="0"/>
              <a:t>. If the parameter is null or refers to a linked list of even length, the method should return false. Otherwise the method should return true.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7719" y="3500570"/>
            <a:ext cx="66131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/** Recursive method odd returns true if the length of the linked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list is odd.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param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 node a </a:t>
            </a:r>
            <a:r>
              <a:rPr lang="en-US" dirty="0" err="1" smtClean="0">
                <a:solidFill>
                  <a:schemeClr val="accent3"/>
                </a:solidFill>
                <a:latin typeface="+mn-lt"/>
              </a:rPr>
              <a:t>LinkedNode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the list.</a:t>
            </a:r>
          </a:p>
          <a:p>
            <a:r>
              <a:rPr lang="en-US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* @return true if the linked list has an odd length.</a:t>
            </a:r>
          </a:p>
          <a:p>
            <a:r>
              <a:rPr lang="en-US" dirty="0" smtClean="0">
                <a:solidFill>
                  <a:schemeClr val="accent3"/>
                </a:solidFill>
                <a:latin typeface="+mn-lt"/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odd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LinkedNode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node) {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if (node == null) {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  return false;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return ! even(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node.next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);</a:t>
            </a:r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29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4*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590" y="2922019"/>
            <a:ext cx="570450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33161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4*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590" y="2922019"/>
            <a:ext cx="71528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left,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right) {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79157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Stack&lt;E&gt; interface.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2045707"/>
            <a:ext cx="7553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Stack&lt;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{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empty();      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// returns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true if the stack is empty</a:t>
            </a:r>
          </a:p>
          <a:p>
            <a:endParaRPr lang="en-US" dirty="0">
              <a:solidFill>
                <a:schemeClr val="accent3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peek()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/ looks at the top item of the stack w/o removing it.</a:t>
            </a:r>
          </a:p>
          <a:p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E pop()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//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removes the top item in the stack, returning it.</a:t>
            </a:r>
          </a:p>
          <a:p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E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push(E element)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;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>
                <a:solidFill>
                  <a:srgbClr val="9BBB59"/>
                </a:solidFill>
                <a:latin typeface="+mn-lt"/>
              </a:rPr>
              <a:t>// </a:t>
            </a:r>
            <a:r>
              <a:rPr lang="en-US" dirty="0" smtClean="0">
                <a:solidFill>
                  <a:srgbClr val="9BBB59"/>
                </a:solidFill>
                <a:latin typeface="+mn-lt"/>
              </a:rPr>
              <a:t>pushes an item onto the top of the stack.</a:t>
            </a:r>
          </a:p>
          <a:p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614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4*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590" y="2922019"/>
            <a:ext cx="71528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return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(data, value c, 0, </a:t>
            </a:r>
            <a:r>
              <a:rPr lang="en-US" sz="1600" dirty="0" err="1" smtClean="0">
                <a:solidFill>
                  <a:schemeClr val="bg2"/>
                </a:solidFill>
              </a:rPr>
              <a:t>data.length</a:t>
            </a:r>
            <a:r>
              <a:rPr lang="en-US" sz="1600" dirty="0" smtClean="0">
                <a:solidFill>
                  <a:schemeClr val="bg2"/>
                </a:solidFill>
              </a:rPr>
              <a:t> – 1);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left,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right) {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2092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4*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590" y="2922019"/>
            <a:ext cx="71528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return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(data, value c, 0, </a:t>
            </a:r>
            <a:r>
              <a:rPr lang="en-US" sz="1600" dirty="0" err="1" smtClean="0">
                <a:solidFill>
                  <a:schemeClr val="bg2"/>
                </a:solidFill>
              </a:rPr>
              <a:t>data.length</a:t>
            </a:r>
            <a:r>
              <a:rPr lang="en-US" sz="1600" dirty="0" smtClean="0">
                <a:solidFill>
                  <a:schemeClr val="bg2"/>
                </a:solidFill>
              </a:rPr>
              <a:t> – 1);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left,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right) {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if (left &gt; right)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return -1;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934443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4*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590" y="2922019"/>
            <a:ext cx="71528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return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(data, value c, 0, </a:t>
            </a:r>
            <a:r>
              <a:rPr lang="en-US" sz="1600" dirty="0" err="1" smtClean="0">
                <a:solidFill>
                  <a:schemeClr val="bg2"/>
                </a:solidFill>
              </a:rPr>
              <a:t>data.length</a:t>
            </a:r>
            <a:r>
              <a:rPr lang="en-US" sz="1600" dirty="0" smtClean="0">
                <a:solidFill>
                  <a:schemeClr val="bg2"/>
                </a:solidFill>
              </a:rPr>
              <a:t> – 1);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left,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right) {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if (left &gt; right)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return -1;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mid = (left + right) / 2;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result = </a:t>
            </a:r>
            <a:r>
              <a:rPr lang="en-US" sz="1600" dirty="0" err="1" smtClean="0">
                <a:solidFill>
                  <a:schemeClr val="bg2"/>
                </a:solidFill>
              </a:rPr>
              <a:t>c.compare</a:t>
            </a:r>
            <a:r>
              <a:rPr lang="en-US" sz="1600" dirty="0" smtClean="0">
                <a:solidFill>
                  <a:schemeClr val="bg2"/>
                </a:solidFill>
              </a:rPr>
              <a:t>(value, data[mid]);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22438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4*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590" y="2922019"/>
            <a:ext cx="71528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return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(data, value c, 0, </a:t>
            </a:r>
            <a:r>
              <a:rPr lang="en-US" sz="1600" dirty="0" err="1" smtClean="0">
                <a:solidFill>
                  <a:schemeClr val="bg2"/>
                </a:solidFill>
              </a:rPr>
              <a:t>data.length</a:t>
            </a:r>
            <a:r>
              <a:rPr lang="en-US" sz="1600" dirty="0" smtClean="0">
                <a:solidFill>
                  <a:schemeClr val="bg2"/>
                </a:solidFill>
              </a:rPr>
              <a:t> – 1);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left,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right) {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if (left &gt; right)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return -1;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mid = (left + right) / 2;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result = </a:t>
            </a:r>
            <a:r>
              <a:rPr lang="en-US" sz="1600" dirty="0" err="1" smtClean="0">
                <a:solidFill>
                  <a:schemeClr val="bg2"/>
                </a:solidFill>
              </a:rPr>
              <a:t>c.compare</a:t>
            </a:r>
            <a:r>
              <a:rPr lang="en-US" sz="1600" dirty="0" smtClean="0">
                <a:solidFill>
                  <a:schemeClr val="bg2"/>
                </a:solidFill>
              </a:rPr>
              <a:t>(value, data[mid]);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if (result == 0)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return mid;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57262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4*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590" y="2922019"/>
            <a:ext cx="71528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return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(data, value c, 0, </a:t>
            </a:r>
            <a:r>
              <a:rPr lang="en-US" sz="1600" dirty="0" err="1" smtClean="0">
                <a:solidFill>
                  <a:schemeClr val="bg2"/>
                </a:solidFill>
              </a:rPr>
              <a:t>data.length</a:t>
            </a:r>
            <a:r>
              <a:rPr lang="en-US" sz="1600" dirty="0" smtClean="0">
                <a:solidFill>
                  <a:schemeClr val="bg2"/>
                </a:solidFill>
              </a:rPr>
              <a:t> – 1);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left,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right) {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if (left &gt; right)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return -1;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mid = (left + right) / 2;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result = </a:t>
            </a:r>
            <a:r>
              <a:rPr lang="en-US" sz="1600" dirty="0" err="1" smtClean="0">
                <a:solidFill>
                  <a:schemeClr val="bg2"/>
                </a:solidFill>
              </a:rPr>
              <a:t>c.compare</a:t>
            </a:r>
            <a:r>
              <a:rPr lang="en-US" sz="1600" dirty="0" smtClean="0">
                <a:solidFill>
                  <a:schemeClr val="bg2"/>
                </a:solidFill>
              </a:rPr>
              <a:t>(value, data[mid]);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if (result == 0)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return mid;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else if (result &lt; 0)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return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(data, value, c, left, mid – 1);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76801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4*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this method to perform a binary search. If the value is found, the method returns the index of the value, otherwise the method returns -1. The array data is sorted in ascending order.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5590" y="2922019"/>
            <a:ext cx="71528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return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(data, value c, 0, </a:t>
            </a:r>
            <a:r>
              <a:rPr lang="en-US" sz="1600" dirty="0" err="1" smtClean="0">
                <a:solidFill>
                  <a:schemeClr val="bg2"/>
                </a:solidFill>
              </a:rPr>
              <a:t>data.length</a:t>
            </a:r>
            <a:r>
              <a:rPr lang="en-US" sz="1600" dirty="0" smtClean="0">
                <a:solidFill>
                  <a:schemeClr val="bg2"/>
                </a:solidFill>
              </a:rPr>
              <a:t> – 1);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</a:t>
            </a:r>
          </a:p>
          <a:p>
            <a:r>
              <a:rPr lang="en-US" sz="1600" dirty="0" smtClean="0">
                <a:solidFill>
                  <a:schemeClr val="bg2"/>
                </a:solidFill>
              </a:rPr>
              <a:t>static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(E[] data, E value, Comparator&lt;E&gt; c,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left,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right) {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if (left &gt; right) {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return -1;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mid = (left + right) / 2;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int</a:t>
            </a:r>
            <a:r>
              <a:rPr lang="en-US" sz="1600" dirty="0" smtClean="0">
                <a:solidFill>
                  <a:schemeClr val="bg2"/>
                </a:solidFill>
              </a:rPr>
              <a:t> result = </a:t>
            </a:r>
            <a:r>
              <a:rPr lang="en-US" sz="1600" dirty="0" err="1" smtClean="0">
                <a:solidFill>
                  <a:schemeClr val="bg2"/>
                </a:solidFill>
              </a:rPr>
              <a:t>c.compare</a:t>
            </a:r>
            <a:r>
              <a:rPr lang="en-US" sz="1600" dirty="0" smtClean="0">
                <a:solidFill>
                  <a:schemeClr val="bg2"/>
                </a:solidFill>
              </a:rPr>
              <a:t>(value, data[mid]);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if (result == 0)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return mid;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else if (result &lt; 0)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return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(data, value, c, left, mid – 1);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+mn-lt"/>
              </a:rPr>
              <a:t> else </a:t>
            </a:r>
          </a:p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return </a:t>
            </a:r>
            <a:r>
              <a:rPr lang="en-US" sz="1600" dirty="0" err="1" smtClean="0">
                <a:solidFill>
                  <a:schemeClr val="bg2"/>
                </a:solidFill>
              </a:rPr>
              <a:t>binarySearch</a:t>
            </a:r>
            <a:r>
              <a:rPr lang="en-US" sz="1600" dirty="0" smtClean="0">
                <a:solidFill>
                  <a:schemeClr val="bg2"/>
                </a:solidFill>
              </a:rPr>
              <a:t>(data, value, c, mid + 1, right);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5470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8*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worst-case runtime of binary search on a sorted array of n items?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0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8*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worst-case runtime of binary search on a sorted array of n items?</a:t>
            </a:r>
          </a:p>
          <a:p>
            <a:endParaRPr lang="en-US" dirty="0"/>
          </a:p>
          <a:p>
            <a:pPr lvl="1"/>
            <a:r>
              <a:rPr lang="en-US" dirty="0" smtClean="0"/>
              <a:t>O(log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6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double-linked list requires the same amount of storage as that of a single-linked list.</a:t>
            </a:r>
          </a:p>
          <a:p>
            <a:endParaRPr lang="en-US" dirty="0"/>
          </a:p>
          <a:p>
            <a:r>
              <a:rPr lang="en-US" dirty="0" smtClean="0"/>
              <a:t>True or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double-linked list requires the same amount of storage as that of a single-linked list.</a:t>
            </a:r>
          </a:p>
          <a:p>
            <a:endParaRPr lang="en-US" dirty="0"/>
          </a:p>
          <a:p>
            <a:r>
              <a:rPr lang="en-US" dirty="0" smtClean="0"/>
              <a:t>True </a:t>
            </a:r>
            <a:r>
              <a:rPr lang="en-US" smtClean="0"/>
              <a:t>or False</a:t>
            </a:r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93479" y="2539544"/>
            <a:ext cx="1016000" cy="423333"/>
          </a:xfrm>
          <a:prstGeom prst="ellipse">
            <a:avLst/>
          </a:prstGeom>
          <a:noFill/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749376"/>
            <a:ext cx="7553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StackInterface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top;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  // pushes an item onto the top of the stack.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public void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push(E item)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514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749376"/>
            <a:ext cx="7553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StackInterface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top;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  // pushes an item onto the top of the stack.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public void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push(E item)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temp = new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&lt;E&gt;();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368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749376"/>
            <a:ext cx="7553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StackInterface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top;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  // pushes an item onto the top of the stack.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public void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push(E item)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temp = new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&lt;E&gt;();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temp.data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 item;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759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749376"/>
            <a:ext cx="7553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StackInterface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top;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  // pushes an item onto the top of the stack.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public void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push(E item)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temp = new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&lt;E&gt;();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temp.data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 item;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temp.next</a:t>
            </a:r>
            <a:r>
              <a:rPr lang="en-US" dirty="0" smtClean="0">
                <a:solidFill>
                  <a:schemeClr val="bg2"/>
                </a:solidFill>
              </a:rPr>
              <a:t> = top;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488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 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749376"/>
            <a:ext cx="7553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LinkedStack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StackInterface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top;</a:t>
            </a:r>
            <a:endParaRPr lang="en-US" dirty="0" smtClean="0">
              <a:solidFill>
                <a:schemeClr val="bg2"/>
              </a:solidFill>
              <a:latin typeface="+mn-lt"/>
            </a:endParaRP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rgbClr val="9BBB59"/>
                </a:solidFill>
                <a:latin typeface="+mn-lt"/>
              </a:rPr>
              <a:t>  // pushes an item onto the top of the stack.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public void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push(E item)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 temp = new </a:t>
            </a:r>
            <a:r>
              <a:rPr lang="en-US" dirty="0" err="1" smtClean="0">
                <a:solidFill>
                  <a:schemeClr val="bg2"/>
                </a:solidFill>
              </a:rPr>
              <a:t>LinkedNode</a:t>
            </a:r>
            <a:r>
              <a:rPr lang="en-US" dirty="0" smtClean="0">
                <a:solidFill>
                  <a:schemeClr val="bg2"/>
                </a:solidFill>
              </a:rPr>
              <a:t>&lt;E&gt;();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temp.data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= item;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temp.next</a:t>
            </a:r>
            <a:r>
              <a:rPr lang="en-US" dirty="0" smtClean="0">
                <a:solidFill>
                  <a:schemeClr val="bg2"/>
                </a:solidFill>
              </a:rPr>
              <a:t> = top;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top = temp;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579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 (20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methods.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5498" y="1608266"/>
            <a:ext cx="755300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+mn-lt"/>
              </a:rPr>
              <a:t>/** </a:t>
            </a:r>
            <a:r>
              <a:rPr lang="en-US" dirty="0" smtClean="0">
                <a:solidFill>
                  <a:schemeClr val="accent3"/>
                </a:solidFill>
                <a:latin typeface="+mn-lt"/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  <a:latin typeface="+mn-lt"/>
              </a:rPr>
              <a:t>public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class </a:t>
            </a:r>
            <a:r>
              <a:rPr lang="en-US" dirty="0" err="1" smtClean="0">
                <a:solidFill>
                  <a:schemeClr val="bg2"/>
                </a:solidFill>
              </a:rPr>
              <a:t>Array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&gt; </a:t>
            </a:r>
            <a:r>
              <a:rPr lang="en-US" dirty="0" smtClean="0">
                <a:solidFill>
                  <a:schemeClr val="accent4"/>
                </a:solidFill>
                <a:latin typeface="+mn-lt"/>
              </a:rPr>
              <a:t>implements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StackInterface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private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top;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private E[] array;</a:t>
            </a:r>
          </a:p>
          <a:p>
            <a:endParaRPr lang="en-US" dirty="0">
              <a:solidFill>
                <a:schemeClr val="bg2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public E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pop()</a:t>
            </a:r>
            <a:r>
              <a:rPr lang="en-US" dirty="0" smtClean="0">
                <a:solidFill>
                  <a:schemeClr val="bg2"/>
                </a:solidFill>
              </a:rPr>
              <a:t> throws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 </a:t>
            </a:r>
          </a:p>
          <a:p>
            <a:r>
              <a:rPr lang="en-US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  <a:latin typeface="+mn-lt"/>
              </a:rPr>
              <a:t>boolean</a:t>
            </a:r>
            <a:r>
              <a:rPr lang="en-US" dirty="0" smtClean="0">
                <a:solidFill>
                  <a:schemeClr val="bg2"/>
                </a:solidFill>
                <a:latin typeface="+mn-lt"/>
              </a:rPr>
              <a:t> empty()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  }</a:t>
            </a:r>
            <a:endParaRPr lang="en-US" dirty="0">
              <a:solidFill>
                <a:srgbClr val="9BBB59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+mn-lt"/>
              </a:rPr>
              <a:t>}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670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1249</TotalTime>
  <Words>3782</Words>
  <Application>Microsoft Macintosh PowerPoint</Application>
  <PresentationFormat>On-screen Show (4:3)</PresentationFormat>
  <Paragraphs>569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csdl-2014</vt:lpstr>
      <vt:lpstr>Midterm2 Solutions</vt:lpstr>
      <vt:lpstr>Question 1 (10 points)</vt:lpstr>
      <vt:lpstr>Question 1 (10 points)</vt:lpstr>
      <vt:lpstr>Question 2 (10 points)</vt:lpstr>
      <vt:lpstr>Question 2 (10 points)</vt:lpstr>
      <vt:lpstr>Question 2 (10 points)</vt:lpstr>
      <vt:lpstr>Question 2 (10 points)</vt:lpstr>
      <vt:lpstr>Question 2 (10 points)</vt:lpstr>
      <vt:lpstr>Question 3 (20 points)</vt:lpstr>
      <vt:lpstr>Question 3 (20 points)</vt:lpstr>
      <vt:lpstr>Question 3 (20 points)</vt:lpstr>
      <vt:lpstr>Question 3 (20 points)</vt:lpstr>
      <vt:lpstr>Question 4 (10 points)</vt:lpstr>
      <vt:lpstr>Question 5 (10 points)</vt:lpstr>
      <vt:lpstr>Question 5 (10 points)</vt:lpstr>
      <vt:lpstr>Question 5 (10 points)</vt:lpstr>
      <vt:lpstr>Question 5 (10 points)</vt:lpstr>
      <vt:lpstr>Question 5 (10 points)</vt:lpstr>
      <vt:lpstr>Question 6 (10 points)</vt:lpstr>
      <vt:lpstr>Question 6 (10 points)</vt:lpstr>
      <vt:lpstr>Question 6 (10 points)</vt:lpstr>
      <vt:lpstr>Question 6 (10 points)</vt:lpstr>
      <vt:lpstr>Question 6 (10 points)</vt:lpstr>
      <vt:lpstr>Question 6 (10 points)</vt:lpstr>
      <vt:lpstr>Question 7 (10 points)</vt:lpstr>
      <vt:lpstr>Question 7 (10 points)</vt:lpstr>
      <vt:lpstr>Question 7 (10 points)</vt:lpstr>
      <vt:lpstr>Question 4* (10 points)</vt:lpstr>
      <vt:lpstr>Question 4* (10 points)</vt:lpstr>
      <vt:lpstr>Question 4* (10 points)</vt:lpstr>
      <vt:lpstr>Question 4* (10 points)</vt:lpstr>
      <vt:lpstr>Question 4* (10 points)</vt:lpstr>
      <vt:lpstr>Question 4* (10 points)</vt:lpstr>
      <vt:lpstr>Question 4* (10 points)</vt:lpstr>
      <vt:lpstr>Question 4* (10 points)</vt:lpstr>
      <vt:lpstr>Question 8* (5 points)</vt:lpstr>
      <vt:lpstr>Question 8* (5 points)</vt:lpstr>
      <vt:lpstr>Question 10 (5 points)</vt:lpstr>
      <vt:lpstr>Question 10 (5 points)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Midterm2 Solutions</dc:title>
  <dc:creator>Carleton Moore</dc:creator>
  <cp:lastModifiedBy>Carleton Moore</cp:lastModifiedBy>
  <cp:revision>9</cp:revision>
  <dcterms:created xsi:type="dcterms:W3CDTF">2016-03-28T21:46:00Z</dcterms:created>
  <dcterms:modified xsi:type="dcterms:W3CDTF">2016-04-05T19:25:18Z</dcterms:modified>
</cp:coreProperties>
</file>