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0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5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relatively simple and efficient to implement</a:t>
            </a:r>
          </a:p>
          <a:p>
            <a:endParaRPr lang="en-US" dirty="0"/>
          </a:p>
          <a:p>
            <a:r>
              <a:rPr lang="en-US" dirty="0" smtClean="0"/>
              <a:t>It makes no sense to use a O(n) hash function to avoid using a O(n)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9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methods:</a:t>
            </a:r>
          </a:p>
          <a:p>
            <a:endParaRPr lang="en-US" dirty="0"/>
          </a:p>
          <a:p>
            <a:pPr lvl="1"/>
            <a:r>
              <a:rPr lang="en-US" dirty="0" smtClean="0"/>
              <a:t>Open Addressing and probing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Chaining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1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 and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item in the table:</a:t>
            </a:r>
          </a:p>
          <a:p>
            <a:endParaRPr lang="en-US" dirty="0"/>
          </a:p>
          <a:p>
            <a:pPr lvl="1"/>
            <a:r>
              <a:rPr lang="en-US" dirty="0" smtClean="0"/>
              <a:t>If item in table at the index calculated for the key has the key, we have found the item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that item has a different key, increment the index by one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Keep incrementing till you find the key or null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5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for accessing an Item in a Hash Table</a:t>
            </a:r>
          </a:p>
          <a:p>
            <a:endParaRPr lang="en-US" dirty="0"/>
          </a:p>
          <a:p>
            <a:r>
              <a:rPr lang="en-US" dirty="0" smtClean="0"/>
              <a:t>1. Compute the index </a:t>
            </a:r>
          </a:p>
          <a:p>
            <a:pPr lvl="1"/>
            <a:r>
              <a:rPr lang="en-US" sz="2000" dirty="0" smtClean="0">
                <a:latin typeface="Courier"/>
                <a:cs typeface="Courier"/>
              </a:rPr>
              <a:t>index = </a:t>
            </a:r>
            <a:r>
              <a:rPr lang="en-US" sz="2000" dirty="0" err="1" smtClean="0">
                <a:latin typeface="Courier"/>
                <a:cs typeface="Courier"/>
              </a:rPr>
              <a:t>Math.abs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item.hashCode</a:t>
            </a:r>
            <a:r>
              <a:rPr lang="en-US" sz="2000" dirty="0" smtClean="0">
                <a:latin typeface="Courier"/>
                <a:cs typeface="Courier"/>
              </a:rPr>
              <a:t>()) % </a:t>
            </a:r>
            <a:r>
              <a:rPr lang="en-US" sz="2000" dirty="0" err="1" smtClean="0">
                <a:latin typeface="Courier"/>
                <a:cs typeface="Courier"/>
              </a:rPr>
              <a:t>table.length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dirty="0" smtClean="0"/>
              <a:t>2. if table[index] is null</a:t>
            </a:r>
          </a:p>
          <a:p>
            <a:r>
              <a:rPr lang="en-US" dirty="0" smtClean="0"/>
              <a:t>3.	The item is not in the table</a:t>
            </a:r>
          </a:p>
          <a:p>
            <a:r>
              <a:rPr lang="en-US" dirty="0" smtClean="0"/>
              <a:t>4. else if table[index] is equal to the item</a:t>
            </a:r>
          </a:p>
          <a:p>
            <a:r>
              <a:rPr lang="en-US" dirty="0" smtClean="0"/>
              <a:t>5. 	The item is in the table</a:t>
            </a:r>
          </a:p>
          <a:p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r>
              <a:rPr lang="en-US" dirty="0" smtClean="0"/>
              <a:t>6. 	Continue to increment the index until item</a:t>
            </a:r>
            <a:br>
              <a:rPr lang="en-US" dirty="0" smtClean="0"/>
            </a:br>
            <a:r>
              <a:rPr lang="en-US" dirty="0" smtClean="0"/>
              <a:t> 	is found or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01109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0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60488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97088" y="19494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7398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69589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60488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97088" y="19494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282933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65971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06500" y="447833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97088" y="19494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372858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1301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97088" y="19494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545854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37936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970213" y="19494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60694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43703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16246" y="4476722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336468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Access item based upon its key</a:t>
            </a:r>
          </a:p>
          <a:p>
            <a:endParaRPr lang="en-US" dirty="0"/>
          </a:p>
          <a:p>
            <a:r>
              <a:rPr lang="en-US" dirty="0" smtClean="0"/>
              <a:t>Don’t want to search for the key</a:t>
            </a:r>
          </a:p>
          <a:p>
            <a:endParaRPr lang="en-US" dirty="0"/>
          </a:p>
          <a:p>
            <a:r>
              <a:rPr lang="en-US" dirty="0" smtClean="0"/>
              <a:t>Want access time to be constant </a:t>
            </a:r>
          </a:p>
          <a:p>
            <a:pPr lvl="1"/>
            <a:r>
              <a:rPr lang="en-US" dirty="0" smtClean="0"/>
              <a:t>On average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4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21077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16246" y="323621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73860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351416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31445" y="355055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27425" y="19494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54903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00988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31445" y="355055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06500" y="4185448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50364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49560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31445" y="355055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06500" y="4448844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259161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45417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31445" y="355055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06500" y="3237868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47454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71595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31445" y="355055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206500" y="3547996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4348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43100" y="3260725"/>
            <a:ext cx="1584325" cy="1587500"/>
            <a:chOff x="5273854" y="4006334"/>
            <a:chExt cx="1584146" cy="158853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5715000" y="4038600"/>
              <a:ext cx="1143000" cy="1524000"/>
              <a:chOff x="4343400" y="4343400"/>
              <a:chExt cx="1143000" cy="1524000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562897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41022"/>
              </p:ext>
            </p:extLst>
          </p:nvPr>
        </p:nvGraphicFramePr>
        <p:xfrm>
          <a:off x="4800600" y="1822450"/>
          <a:ext cx="4054475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589087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66283" y="4452646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01913" y="3252567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533650" y="4159805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31445" y="3550559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01913" y="3845873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1000" y="4479925"/>
            <a:ext cx="4267200" cy="161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Retrieval of "Tom" or "Harry" takes one step, O(1)</a:t>
            </a:r>
          </a:p>
          <a:p>
            <a:pPr algn="ctr"/>
            <a:endParaRPr lang="en-US" dirty="0">
              <a:solidFill>
                <a:srgbClr val="FFFFFF"/>
              </a:solidFill>
              <a:latin typeface="Tw Cen MT" charset="0"/>
              <a:ea typeface="ＭＳ Ｐゴシック" charset="0"/>
              <a:cs typeface="Arial" charset="0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Because of collisions, retrieval of the others requires a linear search</a:t>
            </a:r>
          </a:p>
        </p:txBody>
      </p:sp>
    </p:spTree>
    <p:extLst>
      <p:ext uri="{BB962C8B-B14F-4D97-AF65-F5344CB8AC3E}">
        <p14:creationId xmlns:p14="http://schemas.microsoft.com/office/powerpoint/2010/main" val="419240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9567"/>
              </p:ext>
            </p:extLst>
          </p:nvPr>
        </p:nvGraphicFramePr>
        <p:xfrm>
          <a:off x="533400" y="1676400"/>
          <a:ext cx="4170363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704975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449888" y="1752600"/>
            <a:ext cx="1697037" cy="3398838"/>
            <a:chOff x="5449888" y="1752600"/>
            <a:chExt cx="1697037" cy="339883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562600" y="1752600"/>
              <a:ext cx="1584325" cy="1589088"/>
              <a:chOff x="5273854" y="4006334"/>
              <a:chExt cx="1584146" cy="1588532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43529" y="4342873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3529" y="4647567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43529" y="4952260"/>
                  <a:ext cx="1142871" cy="306281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43529" y="5258541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43529" y="5563234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7" name="TextBox 10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1" name="TextBox 14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[4]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562600" y="3265488"/>
              <a:ext cx="1584325" cy="1587500"/>
              <a:chOff x="5273854" y="4006334"/>
              <a:chExt cx="1584146" cy="1588532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3529" y="4342905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343529" y="4647903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43529" y="4952901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4343529" y="5257899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43529" y="5562897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[5]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[6]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[7]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[8]</a:t>
                </a: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[9]</a:t>
                </a: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03925" y="4814888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5449888" y="4783138"/>
              <a:ext cx="569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[10]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2000" y="45338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360488" y="45338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97088" y="45338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970213" y="45338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27425" y="45338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292511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30442"/>
              </p:ext>
            </p:extLst>
          </p:nvPr>
        </p:nvGraphicFramePr>
        <p:xfrm>
          <a:off x="533400" y="1676400"/>
          <a:ext cx="4170363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704975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449888" y="1752600"/>
            <a:ext cx="1697037" cy="3398838"/>
            <a:chOff x="5449888" y="1752600"/>
            <a:chExt cx="1697037" cy="339883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562600" y="1752600"/>
              <a:ext cx="1584325" cy="1589088"/>
              <a:chOff x="5273854" y="4006334"/>
              <a:chExt cx="1584146" cy="1588532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43529" y="4342873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3529" y="4647567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43529" y="4952260"/>
                  <a:ext cx="1142871" cy="306281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43529" y="5258541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43529" y="5563234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7" name="TextBox 10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1" name="TextBox 14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[4]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562600" y="3265488"/>
              <a:ext cx="1584325" cy="1587500"/>
              <a:chOff x="5273854" y="4006334"/>
              <a:chExt cx="1584146" cy="1588532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3529" y="4342905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343529" y="4647903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43529" y="4952901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4343529" y="5257899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43529" y="5562897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[5]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[6]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[7]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[8]</a:t>
                </a: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[9]</a:t>
                </a: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03925" y="4814888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5449888" y="4783138"/>
              <a:ext cx="569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[10]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69811" y="2641035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360488" y="45338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97088" y="45338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970213" y="45338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27425" y="45338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412349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82007"/>
              </p:ext>
            </p:extLst>
          </p:nvPr>
        </p:nvGraphicFramePr>
        <p:xfrm>
          <a:off x="533400" y="1676400"/>
          <a:ext cx="4170363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704975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449888" y="1752600"/>
            <a:ext cx="1697037" cy="3398838"/>
            <a:chOff x="5449888" y="1752600"/>
            <a:chExt cx="1697037" cy="339883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562600" y="1752600"/>
              <a:ext cx="1584325" cy="1589088"/>
              <a:chOff x="5273854" y="4006334"/>
              <a:chExt cx="1584146" cy="1588532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43529" y="4342873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3529" y="4647567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43529" y="4952260"/>
                  <a:ext cx="1142871" cy="306281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43529" y="5258541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43529" y="5563234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7" name="TextBox 10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1" name="TextBox 14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[4]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562600" y="3265488"/>
              <a:ext cx="1584325" cy="1587500"/>
              <a:chOff x="5273854" y="4006334"/>
              <a:chExt cx="1584146" cy="1588532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3529" y="4342905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343529" y="4647903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43529" y="4952901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4343529" y="5257899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43529" y="5562897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[5]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[6]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[7]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[8]</a:t>
                </a: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[9]</a:t>
                </a: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03925" y="4814888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5449888" y="4783138"/>
              <a:ext cx="569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[10]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69811" y="2641035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00134" y="3215816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97088" y="4533850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970213" y="45338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27425" y="45338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229558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Codes =&gt;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the key into an index in the Hash Table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Hash Code from the key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340" y="5693095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key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29909" y="5597168"/>
            <a:ext cx="2421665" cy="561187"/>
          </a:xfrm>
          <a:prstGeom prst="rect">
            <a:avLst/>
          </a:prstGeom>
          <a:noFill/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4"/>
                </a:solidFill>
              </a:rPr>
              <a:t>Hash Code Calculation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 bwMode="auto">
          <a:xfrm>
            <a:off x="839216" y="5877761"/>
            <a:ext cx="590693" cy="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>
            <a:off x="3851574" y="5877762"/>
            <a:ext cx="590693" cy="4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786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88737"/>
              </p:ext>
            </p:extLst>
          </p:nvPr>
        </p:nvGraphicFramePr>
        <p:xfrm>
          <a:off x="533400" y="1676400"/>
          <a:ext cx="4170363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704975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449888" y="1752600"/>
            <a:ext cx="1697037" cy="3398838"/>
            <a:chOff x="5449888" y="1752600"/>
            <a:chExt cx="1697037" cy="339883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562600" y="1752600"/>
              <a:ext cx="1584325" cy="1589088"/>
              <a:chOff x="5273854" y="4006334"/>
              <a:chExt cx="1584146" cy="1588532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43529" y="4342873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3529" y="4647567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43529" y="4952260"/>
                  <a:ext cx="1142871" cy="306281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43529" y="5258541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43529" y="5563234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7" name="TextBox 10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1" name="TextBox 14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[4]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562600" y="3265488"/>
              <a:ext cx="1584325" cy="1587500"/>
              <a:chOff x="5273854" y="4006334"/>
              <a:chExt cx="1584146" cy="1588532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3529" y="4342905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343529" y="4647903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43529" y="4952901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4343529" y="5257899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43529" y="5562897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[5]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[6]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[7]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[8]</a:t>
                </a: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[9]</a:t>
                </a: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03925" y="4814888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5449888" y="4783138"/>
              <a:ext cx="569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[10]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69811" y="2641035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00134" y="3215816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155836" y="4756652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970213" y="4533850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27425" y="45338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338906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44070"/>
              </p:ext>
            </p:extLst>
          </p:nvPr>
        </p:nvGraphicFramePr>
        <p:xfrm>
          <a:off x="533400" y="1676400"/>
          <a:ext cx="4170363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704975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449888" y="1752600"/>
            <a:ext cx="1697037" cy="3398838"/>
            <a:chOff x="5449888" y="1752600"/>
            <a:chExt cx="1697037" cy="339883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562600" y="1752600"/>
              <a:ext cx="1584325" cy="1589088"/>
              <a:chOff x="5273854" y="4006334"/>
              <a:chExt cx="1584146" cy="1588532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43529" y="4342873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3529" y="4647567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43529" y="4952260"/>
                  <a:ext cx="1142871" cy="306281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43529" y="5258541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43529" y="5563234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7" name="TextBox 10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1" name="TextBox 14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[4]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562600" y="3265488"/>
              <a:ext cx="1584325" cy="1587500"/>
              <a:chOff x="5273854" y="4006334"/>
              <a:chExt cx="1584146" cy="1588532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3529" y="4342905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343529" y="4647903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43529" y="4952901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4343529" y="5257899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43529" y="5562897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[5]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[6]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[7]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[8]</a:t>
                </a: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[9]</a:t>
                </a: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03925" y="4814888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5449888" y="4783138"/>
              <a:ext cx="569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[10]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69811" y="2641035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00134" y="3215816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155836" y="4756652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267192" y="3220713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27425" y="45338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85775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68198"/>
              </p:ext>
            </p:extLst>
          </p:nvPr>
        </p:nvGraphicFramePr>
        <p:xfrm>
          <a:off x="533400" y="1676400"/>
          <a:ext cx="4170363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704975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449888" y="1752600"/>
            <a:ext cx="1697037" cy="3398838"/>
            <a:chOff x="5449888" y="1752600"/>
            <a:chExt cx="1697037" cy="339883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562600" y="1752600"/>
              <a:ext cx="1584325" cy="1589088"/>
              <a:chOff x="5273854" y="4006334"/>
              <a:chExt cx="1584146" cy="1588532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43529" y="4342873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3529" y="4647567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43529" y="4952260"/>
                  <a:ext cx="1142871" cy="306281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43529" y="5258541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43529" y="5563234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7" name="TextBox 10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1" name="TextBox 14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[4]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562600" y="3265488"/>
              <a:ext cx="1584325" cy="1587500"/>
              <a:chOff x="5273854" y="4006334"/>
              <a:chExt cx="1584146" cy="1588532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3529" y="4342905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343529" y="4647903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43529" y="4952901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4343529" y="5257899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43529" y="5562897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[5]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[6]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[7]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[8]</a:t>
                </a: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[9]</a:t>
                </a: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03925" y="4814888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5449888" y="4783138"/>
              <a:ext cx="569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[10]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69811" y="2641035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00134" y="3215816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155836" y="4756652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69811" y="3572502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27425" y="453385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</p:spTree>
    <p:extLst>
      <p:ext uri="{BB962C8B-B14F-4D97-AF65-F5344CB8AC3E}">
        <p14:creationId xmlns:p14="http://schemas.microsoft.com/office/powerpoint/2010/main" val="116022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7068"/>
              </p:ext>
            </p:extLst>
          </p:nvPr>
        </p:nvGraphicFramePr>
        <p:xfrm>
          <a:off x="533400" y="1676400"/>
          <a:ext cx="4170363" cy="2223135"/>
        </p:xfrm>
        <a:graphic>
          <a:graphicData uri="http://schemas.openxmlformats.org/drawingml/2006/table">
            <a:tbl>
              <a:tblPr/>
              <a:tblGrid>
                <a:gridCol w="1160463"/>
                <a:gridCol w="1304925"/>
                <a:gridCol w="1704975"/>
              </a:tblGrid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hashCode()%11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"Tom"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84274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"Dick"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2129869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"Harry"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69496448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"Sam"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82879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Courier New" charset="0"/>
                        </a:rPr>
                        <a:t>"Pete"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2484038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5449888" y="1752600"/>
            <a:ext cx="1697037" cy="3398838"/>
            <a:chOff x="5449888" y="1752600"/>
            <a:chExt cx="1697037" cy="339883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5562600" y="1752600"/>
              <a:ext cx="1584325" cy="1589088"/>
              <a:chOff x="5273854" y="4006334"/>
              <a:chExt cx="1584146" cy="1588532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4343529" y="4342873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4343529" y="4647567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43529" y="4952260"/>
                  <a:ext cx="1142871" cy="306281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43529" y="5258541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16" name="Rectangle 15"/>
                <p:cNvSpPr>
                  <a:spLocks noChangeArrowheads="1"/>
                </p:cNvSpPr>
                <p:nvPr/>
              </p:nvSpPr>
              <p:spPr bwMode="auto">
                <a:xfrm>
                  <a:off x="4343529" y="5563234"/>
                  <a:ext cx="1142871" cy="304693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7" name="TextBox 10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[0]</a:t>
                </a:r>
              </a:p>
            </p:txBody>
          </p:sp>
          <p:sp>
            <p:nvSpPr>
              <p:cNvPr id="8" name="TextBox 11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[1]</a:t>
                </a:r>
              </a:p>
            </p:txBody>
          </p:sp>
          <p:sp>
            <p:nvSpPr>
              <p:cNvPr id="9" name="TextBox 12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[2]</a:t>
                </a:r>
              </a:p>
            </p:txBody>
          </p:sp>
          <p:sp>
            <p:nvSpPr>
              <p:cNvPr id="10" name="TextBox 13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[3]</a:t>
                </a:r>
              </a:p>
            </p:txBody>
          </p:sp>
          <p:sp>
            <p:nvSpPr>
              <p:cNvPr id="11" name="TextBox 14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[4]</a:t>
                </a:r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562600" y="3265488"/>
              <a:ext cx="1584325" cy="1587500"/>
              <a:chOff x="5273854" y="4006334"/>
              <a:chExt cx="1584146" cy="1588532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5715000" y="4038600"/>
                <a:ext cx="1143000" cy="1524000"/>
                <a:chOff x="4343400" y="4343400"/>
                <a:chExt cx="1143000" cy="1524000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4343529" y="4342905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343529" y="4647903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4343529" y="4952901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4343529" y="5257899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4343529" y="5562897"/>
                  <a:ext cx="1142871" cy="304998"/>
                </a:xfrm>
                <a:prstGeom prst="rect">
                  <a:avLst/>
                </a:prstGeom>
                <a:solidFill>
                  <a:srgbClr val="D6C2D8"/>
                </a:solidFill>
                <a:ln w="10000">
                  <a:solidFill>
                    <a:srgbClr val="A04DA3"/>
                  </a:solidFill>
                  <a:miter lim="800000"/>
                  <a:headEnd/>
                  <a:tailEnd/>
                </a:ln>
                <a:effectLst>
                  <a:outerShdw blurRad="63500" dist="30000" dir="5400000" rotWithShape="0">
                    <a:srgbClr val="000000">
                      <a:alpha val="45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  <a:latin typeface="Courier New" charset="0"/>
                    <a:cs typeface="Courier New" charset="0"/>
                  </a:endParaRPr>
                </a:p>
              </p:txBody>
            </p:sp>
          </p:grp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5273854" y="40063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[5]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5273854" y="43111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[6]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273854" y="46159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[7]</a:t>
                </a: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273854" y="49207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[8]</a:t>
                </a:r>
              </a:p>
            </p:txBody>
          </p: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5273854" y="5225534"/>
                <a:ext cx="4411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000000"/>
                    </a:solidFill>
                  </a:rPr>
                  <a:t>[9]</a:t>
                </a:r>
              </a:p>
            </p:txBody>
          </p:sp>
        </p:grp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003925" y="4814888"/>
              <a:ext cx="1143000" cy="304800"/>
            </a:xfrm>
            <a:prstGeom prst="rect">
              <a:avLst/>
            </a:prstGeom>
            <a:solidFill>
              <a:srgbClr val="D6C2D8"/>
            </a:solidFill>
            <a:ln w="10000">
              <a:solidFill>
                <a:srgbClr val="A04DA3"/>
              </a:solidFill>
              <a:miter lim="800000"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en-US">
                <a:solidFill>
                  <a:srgbClr val="000000"/>
                </a:solidFill>
                <a:latin typeface="Courier New" charset="0"/>
                <a:cs typeface="Courier New" charset="0"/>
              </a:endParaRPr>
            </a:p>
          </p:txBody>
        </p:sp>
        <p:sp>
          <p:nvSpPr>
            <p:cNvPr id="30" name="TextBox 30"/>
            <p:cNvSpPr txBox="1">
              <a:spLocks noChangeArrowheads="1"/>
            </p:cNvSpPr>
            <p:nvPr/>
          </p:nvSpPr>
          <p:spPr bwMode="auto">
            <a:xfrm>
              <a:off x="5449888" y="4783138"/>
              <a:ext cx="5699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[10]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69811" y="2641035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Tom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200134" y="3215816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Dick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155836" y="4756652"/>
            <a:ext cx="873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Harry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69811" y="3572502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Sam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00134" y="3859924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Pete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71600" y="4364038"/>
            <a:ext cx="3048000" cy="1655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best way to reduce the possibility of collision (and reduce linear search retrieval time because of collisions) is to increase the table size</a:t>
            </a:r>
          </a:p>
        </p:txBody>
      </p:sp>
    </p:spTree>
    <p:extLst>
      <p:ext uri="{BB962C8B-B14F-4D97-AF65-F5344CB8AC3E}">
        <p14:creationId xmlns:p14="http://schemas.microsoft.com/office/powerpoint/2010/main" val="411102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just delete item from table by setting value to null</a:t>
            </a:r>
          </a:p>
          <a:p>
            <a:endParaRPr lang="en-US" dirty="0"/>
          </a:p>
          <a:p>
            <a:r>
              <a:rPr lang="en-US" dirty="0" smtClean="0"/>
              <a:t>If we search for an item that may have collided with the deleted item, we would conclude the item was not in the table</a:t>
            </a:r>
          </a:p>
          <a:p>
            <a:endParaRPr lang="en-US" dirty="0"/>
          </a:p>
          <a:p>
            <a:r>
              <a:rPr lang="en-US" dirty="0" smtClean="0"/>
              <a:t>We have to store dummy item indicating location is available, but previously occupied </a:t>
            </a:r>
          </a:p>
          <a:p>
            <a:endParaRPr lang="en-US" dirty="0"/>
          </a:p>
          <a:p>
            <a:r>
              <a:rPr lang="en-US" dirty="0" smtClean="0"/>
              <a:t>Cannot replace dummy with new item until you check to see if item is in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Table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prime numbers for table size</a:t>
            </a:r>
          </a:p>
          <a:p>
            <a:endParaRPr lang="en-US" dirty="0"/>
          </a:p>
          <a:p>
            <a:r>
              <a:rPr lang="en-US" dirty="0" smtClean="0"/>
              <a:t>Fuller tables lead to more collisions</a:t>
            </a:r>
          </a:p>
          <a:p>
            <a:endParaRPr lang="en-US" dirty="0"/>
          </a:p>
          <a:p>
            <a:r>
              <a:rPr lang="en-US" dirty="0" smtClean="0"/>
              <a:t>When sufficiently full </a:t>
            </a:r>
          </a:p>
          <a:p>
            <a:pPr lvl="1"/>
            <a:r>
              <a:rPr lang="en-US" dirty="0" smtClean="0"/>
              <a:t>create a larger table</a:t>
            </a:r>
          </a:p>
          <a:p>
            <a:pPr lvl="1"/>
            <a:r>
              <a:rPr lang="en-US" dirty="0" smtClean="0"/>
              <a:t>reinsert (</a:t>
            </a:r>
            <a:r>
              <a:rPr lang="en-US" i="1" dirty="0" smtClean="0"/>
              <a:t>rehash</a:t>
            </a:r>
            <a:r>
              <a:rPr lang="en-US" dirty="0" smtClean="0"/>
              <a:t>) values into new table</a:t>
            </a:r>
          </a:p>
          <a:p>
            <a:pPr lvl="1"/>
            <a:r>
              <a:rPr lang="en-US" dirty="0" smtClean="0"/>
              <a:t>deleted items are not inserted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8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probing tends to create clusters of key in hash table</a:t>
            </a:r>
          </a:p>
          <a:p>
            <a:endParaRPr lang="en-US" dirty="0"/>
          </a:p>
          <a:p>
            <a:r>
              <a:rPr lang="en-US" dirty="0" smtClean="0"/>
              <a:t>Quadratic Probing can reduce the clustering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Increments form quadratic series</a:t>
            </a:r>
            <a:br>
              <a:rPr lang="en-US" dirty="0" smtClean="0"/>
            </a:br>
            <a:r>
              <a:rPr lang="en-US" dirty="0" smtClean="0"/>
              <a:t>(1 + 2</a:t>
            </a:r>
            <a:r>
              <a:rPr lang="en-US" baseline="30000" dirty="0" smtClean="0"/>
              <a:t>2</a:t>
            </a:r>
            <a:r>
              <a:rPr lang="en-US" dirty="0" smtClean="0"/>
              <a:t> + 3</a:t>
            </a:r>
            <a:r>
              <a:rPr lang="en-US" baseline="30000" dirty="0" smtClean="0"/>
              <a:t>2</a:t>
            </a:r>
            <a:r>
              <a:rPr lang="en-US" dirty="0" smtClean="0"/>
              <a:t> + …)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>
                <a:latin typeface="Courier New" charset="0"/>
                <a:cs typeface="Courier New" charset="0"/>
              </a:rPr>
              <a:t>probeNum</a:t>
            </a:r>
            <a:r>
              <a:rPr lang="en-US" sz="2000" dirty="0">
                <a:latin typeface="Courier New" charset="0"/>
                <a:cs typeface="Courier New" charset="0"/>
              </a:rPr>
              <a:t>++;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	index </a:t>
            </a:r>
            <a:r>
              <a:rPr lang="en-US" sz="2000" dirty="0">
                <a:latin typeface="Courier New" charset="0"/>
                <a:cs typeface="Courier New" charset="0"/>
              </a:rPr>
              <a:t>= (</a:t>
            </a:r>
            <a:r>
              <a:rPr lang="en-US" sz="2000" dirty="0" err="1">
                <a:latin typeface="Courier New" charset="0"/>
                <a:cs typeface="Courier New" charset="0"/>
              </a:rPr>
              <a:t>startIndex</a:t>
            </a:r>
            <a:r>
              <a:rPr lang="en-US" sz="2000" dirty="0">
                <a:latin typeface="Courier New" charset="0"/>
                <a:cs typeface="Courier New" charset="0"/>
              </a:rPr>
              <a:t> + </a:t>
            </a:r>
            <a:r>
              <a:rPr lang="en-US" sz="2000" dirty="0" err="1">
                <a:latin typeface="Courier New" charset="0"/>
                <a:cs typeface="Courier New" charset="0"/>
              </a:rPr>
              <a:t>probeNum</a:t>
            </a:r>
            <a:r>
              <a:rPr lang="en-US" sz="2000" dirty="0">
                <a:latin typeface="Courier New" charset="0"/>
                <a:cs typeface="Courier New" charset="0"/>
              </a:rPr>
              <a:t> * </a:t>
            </a:r>
            <a:r>
              <a:rPr lang="en-US" sz="2000" dirty="0" err="1">
                <a:latin typeface="Courier New" charset="0"/>
                <a:cs typeface="Courier New" charset="0"/>
              </a:rPr>
              <a:t>probeNum</a:t>
            </a:r>
            <a:r>
              <a:rPr lang="en-US" sz="2000" dirty="0">
                <a:latin typeface="Courier New" charset="0"/>
                <a:cs typeface="Courier New" charset="0"/>
              </a:rPr>
              <a:t>) </a:t>
            </a:r>
            <a:r>
              <a:rPr lang="en-US" sz="2000" dirty="0" smtClean="0">
                <a:latin typeface="Courier New" charset="0"/>
                <a:cs typeface="Courier New" charset="0"/>
              </a:rPr>
              <a:t>%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table.length</a:t>
            </a:r>
            <a:endParaRPr lang="en-US" sz="20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dirty="0" smtClean="0">
              <a:latin typeface="+mn-lt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+mn-lt"/>
                <a:cs typeface="Courier New" charset="0"/>
              </a:rPr>
              <a:t>hashCode</a:t>
            </a:r>
            <a:r>
              <a:rPr lang="en-US" dirty="0" smtClean="0">
                <a:latin typeface="+mn-lt"/>
                <a:cs typeface="Courier New" charset="0"/>
              </a:rPr>
              <a:t> == 5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+mn-lt"/>
                <a:cs typeface="Courier New" charset="0"/>
              </a:rPr>
              <a:t>probes 6 (5+1), 9 (5+4), 14 (5+9), 21 (5+16), …</a:t>
            </a:r>
            <a:endParaRPr lang="en-US" dirty="0">
              <a:latin typeface="+mn-lt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5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index calculation is time-consuming</a:t>
            </a:r>
          </a:p>
          <a:p>
            <a:pPr lvl="1"/>
            <a:r>
              <a:rPr lang="en-US" dirty="0" smtClean="0"/>
              <a:t>involves multiplication, addition, and modulo division</a:t>
            </a:r>
          </a:p>
          <a:p>
            <a:pPr lvl="1"/>
            <a:endParaRPr lang="en-US" dirty="0"/>
          </a:p>
          <a:p>
            <a:r>
              <a:rPr lang="en-US" dirty="0" smtClean="0"/>
              <a:t>A more efficient way 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Courier"/>
                <a:cs typeface="Courier"/>
              </a:rPr>
              <a:t>	k += 2;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	index = (index + k) % </a:t>
            </a:r>
            <a:r>
              <a:rPr lang="en-US" sz="2000" dirty="0" err="1" smtClean="0">
                <a:latin typeface="Courier"/>
                <a:cs typeface="Courier"/>
              </a:rPr>
              <a:t>table.length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k initialize as -1, values = 1, 3, 5, …</a:t>
            </a:r>
            <a:endParaRPr lang="en-US" dirty="0"/>
          </a:p>
          <a:p>
            <a:pPr lvl="1"/>
            <a:r>
              <a:rPr lang="en-US" dirty="0" err="1" smtClean="0"/>
              <a:t>hashCode</a:t>
            </a:r>
            <a:r>
              <a:rPr lang="en-US" dirty="0" smtClean="0"/>
              <a:t> = 5, probes = 6 (5+1), 9 (5+1+3), …</a:t>
            </a:r>
          </a:p>
          <a:p>
            <a:pPr lvl="1"/>
            <a:endParaRPr lang="en-US" dirty="0"/>
          </a:p>
          <a:p>
            <a:r>
              <a:rPr lang="en-US" dirty="0" smtClean="0"/>
              <a:t>Proof: n</a:t>
            </a:r>
            <a:r>
              <a:rPr lang="en-US" baseline="30000" dirty="0" smtClean="0"/>
              <a:t>2</a:t>
            </a:r>
            <a:r>
              <a:rPr lang="en-US" dirty="0" smtClean="0"/>
              <a:t> = 1 + 3 + 5 + … + 2n - 1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8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Quadratic </a:t>
            </a:r>
            <a:r>
              <a:rPr lang="en-US" dirty="0" smtClean="0"/>
              <a:t>Probing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table elements are considered</a:t>
            </a:r>
          </a:p>
          <a:p>
            <a:pPr lvl="1"/>
            <a:r>
              <a:rPr lang="en-US" dirty="0" smtClean="0"/>
              <a:t>Item may not be inserted even though table is not full</a:t>
            </a:r>
          </a:p>
          <a:p>
            <a:pPr lvl="1"/>
            <a:r>
              <a:rPr lang="en-US" dirty="0" smtClean="0"/>
              <a:t>Can lead to infinite loop searching for empty slot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table size is prime and table is less than half full this won’t happen</a:t>
            </a:r>
          </a:p>
          <a:p>
            <a:endParaRPr lang="en-US" dirty="0"/>
          </a:p>
          <a:p>
            <a:r>
              <a:rPr lang="en-US" dirty="0" smtClean="0"/>
              <a:t>Problem, wasted memory, half full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85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Open Addressing</a:t>
            </a:r>
            <a:endParaRPr lang="en-US" dirty="0"/>
          </a:p>
          <a:p>
            <a:r>
              <a:rPr lang="en-US" dirty="0" smtClean="0"/>
              <a:t>Each table element is the head of a linked list</a:t>
            </a:r>
          </a:p>
          <a:p>
            <a:pPr lvl="1"/>
            <a:r>
              <a:rPr lang="en-US" dirty="0" smtClean="0"/>
              <a:t>Each item in the list has the same table index</a:t>
            </a:r>
            <a:endParaRPr lang="en-US" dirty="0"/>
          </a:p>
          <a:p>
            <a:pPr lvl="1"/>
            <a:r>
              <a:rPr lang="en-US" dirty="0" smtClean="0"/>
              <a:t>The list is often called a bucket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Chaining is sometimes called bucket hashing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42900" y="4426128"/>
            <a:ext cx="1584325" cy="1587500"/>
            <a:chOff x="5273854" y="4006334"/>
            <a:chExt cx="1584146" cy="1588532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5715129" y="4038105"/>
              <a:ext cx="1142871" cy="1510213"/>
              <a:chOff x="4343529" y="4342905"/>
              <a:chExt cx="1142871" cy="1510213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343529" y="4342905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urier New" charset="0"/>
                    <a:cs typeface="Courier New" charset="0"/>
                  </a:rPr>
                  <a:t>null</a:t>
                </a:r>
                <a:endParaRPr lang="en-US" dirty="0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343529" y="4647903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4343529" y="4952901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urier New" charset="0"/>
                    <a:cs typeface="Courier New" charset="0"/>
                  </a:rPr>
                  <a:t>null</a:t>
                </a:r>
                <a:endParaRPr lang="en-US" dirty="0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4343529" y="5257899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Courier New" charset="0"/>
                    <a:cs typeface="Courier New" charset="0"/>
                  </a:rPr>
                  <a:t>null</a:t>
                </a:r>
                <a:endParaRPr lang="en-US" dirty="0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343529" y="5548120"/>
                <a:ext cx="1142871" cy="304998"/>
              </a:xfrm>
              <a:prstGeom prst="rect">
                <a:avLst/>
              </a:prstGeom>
              <a:solidFill>
                <a:srgbClr val="D6C2D8"/>
              </a:solidFill>
              <a:ln w="10000">
                <a:solidFill>
                  <a:srgbClr val="A04DA3"/>
                </a:solidFill>
                <a:miter lim="800000"/>
                <a:headEnd/>
                <a:tailEnd/>
              </a:ln>
              <a:effectLst>
                <a:outerShdw blurRad="63500" dist="30000" dir="5400000" rotWithShape="0">
                  <a:srgbClr val="000000">
                    <a:alpha val="45000"/>
                  </a:srgbClr>
                </a:outerShdw>
              </a:effectLst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000000"/>
                  </a:solidFill>
                  <a:latin typeface="Courier New" charset="0"/>
                  <a:cs typeface="Courier New" charset="0"/>
                </a:endParaRPr>
              </a:p>
            </p:txBody>
          </p:sp>
        </p:grp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5273854" y="40063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[0]</a:t>
              </a: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>
              <a:off x="5273854" y="43111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5273854" y="46159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5273854" y="49207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5273854" y="5225534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00"/>
                  </a:solidFill>
                </a:rPr>
                <a:t>[4]</a:t>
              </a: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510262" y="4675100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Harry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272183" y="4675100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Pete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510262" y="5580568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Tom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272183" y="5580568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Dick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989805" y="5580568"/>
            <a:ext cx="1122235" cy="477364"/>
          </a:xfrm>
          <a:prstGeom prst="rect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/>
                <a:cs typeface="Courier New"/>
              </a:rPr>
              <a:t>Sam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cxnSp>
        <p:nvCxnSpPr>
          <p:cNvPr id="23" name="Straight Arrow Connector 22"/>
          <p:cNvCxnSpPr>
            <a:stCxn id="13" idx="3"/>
            <a:endCxn id="17" idx="1"/>
          </p:cNvCxnSpPr>
          <p:nvPr/>
        </p:nvCxnSpPr>
        <p:spPr bwMode="auto">
          <a:xfrm flipV="1">
            <a:off x="1927225" y="4913782"/>
            <a:ext cx="583037" cy="129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6" idx="3"/>
            <a:endCxn id="19" idx="1"/>
          </p:cNvCxnSpPr>
          <p:nvPr/>
        </p:nvCxnSpPr>
        <p:spPr bwMode="auto">
          <a:xfrm>
            <a:off x="1927225" y="5814710"/>
            <a:ext cx="583037" cy="45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3"/>
            <a:endCxn id="18" idx="1"/>
          </p:cNvCxnSpPr>
          <p:nvPr/>
        </p:nvCxnSpPr>
        <p:spPr bwMode="auto">
          <a:xfrm>
            <a:off x="3632497" y="4913782"/>
            <a:ext cx="63968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 bwMode="auto">
          <a:xfrm>
            <a:off x="3632497" y="5819250"/>
            <a:ext cx="639686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0" idx="3"/>
            <a:endCxn id="21" idx="1"/>
          </p:cNvCxnSpPr>
          <p:nvPr/>
        </p:nvCxnSpPr>
        <p:spPr bwMode="auto">
          <a:xfrm>
            <a:off x="5394418" y="5819250"/>
            <a:ext cx="595387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972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Codes =&gt;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the key into an index in the Hash Table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Hash Code from the key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 the Hash Code by the table size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340" y="5693095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key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29909" y="5597168"/>
            <a:ext cx="2421665" cy="561187"/>
          </a:xfrm>
          <a:prstGeom prst="rect">
            <a:avLst/>
          </a:prstGeom>
          <a:noFill/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4"/>
                </a:solidFill>
              </a:rPr>
              <a:t>Hash Code Calculation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 bwMode="auto">
          <a:xfrm>
            <a:off x="839216" y="5877761"/>
            <a:ext cx="590693" cy="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379020" y="4135112"/>
            <a:ext cx="13653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n-lt"/>
              </a:rPr>
              <a:t>Table Index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[0]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+mn-lt"/>
              </a:rPr>
              <a:t>[1]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[2]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+mn-lt"/>
              </a:rPr>
              <a:t>[3]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.</a:t>
            </a:r>
            <a:endParaRPr lang="en-US" dirty="0" smtClean="0">
              <a:solidFill>
                <a:schemeClr val="bg2"/>
              </a:solidFill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+mn-lt"/>
              </a:rPr>
              <a:t>[n – 1]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42267" y="5601888"/>
            <a:ext cx="1481375" cy="561187"/>
          </a:xfrm>
          <a:prstGeom prst="rect">
            <a:avLst/>
          </a:prstGeom>
          <a:noFill/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4"/>
                </a:solidFill>
              </a:rPr>
              <a:t>% Table Size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 bwMode="auto">
          <a:xfrm>
            <a:off x="3851574" y="5877762"/>
            <a:ext cx="590693" cy="4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9" idx="3"/>
          </p:cNvCxnSpPr>
          <p:nvPr/>
        </p:nvCxnSpPr>
        <p:spPr bwMode="auto">
          <a:xfrm flipV="1">
            <a:off x="5923642" y="5139347"/>
            <a:ext cx="986963" cy="74313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113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Only need to search items with same hash code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 store more items than table size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Once determine item is not in bucket, can add it at end or beginning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remove an item just delete it from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2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w Cen MT" charset="0"/>
              </a:rPr>
              <a:t>Load factor </a:t>
            </a:r>
            <a:r>
              <a:rPr lang="en-US" dirty="0">
                <a:latin typeface="Tw Cen MT" charset="0"/>
              </a:rPr>
              <a:t>is the number of filled cells divided by the table </a:t>
            </a:r>
            <a:r>
              <a:rPr lang="en-US" dirty="0" smtClean="0">
                <a:latin typeface="Tw Cen MT" charset="0"/>
              </a:rPr>
              <a:t>size</a:t>
            </a:r>
          </a:p>
          <a:p>
            <a:endParaRPr lang="en-US" dirty="0">
              <a:latin typeface="Tw Cen MT" charset="0"/>
            </a:endParaRPr>
          </a:p>
          <a:p>
            <a:r>
              <a:rPr lang="en-US" dirty="0">
                <a:latin typeface="Tw Cen MT" charset="0"/>
              </a:rPr>
              <a:t>Load factor has the greatest effect on hash table </a:t>
            </a:r>
            <a:r>
              <a:rPr lang="en-US" dirty="0" smtClean="0">
                <a:latin typeface="Tw Cen MT" charset="0"/>
              </a:rPr>
              <a:t>performance</a:t>
            </a:r>
          </a:p>
          <a:p>
            <a:endParaRPr lang="en-US" dirty="0">
              <a:latin typeface="Tw Cen MT" charset="0"/>
            </a:endParaRPr>
          </a:p>
          <a:p>
            <a:r>
              <a:rPr lang="en-US" dirty="0">
                <a:latin typeface="Tw Cen MT" charset="0"/>
              </a:rPr>
              <a:t>The lower the load factor, the better the performance as there is a smaller chance of collision when a table is sparsely </a:t>
            </a:r>
            <a:r>
              <a:rPr lang="en-US" dirty="0" smtClean="0">
                <a:latin typeface="Tw Cen MT" charset="0"/>
              </a:rPr>
              <a:t>populated</a:t>
            </a:r>
          </a:p>
          <a:p>
            <a:endParaRPr lang="en-US" dirty="0">
              <a:latin typeface="Tw Cen MT" charset="0"/>
            </a:endParaRPr>
          </a:p>
          <a:p>
            <a:r>
              <a:rPr lang="en-US" dirty="0">
                <a:latin typeface="Tw Cen MT" charset="0"/>
              </a:rPr>
              <a:t>If there are no collisions, performance for search and retrieval is O(1) regardless of table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 </a:t>
            </a:r>
            <a:r>
              <a:rPr lang="en-US" dirty="0" err="1" smtClean="0"/>
              <a:t>vs</a:t>
            </a:r>
            <a:r>
              <a:rPr lang="en-US" dirty="0" smtClean="0"/>
              <a:t>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Donald E Knuth</a:t>
            </a:r>
          </a:p>
          <a:p>
            <a:endParaRPr lang="en-US" dirty="0"/>
          </a:p>
          <a:p>
            <a:r>
              <a:rPr lang="en-US" dirty="0" smtClean="0"/>
              <a:t>Open Address with linear probing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 is number of comparisons</a:t>
            </a:r>
          </a:p>
          <a:p>
            <a:pPr lvl="1"/>
            <a:r>
              <a:rPr lang="en-US" dirty="0" smtClean="0"/>
              <a:t>L is the Load factor</a:t>
            </a:r>
          </a:p>
          <a:p>
            <a:endParaRPr lang="en-US" dirty="0"/>
          </a:p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442" y="2554916"/>
            <a:ext cx="4039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c = ½ (1 + 1 / (1 – L))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6442" y="5129307"/>
            <a:ext cx="2336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+mn-lt"/>
              </a:rPr>
              <a:t>c = 1 + L / 2</a:t>
            </a:r>
          </a:p>
        </p:txBody>
      </p:sp>
    </p:spTree>
    <p:extLst>
      <p:ext uri="{BB962C8B-B14F-4D97-AF65-F5344CB8AC3E}">
        <p14:creationId xmlns:p14="http://schemas.microsoft.com/office/powerpoint/2010/main" val="356979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 </a:t>
            </a:r>
            <a:r>
              <a:rPr lang="en-US" dirty="0" err="1"/>
              <a:t>vs</a:t>
            </a:r>
            <a:r>
              <a:rPr lang="en-US" dirty="0"/>
              <a:t> Chaining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580600"/>
              </p:ext>
            </p:extLst>
          </p:nvPr>
        </p:nvGraphicFramePr>
        <p:xfrm>
          <a:off x="342900" y="1512200"/>
          <a:ext cx="8458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Probes 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Probes Chaining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3055" y="4858759"/>
            <a:ext cx="7397891" cy="142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1F497D"/>
                </a:solidFill>
                <a:latin typeface="Tw Cen MT" charset="0"/>
              </a:rPr>
              <a:t>Binary Search: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1F497D"/>
                </a:solidFill>
                <a:latin typeface="Tw Cen MT" charset="0"/>
              </a:rPr>
              <a:t>A sorted array of size 128 requires up to 7 probes (2</a:t>
            </a:r>
            <a:r>
              <a:rPr lang="en-US" sz="2400" baseline="30000" dirty="0" smtClean="0">
                <a:solidFill>
                  <a:srgbClr val="1F497D"/>
                </a:solidFill>
                <a:latin typeface="Tw Cen MT" charset="0"/>
              </a:rPr>
              <a:t>7</a:t>
            </a:r>
            <a:r>
              <a:rPr lang="en-US" sz="2400" dirty="0" smtClean="0">
                <a:solidFill>
                  <a:srgbClr val="1F497D"/>
                </a:solidFill>
                <a:latin typeface="Tw Cen MT" charset="0"/>
              </a:rPr>
              <a:t> is 128) which is more than for a hash table of any size that is 90% full</a:t>
            </a:r>
            <a:endParaRPr lang="en-US" sz="2400" dirty="0">
              <a:solidFill>
                <a:srgbClr val="1F497D"/>
              </a:solidFill>
              <a:latin typeface="Tw Cen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73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</a:t>
            </a:r>
            <a:r>
              <a:rPr lang="en-US" dirty="0" err="1" smtClean="0"/>
              <a:t>vs</a:t>
            </a:r>
            <a:r>
              <a:rPr lang="en-US" dirty="0" smtClean="0"/>
              <a:t>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 item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/>
              <a:t>Performance </a:t>
            </a:r>
            <a:r>
              <a:rPr lang="en-US" sz="2400" dirty="0"/>
              <a:t>of hashing is </a:t>
            </a:r>
            <a:r>
              <a:rPr lang="en-US" sz="2400" dirty="0" smtClean="0"/>
              <a:t>superior</a:t>
            </a:r>
          </a:p>
          <a:p>
            <a:pPr lvl="1"/>
            <a:r>
              <a:rPr lang="en-US" sz="2400" dirty="0" smtClean="0"/>
              <a:t>particularly </a:t>
            </a:r>
            <a:r>
              <a:rPr lang="en-US" sz="2400" dirty="0"/>
              <a:t>if the load factor is less than 0.75</a:t>
            </a:r>
          </a:p>
          <a:p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</a:t>
            </a:r>
            <a:r>
              <a:rPr lang="en-US" sz="2400" dirty="0" smtClean="0"/>
              <a:t>more </a:t>
            </a:r>
            <a:r>
              <a:rPr lang="en-US" sz="2400" dirty="0"/>
              <a:t>empty storage cells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88887"/>
              </p:ext>
            </p:extLst>
          </p:nvPr>
        </p:nvGraphicFramePr>
        <p:xfrm>
          <a:off x="1371600" y="2255176"/>
          <a:ext cx="6096000" cy="1381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8000"/>
                <a:gridCol w="3048000"/>
              </a:tblGrid>
              <a:tr h="6397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Hash table</a:t>
                      </a:r>
                      <a:endParaRPr lang="en-US" sz="1800" dirty="0"/>
                    </a:p>
                  </a:txBody>
                  <a:tcPr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 expected; worst case O(</a:t>
                      </a:r>
                      <a:r>
                        <a:rPr lang="en-US" sz="1800" i="1" dirty="0" smtClean="0"/>
                        <a:t>n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Unsorted array</a:t>
                      </a:r>
                      <a:endParaRPr lang="en-US" sz="1800" dirty="0"/>
                    </a:p>
                  </a:txBody>
                  <a:tcPr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</a:t>
                      </a:r>
                      <a:r>
                        <a:rPr lang="en-US" sz="1800" i="1" dirty="0" smtClean="0"/>
                        <a:t>n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6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 search tree</a:t>
                      </a:r>
                      <a:endParaRPr lang="en-US" sz="1800" dirty="0"/>
                    </a:p>
                  </a:txBody>
                  <a:tcPr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O(log </a:t>
                      </a:r>
                      <a:r>
                        <a:rPr lang="en-US" sz="1800" i="1" dirty="0" smtClean="0"/>
                        <a:t>n</a:t>
                      </a:r>
                      <a:r>
                        <a:rPr lang="en-US" sz="1800" dirty="0" smtClean="0"/>
                        <a:t>); worst case O(</a:t>
                      </a:r>
                      <a:r>
                        <a:rPr lang="en-US" sz="1800" i="1" dirty="0" smtClean="0"/>
                        <a:t>n</a:t>
                      </a:r>
                      <a:r>
                        <a:rPr lang="en-US" sz="1800" dirty="0" smtClean="0"/>
                        <a:t>)</a:t>
                      </a:r>
                    </a:p>
                  </a:txBody>
                  <a:tcPr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9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array:</a:t>
            </a:r>
          </a:p>
          <a:p>
            <a:pPr lvl="1"/>
            <a:r>
              <a:rPr lang="en-US" dirty="0" smtClean="0"/>
              <a:t>no empty space, </a:t>
            </a:r>
            <a:r>
              <a:rPr lang="en-US" i="1" dirty="0" smtClean="0"/>
              <a:t>n</a:t>
            </a:r>
            <a:r>
              <a:rPr lang="en-US" dirty="0" smtClean="0"/>
              <a:t> references</a:t>
            </a:r>
          </a:p>
          <a:p>
            <a:endParaRPr lang="en-US" dirty="0"/>
          </a:p>
          <a:p>
            <a:r>
              <a:rPr lang="en-US" dirty="0" smtClean="0"/>
              <a:t>Binary Search Tree:</a:t>
            </a:r>
          </a:p>
          <a:p>
            <a:pPr lvl="1"/>
            <a:r>
              <a:rPr lang="en-US" dirty="0" smtClean="0"/>
              <a:t>no empty space, 3</a:t>
            </a:r>
            <a:r>
              <a:rPr lang="en-US" i="1" dirty="0" smtClean="0"/>
              <a:t>n</a:t>
            </a:r>
            <a:r>
              <a:rPr lang="en-US" dirty="0" smtClean="0"/>
              <a:t> references (data, left, right)</a:t>
            </a:r>
          </a:p>
          <a:p>
            <a:pPr lvl="1"/>
            <a:endParaRPr lang="en-US" dirty="0"/>
          </a:p>
          <a:p>
            <a:r>
              <a:rPr lang="en-US" dirty="0" smtClean="0"/>
              <a:t>Open Addressing:</a:t>
            </a:r>
          </a:p>
          <a:p>
            <a:pPr lvl="1"/>
            <a:r>
              <a:rPr lang="en-US" dirty="0" smtClean="0"/>
              <a:t>empty space 25%, 1.33</a:t>
            </a:r>
            <a:r>
              <a:rPr lang="en-US" i="1" dirty="0" smtClean="0"/>
              <a:t>n</a:t>
            </a:r>
            <a:r>
              <a:rPr lang="en-US" dirty="0" smtClean="0"/>
              <a:t> references</a:t>
            </a:r>
          </a:p>
          <a:p>
            <a:pPr lvl="1"/>
            <a:endParaRPr lang="en-US" dirty="0"/>
          </a:p>
          <a:p>
            <a:r>
              <a:rPr lang="en-US" dirty="0" smtClean="0"/>
              <a:t>Chaining:</a:t>
            </a:r>
          </a:p>
          <a:p>
            <a:pPr lvl="1"/>
            <a:r>
              <a:rPr lang="en-US" dirty="0" smtClean="0"/>
              <a:t>no empty space, </a:t>
            </a:r>
            <a:r>
              <a:rPr lang="en-US" i="1" dirty="0" smtClean="0"/>
              <a:t>m</a:t>
            </a:r>
            <a:r>
              <a:rPr lang="en-US" dirty="0" smtClean="0"/>
              <a:t> + 2L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9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60,000 items</a:t>
            </a:r>
          </a:p>
          <a:p>
            <a:endParaRPr lang="en-US" dirty="0"/>
          </a:p>
          <a:p>
            <a:pPr lvl="1"/>
            <a:r>
              <a:rPr lang="en-US" dirty="0" smtClean="0"/>
              <a:t>Open Addressing 75% load</a:t>
            </a:r>
          </a:p>
          <a:p>
            <a:pPr lvl="2"/>
            <a:r>
              <a:rPr lang="en-US" dirty="0" smtClean="0"/>
              <a:t>Table size 80,000</a:t>
            </a:r>
          </a:p>
          <a:p>
            <a:pPr lvl="2"/>
            <a:r>
              <a:rPr lang="en-US" dirty="0" smtClean="0"/>
              <a:t>2.5 probes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60,000 items</a:t>
            </a:r>
          </a:p>
          <a:p>
            <a:endParaRPr lang="en-US" dirty="0"/>
          </a:p>
          <a:p>
            <a:pPr lvl="1"/>
            <a:r>
              <a:rPr lang="en-US" dirty="0" smtClean="0"/>
              <a:t>Open Addressing 75% load</a:t>
            </a:r>
          </a:p>
          <a:p>
            <a:pPr lvl="2"/>
            <a:r>
              <a:rPr lang="en-US" dirty="0" smtClean="0"/>
              <a:t>Table size 80,000</a:t>
            </a:r>
          </a:p>
          <a:p>
            <a:pPr lvl="2"/>
            <a:r>
              <a:rPr lang="en-US" dirty="0" smtClean="0"/>
              <a:t>2.5 probes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Chaining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smtClean="0"/>
              <a:t>= 1 + L / 2</a:t>
            </a:r>
          </a:p>
          <a:p>
            <a:pPr lvl="2"/>
            <a:r>
              <a:rPr lang="en-US" dirty="0" smtClean="0"/>
              <a:t>2.5 = 1 + L /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8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60,000 items</a:t>
            </a:r>
          </a:p>
          <a:p>
            <a:endParaRPr lang="en-US" dirty="0"/>
          </a:p>
          <a:p>
            <a:pPr lvl="1"/>
            <a:r>
              <a:rPr lang="en-US" dirty="0" smtClean="0"/>
              <a:t>Open Addressing 75% load</a:t>
            </a:r>
          </a:p>
          <a:p>
            <a:pPr lvl="2"/>
            <a:r>
              <a:rPr lang="en-US" dirty="0" smtClean="0"/>
              <a:t>Table size 80,000</a:t>
            </a:r>
          </a:p>
          <a:p>
            <a:pPr lvl="2"/>
            <a:r>
              <a:rPr lang="en-US" dirty="0" smtClean="0"/>
              <a:t>2.5 probes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Chaining</a:t>
            </a:r>
          </a:p>
          <a:p>
            <a:pPr lvl="2"/>
            <a:r>
              <a:rPr lang="en-US" dirty="0" smtClean="0"/>
              <a:t>c = 1 + L / 2</a:t>
            </a:r>
          </a:p>
          <a:p>
            <a:pPr lvl="2"/>
            <a:r>
              <a:rPr lang="en-US" dirty="0" smtClean="0"/>
              <a:t>5.0 = 2 + 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60,000 items</a:t>
            </a:r>
          </a:p>
          <a:p>
            <a:endParaRPr lang="en-US" dirty="0"/>
          </a:p>
          <a:p>
            <a:pPr lvl="1"/>
            <a:r>
              <a:rPr lang="en-US" dirty="0" smtClean="0"/>
              <a:t>Open Addressing 75% load</a:t>
            </a:r>
          </a:p>
          <a:p>
            <a:pPr lvl="2"/>
            <a:r>
              <a:rPr lang="en-US" dirty="0" smtClean="0"/>
              <a:t>Table size 80,000</a:t>
            </a:r>
          </a:p>
          <a:p>
            <a:pPr lvl="2"/>
            <a:r>
              <a:rPr lang="en-US" dirty="0" smtClean="0"/>
              <a:t>2.5 probes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Chaining</a:t>
            </a:r>
          </a:p>
          <a:p>
            <a:pPr lvl="2"/>
            <a:r>
              <a:rPr lang="en-US" dirty="0" smtClean="0"/>
              <a:t>c = 1 + L / 2</a:t>
            </a:r>
          </a:p>
          <a:p>
            <a:pPr lvl="2"/>
            <a:r>
              <a:rPr lang="en-US" dirty="0"/>
              <a:t>3</a:t>
            </a:r>
            <a:r>
              <a:rPr lang="en-US" dirty="0" smtClean="0"/>
              <a:t>.0 = 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Codes =&gt;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the key into an index in the Hash Table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Hash Code from the key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 the Hash Code by the table size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‘collisions’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340" y="5693095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+mn-lt"/>
              </a:rPr>
              <a:t>key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9909" y="5597168"/>
            <a:ext cx="2421665" cy="561187"/>
          </a:xfrm>
          <a:prstGeom prst="rect">
            <a:avLst/>
          </a:prstGeom>
          <a:noFill/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4"/>
                </a:solidFill>
              </a:rPr>
              <a:t>Hash Code Calculation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 bwMode="auto">
          <a:xfrm>
            <a:off x="839216" y="5877761"/>
            <a:ext cx="590693" cy="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379020" y="4135112"/>
            <a:ext cx="13653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  <a:latin typeface="+mn-lt"/>
              </a:rPr>
              <a:t>Table Index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[0]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+mn-lt"/>
              </a:rPr>
              <a:t>[1]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[2] 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+mn-lt"/>
              </a:rPr>
              <a:t>[3]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.</a:t>
            </a:r>
            <a:endParaRPr lang="en-US" dirty="0" smtClean="0">
              <a:solidFill>
                <a:schemeClr val="bg2"/>
              </a:solidFill>
            </a:endParaRPr>
          </a:p>
          <a:p>
            <a:pPr algn="ctr"/>
            <a:r>
              <a:rPr lang="en-US" dirty="0" smtClean="0">
                <a:solidFill>
                  <a:schemeClr val="bg2"/>
                </a:solidFill>
                <a:latin typeface="+mn-lt"/>
              </a:rPr>
              <a:t>[n – 1]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42267" y="5601888"/>
            <a:ext cx="1481375" cy="561187"/>
          </a:xfrm>
          <a:prstGeom prst="rect">
            <a:avLst/>
          </a:prstGeom>
          <a:noFill/>
          <a:ln w="508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4"/>
                </a:solidFill>
              </a:rPr>
              <a:t>% Table Size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cxnSp>
        <p:nvCxnSpPr>
          <p:cNvPr id="11" name="Straight Arrow Connector 10"/>
          <p:cNvCxnSpPr>
            <a:stCxn id="5" idx="3"/>
            <a:endCxn id="9" idx="1"/>
          </p:cNvCxnSpPr>
          <p:nvPr/>
        </p:nvCxnSpPr>
        <p:spPr bwMode="auto">
          <a:xfrm>
            <a:off x="3851574" y="5877762"/>
            <a:ext cx="590693" cy="472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3"/>
          </p:cNvCxnSpPr>
          <p:nvPr/>
        </p:nvCxnSpPr>
        <p:spPr bwMode="auto">
          <a:xfrm flipV="1">
            <a:off x="5923642" y="5139347"/>
            <a:ext cx="986963" cy="74313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176403" y="4991667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</a:rPr>
              <a:t>Occupied</a:t>
            </a:r>
          </a:p>
        </p:txBody>
      </p:sp>
    </p:spTree>
    <p:extLst>
      <p:ext uri="{BB962C8B-B14F-4D97-AF65-F5344CB8AC3E}">
        <p14:creationId xmlns:p14="http://schemas.microsoft.com/office/powerpoint/2010/main" val="68691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60,000 items</a:t>
            </a:r>
          </a:p>
          <a:p>
            <a:endParaRPr lang="en-US" dirty="0"/>
          </a:p>
          <a:p>
            <a:pPr lvl="1"/>
            <a:r>
              <a:rPr lang="en-US" dirty="0" smtClean="0"/>
              <a:t>Open Addressing 75% load</a:t>
            </a:r>
          </a:p>
          <a:p>
            <a:pPr lvl="2"/>
            <a:r>
              <a:rPr lang="en-US" dirty="0" smtClean="0"/>
              <a:t>Table size 80,000</a:t>
            </a:r>
          </a:p>
          <a:p>
            <a:pPr lvl="2"/>
            <a:r>
              <a:rPr lang="en-US" dirty="0" smtClean="0"/>
              <a:t>2.5 probes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Chaining</a:t>
            </a:r>
          </a:p>
          <a:p>
            <a:pPr lvl="2"/>
            <a:r>
              <a:rPr lang="en-US" dirty="0" smtClean="0"/>
              <a:t>c = 1 + L / 2</a:t>
            </a:r>
          </a:p>
          <a:p>
            <a:pPr lvl="2"/>
            <a:r>
              <a:rPr lang="en-US" dirty="0"/>
              <a:t>3</a:t>
            </a:r>
            <a:r>
              <a:rPr lang="en-US" dirty="0" smtClean="0"/>
              <a:t>.0 = 60,000 / </a:t>
            </a:r>
            <a:r>
              <a:rPr lang="en-US" dirty="0" smtClean="0"/>
              <a:t>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0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60,000 items</a:t>
            </a:r>
          </a:p>
          <a:p>
            <a:endParaRPr lang="en-US" dirty="0"/>
          </a:p>
          <a:p>
            <a:pPr lvl="1"/>
            <a:r>
              <a:rPr lang="en-US" dirty="0" smtClean="0"/>
              <a:t>Open Addressing 75% load</a:t>
            </a:r>
          </a:p>
          <a:p>
            <a:pPr lvl="2"/>
            <a:r>
              <a:rPr lang="en-US" dirty="0" smtClean="0"/>
              <a:t>Table size 80,000</a:t>
            </a:r>
          </a:p>
          <a:p>
            <a:pPr lvl="2"/>
            <a:r>
              <a:rPr lang="en-US" dirty="0" smtClean="0"/>
              <a:t>2.5 probes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Chaining</a:t>
            </a:r>
          </a:p>
          <a:p>
            <a:pPr lvl="2"/>
            <a:r>
              <a:rPr lang="en-US" dirty="0" smtClean="0"/>
              <a:t>c = 1 + L / 2</a:t>
            </a:r>
          </a:p>
          <a:p>
            <a:pPr lvl="2"/>
            <a:r>
              <a:rPr lang="en-US" dirty="0" smtClean="0"/>
              <a:t>m </a:t>
            </a:r>
            <a:r>
              <a:rPr lang="en-US" dirty="0" smtClean="0"/>
              <a:t>= 20,000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5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60,000 items</a:t>
            </a:r>
          </a:p>
          <a:p>
            <a:endParaRPr lang="en-US" dirty="0"/>
          </a:p>
          <a:p>
            <a:pPr lvl="1"/>
            <a:r>
              <a:rPr lang="en-US" dirty="0" smtClean="0"/>
              <a:t>Open Addressing 75% load</a:t>
            </a:r>
          </a:p>
          <a:p>
            <a:pPr lvl="2"/>
            <a:r>
              <a:rPr lang="en-US" dirty="0" smtClean="0"/>
              <a:t>Table size 80,000</a:t>
            </a:r>
          </a:p>
          <a:p>
            <a:pPr lvl="2"/>
            <a:r>
              <a:rPr lang="en-US" dirty="0" smtClean="0"/>
              <a:t>2.5 probes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Chaining</a:t>
            </a:r>
          </a:p>
          <a:p>
            <a:pPr lvl="2"/>
            <a:r>
              <a:rPr lang="en-US" dirty="0" smtClean="0"/>
              <a:t>Storage </a:t>
            </a:r>
            <a:r>
              <a:rPr lang="en-US" dirty="0" smtClean="0"/>
              <a:t>= </a:t>
            </a:r>
            <a:r>
              <a:rPr lang="en-US" dirty="0" smtClean="0"/>
              <a:t>20,000 + 2 * 60,000</a:t>
            </a:r>
          </a:p>
          <a:p>
            <a:pPr lvl="2"/>
            <a:r>
              <a:rPr lang="en-US" dirty="0" smtClean="0"/>
              <a:t>140,000 references</a:t>
            </a:r>
          </a:p>
        </p:txBody>
      </p:sp>
    </p:spTree>
    <p:extLst>
      <p:ext uri="{BB962C8B-B14F-4D97-AF65-F5344CB8AC3E}">
        <p14:creationId xmlns:p14="http://schemas.microsoft.com/office/powerpoint/2010/main" val="5746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Code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more possible Hash Codes than Table indexes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Both keys lead to same index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586393"/>
              </p:ext>
            </p:extLst>
          </p:nvPr>
        </p:nvGraphicFramePr>
        <p:xfrm>
          <a:off x="1219200" y="3220502"/>
          <a:ext cx="6081713" cy="1108710"/>
        </p:xfrm>
        <a:graphic>
          <a:graphicData uri="http://schemas.openxmlformats.org/drawingml/2006/table">
            <a:tbl>
              <a:tblPr/>
              <a:tblGrid>
                <a:gridCol w="1446213"/>
                <a:gridCol w="1050925"/>
                <a:gridCol w="2438400"/>
                <a:gridCol w="114617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Decimal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0x0029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right parenthesis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0x00F1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241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small letter n with tilde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charset="0"/>
                          <a:ea typeface="ＭＳ Ｐゴシック" charset="0"/>
                          <a:cs typeface="Arial" charset="0"/>
                        </a:rPr>
                        <a:t>ñ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2554905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index =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unicode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% 200;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612407"/>
            <a:ext cx="3093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‘)’-&gt;  41 % 200 = 41;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‘</a:t>
            </a:r>
            <a:r>
              <a:rPr lang="en-US" dirty="0" err="1" smtClean="0">
                <a:solidFill>
                  <a:srgbClr val="000000"/>
                </a:solidFill>
                <a:latin typeface="Tw Cen MT" charset="0"/>
                <a:ea typeface="ＭＳ Ｐゴシック" charset="0"/>
                <a:cs typeface="Arial" charset="0"/>
              </a:rPr>
              <a:t>ñ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’-&gt; 241 % 200 = 41;</a:t>
            </a:r>
            <a:endParaRPr lang="en-US" dirty="0">
              <a:solidFill>
                <a:srgbClr val="000000"/>
              </a:solidFill>
              <a:latin typeface="Tw Cen MT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6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Hash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Random distribution of hash codes</a:t>
            </a:r>
          </a:p>
          <a:p>
            <a:endParaRPr lang="en-US" dirty="0"/>
          </a:p>
          <a:p>
            <a:r>
              <a:rPr lang="en-US" dirty="0" smtClean="0"/>
              <a:t>Simple algorithms sometimes generate lots of collisions</a:t>
            </a:r>
          </a:p>
          <a:p>
            <a:endParaRPr lang="en-US" dirty="0"/>
          </a:p>
          <a:p>
            <a:r>
              <a:rPr lang="en-US" dirty="0" smtClean="0"/>
              <a:t>Keys: “sign” and “sing”</a:t>
            </a:r>
          </a:p>
          <a:p>
            <a:endParaRPr lang="en-US" dirty="0"/>
          </a:p>
          <a:p>
            <a:pPr lvl="1"/>
            <a:r>
              <a:rPr lang="en-US" dirty="0" smtClean="0"/>
              <a:t>Sum the </a:t>
            </a:r>
            <a:r>
              <a:rPr lang="en-US" dirty="0" err="1" smtClean="0"/>
              <a:t>int</a:t>
            </a:r>
            <a:r>
              <a:rPr lang="en-US" dirty="0" smtClean="0"/>
              <a:t> values of the characters</a:t>
            </a:r>
            <a:br>
              <a:rPr lang="en-US" dirty="0" smtClean="0"/>
            </a:br>
            <a:r>
              <a:rPr lang="en-US" dirty="0" smtClean="0"/>
              <a:t>‘s’ + ‘</a:t>
            </a:r>
            <a:r>
              <a:rPr lang="en-US" dirty="0" err="1" smtClean="0"/>
              <a:t>i</a:t>
            </a:r>
            <a:r>
              <a:rPr lang="en-US" dirty="0" smtClean="0"/>
              <a:t>’ + ‘g’ + ‘n’ == ‘s’ + ‘</a:t>
            </a:r>
            <a:r>
              <a:rPr lang="en-US" dirty="0" err="1" smtClean="0"/>
              <a:t>i</a:t>
            </a:r>
            <a:r>
              <a:rPr lang="en-US" dirty="0" smtClean="0"/>
              <a:t>’ + ‘n’ + ‘g’</a:t>
            </a:r>
          </a:p>
        </p:txBody>
      </p:sp>
    </p:spTree>
    <p:extLst>
      <p:ext uri="{BB962C8B-B14F-4D97-AF65-F5344CB8AC3E}">
        <p14:creationId xmlns:p14="http://schemas.microsoft.com/office/powerpoint/2010/main" val="351759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Hash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Random distribution of hash codes</a:t>
            </a:r>
          </a:p>
          <a:p>
            <a:endParaRPr lang="en-US" dirty="0"/>
          </a:p>
          <a:p>
            <a:r>
              <a:rPr lang="en-US" dirty="0" smtClean="0"/>
              <a:t>Simple algorithms sometimes generate lots of collisions</a:t>
            </a:r>
          </a:p>
          <a:p>
            <a:endParaRPr lang="en-US" dirty="0"/>
          </a:p>
          <a:p>
            <a:r>
              <a:rPr lang="en-US" dirty="0" smtClean="0"/>
              <a:t>Keys: “sign” and “sing”</a:t>
            </a:r>
          </a:p>
          <a:p>
            <a:r>
              <a:rPr lang="en-US" dirty="0" err="1" smtClean="0"/>
              <a:t>String.hashCode</a:t>
            </a:r>
            <a:r>
              <a:rPr lang="en-US" dirty="0" smtClean="0"/>
              <a:t>()</a:t>
            </a:r>
          </a:p>
          <a:p>
            <a:pPr lvl="1"/>
            <a:r>
              <a:rPr lang="en-US" sz="2800" dirty="0" smtClean="0">
                <a:latin typeface="Tw Cen MT" charset="0"/>
              </a:rPr>
              <a:t>hash code = s</a:t>
            </a:r>
            <a:r>
              <a:rPr lang="en-US" sz="2800" baseline="-25000" dirty="0" smtClean="0">
                <a:latin typeface="Tw Cen MT" charset="0"/>
              </a:rPr>
              <a:t>0</a:t>
            </a:r>
            <a:r>
              <a:rPr lang="en-US" sz="2800" baseline="30000" dirty="0" smtClean="0">
                <a:latin typeface="Tw Cen MT" charset="0"/>
              </a:rPr>
              <a:t> </a:t>
            </a:r>
            <a:r>
              <a:rPr lang="en-US" sz="2800" dirty="0">
                <a:latin typeface="Tw Cen MT" charset="0"/>
              </a:rPr>
              <a:t>x 31</a:t>
            </a:r>
            <a:r>
              <a:rPr lang="en-US" sz="2800" baseline="30000" dirty="0">
                <a:latin typeface="Tw Cen MT" charset="0"/>
              </a:rPr>
              <a:t>(n-1)</a:t>
            </a:r>
            <a:r>
              <a:rPr lang="en-US" sz="2800" dirty="0">
                <a:latin typeface="Tw Cen MT" charset="0"/>
              </a:rPr>
              <a:t> + s</a:t>
            </a:r>
            <a:r>
              <a:rPr lang="en-US" sz="2800" baseline="-25000" dirty="0">
                <a:latin typeface="Tw Cen MT" charset="0"/>
              </a:rPr>
              <a:t>1</a:t>
            </a:r>
            <a:r>
              <a:rPr lang="en-US" sz="2800" baseline="30000" dirty="0">
                <a:latin typeface="Tw Cen MT" charset="0"/>
              </a:rPr>
              <a:t> </a:t>
            </a:r>
            <a:r>
              <a:rPr lang="en-US" sz="2800" dirty="0">
                <a:latin typeface="Tw Cen MT" charset="0"/>
              </a:rPr>
              <a:t>x 31</a:t>
            </a:r>
            <a:r>
              <a:rPr lang="en-US" sz="2800" baseline="30000" dirty="0">
                <a:latin typeface="Tw Cen MT" charset="0"/>
              </a:rPr>
              <a:t>(n-2)</a:t>
            </a:r>
            <a:r>
              <a:rPr lang="en-US" sz="2800" dirty="0">
                <a:latin typeface="Tw Cen MT" charset="0"/>
              </a:rPr>
              <a:t> + … + s</a:t>
            </a:r>
            <a:r>
              <a:rPr lang="en-US" sz="2800" baseline="-25000" dirty="0">
                <a:latin typeface="Tw Cen MT" charset="0"/>
              </a:rPr>
              <a:t>n</a:t>
            </a:r>
            <a:r>
              <a:rPr lang="en-US" sz="2800" baseline="-25000" dirty="0" smtClean="0">
                <a:latin typeface="Tw Cen MT" charset="0"/>
              </a:rPr>
              <a:t>-1</a:t>
            </a:r>
            <a:br>
              <a:rPr lang="en-US" sz="2800" baseline="-25000" dirty="0" smtClean="0">
                <a:latin typeface="Tw Cen MT" charset="0"/>
              </a:rPr>
            </a:br>
            <a:r>
              <a:rPr lang="en-US" sz="2800" dirty="0" smtClean="0">
                <a:latin typeface="Tw Cen MT" charset="0"/>
              </a:rPr>
              <a:t>‘s’ x 31</a:t>
            </a:r>
            <a:r>
              <a:rPr lang="en-US" sz="2800" baseline="30000" dirty="0" smtClean="0">
                <a:latin typeface="Tw Cen MT" charset="0"/>
              </a:rPr>
              <a:t>3</a:t>
            </a:r>
            <a:r>
              <a:rPr lang="en-US" sz="2800" dirty="0" smtClean="0">
                <a:latin typeface="Tw Cen MT" charset="0"/>
              </a:rPr>
              <a:t> + ‘</a:t>
            </a:r>
            <a:r>
              <a:rPr lang="en-US" sz="2800" dirty="0" err="1" smtClean="0">
                <a:latin typeface="Tw Cen MT" charset="0"/>
              </a:rPr>
              <a:t>i</a:t>
            </a:r>
            <a:r>
              <a:rPr lang="en-US" sz="2800" dirty="0" smtClean="0">
                <a:latin typeface="Tw Cen MT" charset="0"/>
              </a:rPr>
              <a:t>’ x 31</a:t>
            </a:r>
            <a:r>
              <a:rPr lang="en-US" sz="2800" baseline="30000" dirty="0" smtClean="0">
                <a:latin typeface="Tw Cen MT" charset="0"/>
              </a:rPr>
              <a:t>2</a:t>
            </a:r>
            <a:r>
              <a:rPr lang="en-US" sz="2800" dirty="0" smtClean="0">
                <a:latin typeface="Tw Cen MT" charset="0"/>
              </a:rPr>
              <a:t> + ‘g’ x 31 + ‘n’</a:t>
            </a:r>
            <a:br>
              <a:rPr lang="en-US" sz="2800" dirty="0" smtClean="0">
                <a:latin typeface="Tw Cen MT" charset="0"/>
              </a:rPr>
            </a:br>
            <a:r>
              <a:rPr lang="en-US" sz="2800" dirty="0" smtClean="0">
                <a:latin typeface="Tw Cen MT" charset="0"/>
              </a:rPr>
              <a:t>‘s’ x 31</a:t>
            </a:r>
            <a:r>
              <a:rPr lang="en-US" sz="2800" baseline="30000" dirty="0" smtClean="0">
                <a:latin typeface="Tw Cen MT" charset="0"/>
              </a:rPr>
              <a:t>3</a:t>
            </a:r>
            <a:r>
              <a:rPr lang="en-US" sz="2800" dirty="0" smtClean="0">
                <a:latin typeface="Tw Cen MT" charset="0"/>
              </a:rPr>
              <a:t> + ‘</a:t>
            </a:r>
            <a:r>
              <a:rPr lang="en-US" sz="2800" dirty="0" err="1" smtClean="0">
                <a:latin typeface="Tw Cen MT" charset="0"/>
              </a:rPr>
              <a:t>i</a:t>
            </a:r>
            <a:r>
              <a:rPr lang="en-US" sz="2800" dirty="0" smtClean="0">
                <a:latin typeface="Tw Cen MT" charset="0"/>
              </a:rPr>
              <a:t>’ x 31</a:t>
            </a:r>
            <a:r>
              <a:rPr lang="en-US" sz="2800" baseline="30000" dirty="0" smtClean="0">
                <a:latin typeface="Tw Cen MT" charset="0"/>
              </a:rPr>
              <a:t>2</a:t>
            </a:r>
            <a:r>
              <a:rPr lang="en-US" sz="2800" dirty="0" smtClean="0">
                <a:latin typeface="Tw Cen MT" charset="0"/>
              </a:rPr>
              <a:t> + ‘n’ x 31 + ‘g’</a:t>
            </a:r>
          </a:p>
          <a:p>
            <a:pPr lvl="1"/>
            <a:r>
              <a:rPr lang="en-US" sz="2800" dirty="0" smtClean="0">
                <a:latin typeface="+mn-lt"/>
              </a:rPr>
              <a:t>Prime number generate relatively few collisions</a:t>
            </a:r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6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hashCode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String.hashCode</a:t>
            </a:r>
            <a:r>
              <a:rPr lang="en-US" dirty="0" smtClean="0"/>
              <a:t>() cannot be unique</a:t>
            </a:r>
          </a:p>
          <a:p>
            <a:endParaRPr lang="en-US" dirty="0"/>
          </a:p>
          <a:p>
            <a:r>
              <a:rPr lang="en-US" dirty="0" smtClean="0"/>
              <a:t>However </a:t>
            </a:r>
            <a:r>
              <a:rPr lang="en-US" dirty="0" err="1" smtClean="0"/>
              <a:t>String.hashCode</a:t>
            </a:r>
            <a:r>
              <a:rPr lang="en-US" dirty="0" smtClean="0"/>
              <a:t>() distributes the values fairly evenly through the range of </a:t>
            </a:r>
            <a:r>
              <a:rPr lang="en-US" dirty="0" err="1" smtClean="0"/>
              <a:t>ints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probability of two Strings having the same hash code is low</a:t>
            </a:r>
          </a:p>
          <a:p>
            <a:endParaRPr lang="en-US" dirty="0"/>
          </a:p>
          <a:p>
            <a:r>
              <a:rPr lang="en-US" dirty="0" smtClean="0"/>
              <a:t>The probability of a collision with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err="1" smtClean="0">
                <a:latin typeface="Courier"/>
                <a:cs typeface="Courier"/>
              </a:rPr>
              <a:t>Math.abs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s.hashCode</a:t>
            </a:r>
            <a:r>
              <a:rPr lang="en-US" sz="2400" dirty="0" smtClean="0">
                <a:latin typeface="Courier"/>
                <a:cs typeface="Courier"/>
              </a:rPr>
              <a:t>()) % </a:t>
            </a:r>
            <a:r>
              <a:rPr lang="en-US" sz="2400" dirty="0" err="1" smtClean="0">
                <a:latin typeface="Courier"/>
                <a:cs typeface="Courier"/>
              </a:rPr>
              <a:t>table.length</a:t>
            </a:r>
            <a:endParaRPr lang="en-US" dirty="0" smtClean="0">
              <a:latin typeface="+mn-lt"/>
              <a:cs typeface="Courier"/>
            </a:endParaRPr>
          </a:p>
          <a:p>
            <a:r>
              <a:rPr lang="en-US" dirty="0" smtClean="0">
                <a:latin typeface="+mn-lt"/>
                <a:cs typeface="Courier"/>
              </a:rPr>
              <a:t>is proportional to how full the table 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74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747</TotalTime>
  <Words>2619</Words>
  <Application>Microsoft Macintosh PowerPoint</Application>
  <PresentationFormat>On-screen Show (4:3)</PresentationFormat>
  <Paragraphs>981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csdl-2014</vt:lpstr>
      <vt:lpstr>Hash Tables</vt:lpstr>
      <vt:lpstr>Hash Table Goals</vt:lpstr>
      <vt:lpstr>Hash Codes =&gt; Indexes</vt:lpstr>
      <vt:lpstr>Hash Codes =&gt; Indexes</vt:lpstr>
      <vt:lpstr>Hash Codes =&gt; Indexes</vt:lpstr>
      <vt:lpstr>Hash Code Collisions</vt:lpstr>
      <vt:lpstr>Calculating Hash Codes</vt:lpstr>
      <vt:lpstr>Calculating Hash Codes</vt:lpstr>
      <vt:lpstr>Java hashCode</vt:lpstr>
      <vt:lpstr>Good Hash Functions</vt:lpstr>
      <vt:lpstr>Dealing with Collisions</vt:lpstr>
      <vt:lpstr>Open Addressing and Linear Probing</vt:lpstr>
      <vt:lpstr>Algorithm</vt:lpstr>
      <vt:lpstr>Linear Probing Example</vt:lpstr>
      <vt:lpstr>Linear Probing Example</vt:lpstr>
      <vt:lpstr>Linear Probing Example</vt:lpstr>
      <vt:lpstr>Linear Probing Example</vt:lpstr>
      <vt:lpstr>Linear Probing Example</vt:lpstr>
      <vt:lpstr>Linear Probing Example</vt:lpstr>
      <vt:lpstr>Linear Probing Example</vt:lpstr>
      <vt:lpstr>Linear Probing Example</vt:lpstr>
      <vt:lpstr>Linear Probing Example</vt:lpstr>
      <vt:lpstr>Linear Probing Example</vt:lpstr>
      <vt:lpstr>Linear Probing Example</vt:lpstr>
      <vt:lpstr>Linear Probing Example</vt:lpstr>
      <vt:lpstr>Linear Probing Example</vt:lpstr>
      <vt:lpstr>Larger Table Example</vt:lpstr>
      <vt:lpstr>Larger Table Example</vt:lpstr>
      <vt:lpstr>Larger Table Example</vt:lpstr>
      <vt:lpstr>Larger Table Example</vt:lpstr>
      <vt:lpstr>Larger Table Example</vt:lpstr>
      <vt:lpstr>Larger Table Example</vt:lpstr>
      <vt:lpstr>Larger Table Example</vt:lpstr>
      <vt:lpstr>Deleting Item</vt:lpstr>
      <vt:lpstr>Expanding the Table Size</vt:lpstr>
      <vt:lpstr>Quadratic Probing</vt:lpstr>
      <vt:lpstr>Problems with Quadratic Probing</vt:lpstr>
      <vt:lpstr>Problems with Quadratic Probing cont.</vt:lpstr>
      <vt:lpstr>Chaining</vt:lpstr>
      <vt:lpstr>Chaining cont.</vt:lpstr>
      <vt:lpstr>Hash Table Performance</vt:lpstr>
      <vt:lpstr>Open Address vs Chaining</vt:lpstr>
      <vt:lpstr>Open Address vs Chaining</vt:lpstr>
      <vt:lpstr>Hash Table vs Binary Search Tree</vt:lpstr>
      <vt:lpstr>Storage Requirements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Carleton Moore</dc:creator>
  <cp:lastModifiedBy>Carleton Moore</cp:lastModifiedBy>
  <cp:revision>27</cp:revision>
  <dcterms:created xsi:type="dcterms:W3CDTF">2014-11-15T20:21:06Z</dcterms:created>
  <dcterms:modified xsi:type="dcterms:W3CDTF">2016-08-12T20:48:57Z</dcterms:modified>
</cp:coreProperties>
</file>