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8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</a:p>
          <a:p>
            <a:endParaRPr lang="en-US" dirty="0"/>
          </a:p>
          <a:p>
            <a:pPr lvl="1"/>
            <a:r>
              <a:rPr lang="en-US" dirty="0" smtClean="0"/>
              <a:t>Goal constant time access to keyed value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index given key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Open Addressing </a:t>
            </a:r>
            <a:r>
              <a:rPr lang="en-US" dirty="0" err="1" smtClean="0"/>
              <a:t>vs</a:t>
            </a:r>
            <a:r>
              <a:rPr lang="en-US" dirty="0" smtClean="0"/>
              <a:t>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5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technique</a:t>
            </a:r>
          </a:p>
          <a:p>
            <a:pPr marL="242888" lvl="1" indent="0">
              <a:buNone/>
            </a:pPr>
            <a:r>
              <a:rPr lang="en-US" dirty="0"/>
              <a:t>	if can solve problem</a:t>
            </a:r>
          </a:p>
          <a:p>
            <a:pPr marL="242888" lvl="1" indent="0">
              <a:buNone/>
            </a:pPr>
            <a:r>
              <a:rPr lang="en-US" dirty="0"/>
              <a:t>	else solve simpler problem and combine</a:t>
            </a:r>
          </a:p>
          <a:p>
            <a:endParaRPr lang="en-US" dirty="0"/>
          </a:p>
          <a:p>
            <a:r>
              <a:rPr lang="en-US" dirty="0" smtClean="0"/>
              <a:t>Data structure definition</a:t>
            </a:r>
          </a:p>
          <a:p>
            <a:pPr lvl="1"/>
            <a:r>
              <a:rPr lang="en-US" dirty="0" smtClean="0"/>
              <a:t>Linked lists, trees</a:t>
            </a:r>
          </a:p>
          <a:p>
            <a:pPr lvl="1"/>
            <a:endParaRPr lang="en-US" dirty="0"/>
          </a:p>
          <a:p>
            <a:r>
              <a:rPr lang="en-US" dirty="0" smtClean="0"/>
              <a:t>Java Activation Stack</a:t>
            </a:r>
          </a:p>
        </p:txBody>
      </p:sp>
    </p:spTree>
    <p:extLst>
      <p:ext uri="{BB962C8B-B14F-4D97-AF65-F5344CB8AC3E}">
        <p14:creationId xmlns:p14="http://schemas.microsoft.com/office/powerpoint/2010/main" val="65465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Quadratic</a:t>
            </a:r>
          </a:p>
          <a:p>
            <a:endParaRPr lang="en-US" dirty="0"/>
          </a:p>
          <a:p>
            <a:pPr lvl="1"/>
            <a:r>
              <a:rPr lang="en-US" dirty="0" smtClean="0"/>
              <a:t>Implementation using an array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Best O(n</a:t>
            </a:r>
            <a:r>
              <a:rPr lang="en-US" baseline="30000" dirty="0" smtClean="0"/>
              <a:t>2</a:t>
            </a:r>
            <a:r>
              <a:rPr lang="en-US" dirty="0" smtClean="0"/>
              <a:t>), Ave O(n</a:t>
            </a:r>
            <a:r>
              <a:rPr lang="en-US" baseline="30000" dirty="0" smtClean="0"/>
              <a:t>2</a:t>
            </a:r>
            <a:r>
              <a:rPr lang="en-US" dirty="0" smtClean="0"/>
              <a:t>), Worst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Bubble</a:t>
            </a:r>
          </a:p>
          <a:p>
            <a:pPr lvl="2"/>
            <a:r>
              <a:rPr lang="en-US" dirty="0" smtClean="0"/>
              <a:t>Best O(n), Ave O(n</a:t>
            </a:r>
            <a:r>
              <a:rPr lang="en-US" baseline="30000" dirty="0" smtClean="0"/>
              <a:t>2</a:t>
            </a:r>
            <a:r>
              <a:rPr lang="en-US" dirty="0" smtClean="0"/>
              <a:t>), Worst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Insertion</a:t>
            </a:r>
          </a:p>
          <a:p>
            <a:pPr lvl="2"/>
            <a:r>
              <a:rPr lang="en-US" dirty="0" smtClean="0"/>
              <a:t>Best O(n), Ave O(n</a:t>
            </a:r>
            <a:r>
              <a:rPr lang="en-US" baseline="30000" dirty="0" smtClean="0"/>
              <a:t>2</a:t>
            </a:r>
            <a:r>
              <a:rPr lang="en-US" dirty="0" smtClean="0"/>
              <a:t>), Worst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log 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Merge</a:t>
            </a:r>
          </a:p>
          <a:p>
            <a:pPr lvl="2"/>
            <a:r>
              <a:rPr lang="en-US" dirty="0" smtClean="0"/>
              <a:t>Recursive, split then merge</a:t>
            </a:r>
          </a:p>
          <a:p>
            <a:pPr lvl="2"/>
            <a:r>
              <a:rPr lang="en-US" dirty="0" smtClean="0"/>
              <a:t>O(n log n), O(n log n), O(n log n)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Heap</a:t>
            </a:r>
          </a:p>
          <a:p>
            <a:pPr lvl="2"/>
            <a:r>
              <a:rPr lang="en-US" dirty="0" smtClean="0"/>
              <a:t>Insert to heap then remove</a:t>
            </a:r>
          </a:p>
          <a:p>
            <a:pPr lvl="2"/>
            <a:r>
              <a:rPr lang="en-US" dirty="0" smtClean="0"/>
              <a:t>O(n log n), O(n log n), O(n log n)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Quick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ecursive, Pick pivot then swap</a:t>
            </a:r>
          </a:p>
          <a:p>
            <a:pPr lvl="2"/>
            <a:r>
              <a:rPr lang="en-US" dirty="0" smtClean="0"/>
              <a:t>O(n log n), O(n log n),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4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vs. Primitives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Comparison</a:t>
            </a:r>
          </a:p>
          <a:p>
            <a:pPr lvl="1"/>
            <a:endParaRPr lang="en-US" dirty="0"/>
          </a:p>
          <a:p>
            <a:r>
              <a:rPr lang="en-US" dirty="0" smtClean="0"/>
              <a:t>Generic Types</a:t>
            </a:r>
          </a:p>
          <a:p>
            <a:endParaRPr lang="en-US" dirty="0"/>
          </a:p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3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Fixed size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System.arrayCopy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srcPos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destPos</a:t>
            </a:r>
            <a:r>
              <a:rPr lang="en-US" dirty="0" smtClean="0"/>
              <a:t>, length)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Constant time access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have empty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5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Variable size</a:t>
            </a:r>
          </a:p>
          <a:p>
            <a:pPr lvl="1"/>
            <a:r>
              <a:rPr lang="en-US" dirty="0" smtClean="0"/>
              <a:t>Linked and Array Implementations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9541" y="1715826"/>
            <a:ext cx="68185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get(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   </a:t>
            </a:r>
            <a:r>
              <a:rPr lang="en-US" dirty="0" smtClean="0">
                <a:solidFill>
                  <a:schemeClr val="accent3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set(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indexOf</a:t>
            </a:r>
            <a:r>
              <a:rPr lang="en-US" dirty="0" smtClean="0">
                <a:solidFill>
                  <a:schemeClr val="bg2"/>
                </a:solidFill>
              </a:rPr>
              <a:t>(Object o);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remove(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size();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element); </a:t>
            </a:r>
            <a:r>
              <a:rPr lang="en-US" dirty="0" smtClean="0">
                <a:solidFill>
                  <a:srgbClr val="9BBB59"/>
                </a:solidFill>
              </a:rPr>
              <a:t>// add element at the end of the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void add(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9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Linked </a:t>
            </a:r>
            <a:r>
              <a:rPr lang="en-US" dirty="0" err="1" smtClean="0"/>
              <a:t>vs</a:t>
            </a:r>
            <a:r>
              <a:rPr lang="en-US" dirty="0" smtClean="0"/>
              <a:t> Array Implementation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69643"/>
            <a:ext cx="7553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Stack&lt;</a:t>
            </a: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&gt;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empty();       </a:t>
            </a:r>
            <a:r>
              <a:rPr lang="en-US" dirty="0">
                <a:solidFill>
                  <a:schemeClr val="accent3"/>
                </a:solidFill>
              </a:rPr>
              <a:t>// returns </a:t>
            </a:r>
            <a:r>
              <a:rPr lang="en-US" dirty="0" smtClean="0">
                <a:solidFill>
                  <a:schemeClr val="accent3"/>
                </a:solidFill>
              </a:rPr>
              <a:t>true if the stack is empty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E </a:t>
            </a:r>
            <a:r>
              <a:rPr lang="en-US" dirty="0" smtClean="0">
                <a:solidFill>
                  <a:schemeClr val="bg2"/>
                </a:solidFill>
              </a:rPr>
              <a:t>peek()</a:t>
            </a:r>
            <a:r>
              <a:rPr lang="en-US" dirty="0">
                <a:solidFill>
                  <a:schemeClr val="bg2"/>
                </a:solidFill>
              </a:rPr>
              <a:t>;  </a:t>
            </a:r>
            <a:r>
              <a:rPr lang="en-US" dirty="0">
                <a:solidFill>
                  <a:srgbClr val="9BBB59"/>
                </a:solidFill>
              </a:rPr>
              <a:t>/</a:t>
            </a:r>
            <a:r>
              <a:rPr lang="en-US" dirty="0" smtClean="0">
                <a:solidFill>
                  <a:srgbClr val="9BBB59"/>
                </a:solidFill>
              </a:rPr>
              <a:t>/ looks at the top item of the stack w/o removing it.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E pop()</a:t>
            </a:r>
            <a:r>
              <a:rPr lang="en-US" dirty="0">
                <a:solidFill>
                  <a:schemeClr val="bg2"/>
                </a:solidFill>
              </a:rPr>
              <a:t>;  </a:t>
            </a:r>
            <a:r>
              <a:rPr lang="en-US" dirty="0">
                <a:solidFill>
                  <a:srgbClr val="9BBB59"/>
                </a:solidFill>
              </a:rPr>
              <a:t>// </a:t>
            </a:r>
            <a:r>
              <a:rPr lang="en-US" dirty="0" smtClean="0">
                <a:solidFill>
                  <a:srgbClr val="9BBB59"/>
                </a:solidFill>
              </a:rPr>
              <a:t>removes the top item in the stack, returning it.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E push(E element)</a:t>
            </a:r>
            <a:r>
              <a:rPr lang="en-US" dirty="0">
                <a:solidFill>
                  <a:schemeClr val="bg2"/>
                </a:solidFill>
              </a:rPr>
              <a:t>;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9BBB59"/>
                </a:solidFill>
              </a:rPr>
              <a:t>// </a:t>
            </a:r>
            <a:r>
              <a:rPr lang="en-US" dirty="0" smtClean="0">
                <a:solidFill>
                  <a:srgbClr val="9BBB59"/>
                </a:solidFill>
              </a:rPr>
              <a:t>pushes an item onto the top of the stack.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5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Pre, In, Post 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</a:p>
          <a:p>
            <a:pPr lvl="1"/>
            <a:r>
              <a:rPr lang="en-US" dirty="0" smtClean="0"/>
              <a:t>Operator, Operand1, Operand2</a:t>
            </a:r>
          </a:p>
          <a:p>
            <a:pPr lvl="1"/>
            <a:r>
              <a:rPr lang="en-US" dirty="0" smtClean="0"/>
              <a:t>No operator precedence</a:t>
            </a:r>
          </a:p>
          <a:p>
            <a:pPr lvl="1"/>
            <a:endParaRPr lang="en-US" dirty="0"/>
          </a:p>
          <a:p>
            <a:r>
              <a:rPr lang="en-US" dirty="0" smtClean="0"/>
              <a:t>Infix Notation</a:t>
            </a:r>
          </a:p>
          <a:p>
            <a:pPr lvl="1"/>
            <a:r>
              <a:rPr lang="en-US" dirty="0" smtClean="0"/>
              <a:t>Operand1, Operator, Operand2</a:t>
            </a:r>
          </a:p>
          <a:p>
            <a:pPr lvl="1"/>
            <a:r>
              <a:rPr lang="en-US" dirty="0" smtClean="0"/>
              <a:t>Has operator precedence and parentheses</a:t>
            </a:r>
          </a:p>
          <a:p>
            <a:pPr lvl="1"/>
            <a:endParaRPr lang="en-US" dirty="0"/>
          </a:p>
          <a:p>
            <a:r>
              <a:rPr lang="en-US" dirty="0" smtClean="0"/>
              <a:t>Postfix Notation</a:t>
            </a:r>
          </a:p>
          <a:p>
            <a:pPr lvl="1"/>
            <a:r>
              <a:rPr lang="en-US" dirty="0" smtClean="0"/>
              <a:t>Operand1, Operand2, Operator</a:t>
            </a:r>
          </a:p>
          <a:p>
            <a:pPr lvl="1"/>
            <a:r>
              <a:rPr lang="en-US" dirty="0" smtClean="0"/>
              <a:t>No 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126342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Add to the rear, remove from the front</a:t>
            </a:r>
          </a:p>
          <a:p>
            <a:pPr lvl="1"/>
            <a:r>
              <a:rPr lang="en-US" dirty="0" smtClean="0"/>
              <a:t>Array </a:t>
            </a:r>
            <a:r>
              <a:rPr lang="en-US" dirty="0" err="1" smtClean="0"/>
              <a:t>vs</a:t>
            </a:r>
            <a:r>
              <a:rPr lang="en-US" dirty="0" smtClean="0"/>
              <a:t> Linked implementation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817892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e);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// Inserts element to end of queue, throws exception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offer(E e);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// Inserts element to end of queue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 element();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of the queue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 peek();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or null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 poll(); </a:t>
            </a:r>
            <a:r>
              <a:rPr lang="en-US" dirty="0" smtClean="0">
                <a:solidFill>
                  <a:srgbClr val="9BBB59"/>
                </a:solidFill>
              </a:rPr>
              <a:t>// Retrieves and removes the head or null if queue is empty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 remove();  </a:t>
            </a:r>
            <a:r>
              <a:rPr lang="en-US" dirty="0" smtClean="0">
                <a:solidFill>
                  <a:srgbClr val="9BBB59"/>
                </a:solidFill>
              </a:rPr>
              <a:t>// Retrieves and removes the head of the </a:t>
            </a:r>
            <a:r>
              <a:rPr lang="en-US" dirty="0" smtClean="0">
                <a:solidFill>
                  <a:srgbClr val="9BBB59"/>
                </a:solidFill>
              </a:rPr>
              <a:t>queue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size();</a:t>
            </a:r>
            <a:r>
              <a:rPr lang="en-US" dirty="0" smtClean="0">
                <a:solidFill>
                  <a:srgbClr val="9BBB59"/>
                </a:solidFill>
              </a:rPr>
              <a:t> // Returns the number of elements in the queue.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07259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</a:p>
          <a:p>
            <a:endParaRPr lang="en-US" dirty="0"/>
          </a:p>
          <a:p>
            <a:pPr lvl="1"/>
            <a:r>
              <a:rPr lang="en-US" dirty="0" smtClean="0"/>
              <a:t>Terminology: </a:t>
            </a:r>
          </a:p>
          <a:p>
            <a:pPr lvl="2"/>
            <a:r>
              <a:rPr lang="en-US" dirty="0" smtClean="0"/>
              <a:t>root, child, siblings, parent, height/depth, branch, leaf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Binary Trees</a:t>
            </a:r>
          </a:p>
          <a:p>
            <a:pPr lvl="2"/>
            <a:r>
              <a:rPr lang="en-US" dirty="0" smtClean="0"/>
              <a:t>Full, Perfect, Complete </a:t>
            </a:r>
          </a:p>
          <a:p>
            <a:pPr lvl="2"/>
            <a:r>
              <a:rPr lang="en-US" dirty="0" smtClean="0"/>
              <a:t>Traversals: pre order, in order, post order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Binary Search Trees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Huffman Trees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9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</a:p>
          <a:p>
            <a:endParaRPr lang="en-US" dirty="0"/>
          </a:p>
          <a:p>
            <a:pPr lvl="1"/>
            <a:r>
              <a:rPr lang="en-US" dirty="0" smtClean="0"/>
              <a:t>Helper data structure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Parents are &gt; or &lt; children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Implemented in complete binary tree</a:t>
            </a:r>
          </a:p>
          <a:p>
            <a:pPr lvl="2"/>
            <a:r>
              <a:rPr lang="en-US" dirty="0" smtClean="0"/>
              <a:t>left child = 2 * p + 1, right child = 2 * p + 2</a:t>
            </a:r>
          </a:p>
          <a:p>
            <a:pPr lvl="2"/>
            <a:r>
              <a:rPr lang="en-US" dirty="0" smtClean="0"/>
              <a:t>parent = (c – 1) / 2</a:t>
            </a:r>
          </a:p>
          <a:p>
            <a:pPr lvl="2"/>
            <a:r>
              <a:rPr lang="en-US" dirty="0" smtClean="0"/>
              <a:t>Add, </a:t>
            </a:r>
            <a:r>
              <a:rPr lang="en-US" dirty="0" err="1" smtClean="0"/>
              <a:t>reheap</a:t>
            </a:r>
            <a:endParaRPr lang="en-US" dirty="0" smtClean="0"/>
          </a:p>
          <a:p>
            <a:pPr lvl="2"/>
            <a:r>
              <a:rPr lang="en-US" dirty="0" smtClean="0"/>
              <a:t>Remove root, swap rightmost child, </a:t>
            </a:r>
            <a:r>
              <a:rPr lang="en-US" dirty="0" err="1" smtClean="0"/>
              <a:t>reheap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8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543</TotalTime>
  <Words>814</Words>
  <Application>Microsoft Macintosh PowerPoint</Application>
  <PresentationFormat>On-screen Show (4:3)</PresentationFormat>
  <Paragraphs>167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csdl-2014</vt:lpstr>
      <vt:lpstr>Course Review</vt:lpstr>
      <vt:lpstr>Java Concepts</vt:lpstr>
      <vt:lpstr>Data Structures</vt:lpstr>
      <vt:lpstr>Data Structures</vt:lpstr>
      <vt:lpstr>Data Structures</vt:lpstr>
      <vt:lpstr>Pre, In, Post fix Notation</vt:lpstr>
      <vt:lpstr>Data Structures</vt:lpstr>
      <vt:lpstr>Data Structures</vt:lpstr>
      <vt:lpstr>Data Structures</vt:lpstr>
      <vt:lpstr>Data Structures</vt:lpstr>
      <vt:lpstr>Recursion</vt:lpstr>
      <vt:lpstr>Sorting Algorithms</vt:lpstr>
      <vt:lpstr>Sorting Algorithms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Data in Java</dc:title>
  <dc:subject/>
  <dc:creator>Carleton Moore</dc:creator>
  <cp:keywords/>
  <dc:description/>
  <cp:lastModifiedBy>Carleton Moore</cp:lastModifiedBy>
  <cp:revision>32</cp:revision>
  <dcterms:created xsi:type="dcterms:W3CDTF">2014-11-26T21:28:34Z</dcterms:created>
  <dcterms:modified xsi:type="dcterms:W3CDTF">2015-05-04T21:41:32Z</dcterms:modified>
  <cp:category/>
</cp:coreProperties>
</file>