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12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Ch. 3.1 &amp;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statements over and over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loop while </a:t>
            </a:r>
            <a:r>
              <a:rPr lang="en-US" i="1" dirty="0" err="1" smtClean="0"/>
              <a:t>boolean-exression</a:t>
            </a:r>
            <a:r>
              <a:rPr lang="en-US" dirty="0" smtClean="0"/>
              <a:t> is true</a:t>
            </a:r>
          </a:p>
          <a:p>
            <a:pPr lvl="1"/>
            <a:r>
              <a:rPr lang="en-US" dirty="0" smtClean="0"/>
              <a:t>Can lead to 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1806878"/>
            <a:ext cx="406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078" y="2648621"/>
            <a:ext cx="4340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078" y="4530298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(number &lt; 6) { // Keep going as long as number &lt; 6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number + 1; // Go on to next number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2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>
            <a:stCxn id="3" idx="0"/>
            <a:endCxn id="6" idx="0"/>
          </p:cNvCxnSpPr>
          <p:nvPr/>
        </p:nvCxnSpPr>
        <p:spPr bwMode="auto">
          <a:xfrm>
            <a:off x="4572000" y="1143000"/>
            <a:ext cx="1670" cy="8294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Diamond 5"/>
          <p:cNvSpPr/>
          <p:nvPr/>
        </p:nvSpPr>
        <p:spPr bwMode="auto">
          <a:xfrm>
            <a:off x="3418412" y="1972456"/>
            <a:ext cx="2310516" cy="972718"/>
          </a:xfrm>
          <a:prstGeom prst="diamond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condition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18412" y="3890872"/>
            <a:ext cx="2310516" cy="621459"/>
          </a:xfrm>
          <a:prstGeom prst="roundRect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Statements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 bwMode="auto">
          <a:xfrm>
            <a:off x="4573670" y="2945174"/>
            <a:ext cx="0" cy="94569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11" idx="1"/>
            <a:endCxn id="6" idx="1"/>
          </p:cNvCxnSpPr>
          <p:nvPr/>
        </p:nvCxnSpPr>
        <p:spPr bwMode="auto">
          <a:xfrm rot="10800000">
            <a:off x="3418412" y="2458816"/>
            <a:ext cx="12700" cy="1742787"/>
          </a:xfrm>
          <a:prstGeom prst="curvedConnector3">
            <a:avLst>
              <a:gd name="adj1" fmla="val 9353748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>
            <a:stCxn id="6" idx="3"/>
          </p:cNvCxnSpPr>
          <p:nvPr/>
        </p:nvCxnSpPr>
        <p:spPr bwMode="auto">
          <a:xfrm flipH="1">
            <a:off x="4572000" y="2458815"/>
            <a:ext cx="1156928" cy="3701733"/>
          </a:xfrm>
          <a:prstGeom prst="curvedConnector4">
            <a:avLst>
              <a:gd name="adj1" fmla="val -79321"/>
              <a:gd name="adj2" fmla="val 65693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999167" y="2107556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8799" y="295352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6277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one of two alternate courses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statements1</a:t>
            </a:r>
            <a:r>
              <a:rPr lang="en-US" dirty="0" smtClean="0"/>
              <a:t> if </a:t>
            </a:r>
            <a:r>
              <a:rPr lang="en-US" i="1" dirty="0" err="1" smtClean="0"/>
              <a:t>boolean</a:t>
            </a:r>
            <a:r>
              <a:rPr lang="en-US" i="1" dirty="0" smtClean="0"/>
              <a:t>-expression</a:t>
            </a:r>
            <a:r>
              <a:rPr lang="en-US" dirty="0" smtClean="0"/>
              <a:t> is true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statements2</a:t>
            </a:r>
            <a:r>
              <a:rPr lang="en-US" dirty="0" smtClean="0"/>
              <a:t> if </a:t>
            </a:r>
            <a:r>
              <a:rPr lang="en-US" i="1" dirty="0" err="1" smtClean="0"/>
              <a:t>boolean</a:t>
            </a:r>
            <a:r>
              <a:rPr lang="en-US" i="1" dirty="0" smtClean="0"/>
              <a:t>-expression</a:t>
            </a:r>
            <a:r>
              <a:rPr lang="en-US" dirty="0" smtClean="0"/>
              <a:t> is 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1806878"/>
            <a:ext cx="3647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&lt;statement2&gt;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078" y="3364314"/>
            <a:ext cx="392476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&lt;statements1&gt;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9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>
            <a:endCxn id="5" idx="0"/>
          </p:cNvCxnSpPr>
          <p:nvPr/>
        </p:nvCxnSpPr>
        <p:spPr bwMode="auto">
          <a:xfrm>
            <a:off x="4572000" y="1143000"/>
            <a:ext cx="1670" cy="8294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Diamond 4"/>
          <p:cNvSpPr/>
          <p:nvPr/>
        </p:nvSpPr>
        <p:spPr bwMode="auto">
          <a:xfrm>
            <a:off x="3418412" y="1972456"/>
            <a:ext cx="2310516" cy="972718"/>
          </a:xfrm>
          <a:prstGeom prst="diamond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condition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418412" y="3890872"/>
            <a:ext cx="2310516" cy="621459"/>
          </a:xfrm>
          <a:prstGeom prst="roundRect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Statements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 bwMode="auto">
          <a:xfrm>
            <a:off x="4573670" y="2945174"/>
            <a:ext cx="0" cy="94569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urved Connector 7"/>
          <p:cNvCxnSpPr>
            <a:stCxn id="5" idx="3"/>
          </p:cNvCxnSpPr>
          <p:nvPr/>
        </p:nvCxnSpPr>
        <p:spPr bwMode="auto">
          <a:xfrm flipH="1">
            <a:off x="4572000" y="2458815"/>
            <a:ext cx="1156928" cy="3701733"/>
          </a:xfrm>
          <a:prstGeom prst="curvedConnector4">
            <a:avLst>
              <a:gd name="adj1" fmla="val -79321"/>
              <a:gd name="adj2" fmla="val 65693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999167" y="2107556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799" y="295352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true</a:t>
            </a:r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 bwMode="auto">
          <a:xfrm flipH="1">
            <a:off x="4572000" y="4512331"/>
            <a:ext cx="1670" cy="164821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24670" y="1459404"/>
            <a:ext cx="392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85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>
            <a:endCxn id="5" idx="0"/>
          </p:cNvCxnSpPr>
          <p:nvPr/>
        </p:nvCxnSpPr>
        <p:spPr bwMode="auto">
          <a:xfrm>
            <a:off x="4572000" y="1143000"/>
            <a:ext cx="1670" cy="8294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Diamond 4"/>
          <p:cNvSpPr/>
          <p:nvPr/>
        </p:nvSpPr>
        <p:spPr bwMode="auto">
          <a:xfrm>
            <a:off x="3418412" y="1972456"/>
            <a:ext cx="2310516" cy="972718"/>
          </a:xfrm>
          <a:prstGeom prst="diamond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condition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418412" y="3890872"/>
            <a:ext cx="2310516" cy="621459"/>
          </a:xfrm>
          <a:prstGeom prst="roundRect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Statements1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 bwMode="auto">
          <a:xfrm>
            <a:off x="4573670" y="2945174"/>
            <a:ext cx="0" cy="94569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999167" y="2107556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799" y="295352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true</a:t>
            </a:r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 bwMode="auto">
          <a:xfrm flipH="1">
            <a:off x="4572000" y="4512331"/>
            <a:ext cx="1670" cy="164821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24670" y="1459404"/>
            <a:ext cx="392476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921857" y="3894662"/>
            <a:ext cx="2310516" cy="621459"/>
          </a:xfrm>
          <a:prstGeom prst="roundRect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Statements2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5" name="Curved Connector 14"/>
          <p:cNvCxnSpPr>
            <a:stCxn id="5" idx="3"/>
            <a:endCxn id="14" idx="0"/>
          </p:cNvCxnSpPr>
          <p:nvPr/>
        </p:nvCxnSpPr>
        <p:spPr bwMode="auto">
          <a:xfrm>
            <a:off x="5728928" y="2458815"/>
            <a:ext cx="1348187" cy="1435847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>
            <a:stCxn id="14" idx="2"/>
          </p:cNvCxnSpPr>
          <p:nvPr/>
        </p:nvCxnSpPr>
        <p:spPr bwMode="auto">
          <a:xfrm rot="5400000">
            <a:off x="5002345" y="4085777"/>
            <a:ext cx="1644427" cy="2505115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16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is Difficult</a:t>
            </a:r>
          </a:p>
          <a:p>
            <a:pPr lvl="1"/>
            <a:r>
              <a:rPr lang="en-US" dirty="0" smtClean="0"/>
              <a:t>Computers blindly follow the program</a:t>
            </a:r>
          </a:p>
          <a:p>
            <a:pPr lvl="1"/>
            <a:r>
              <a:rPr lang="en-US" dirty="0" smtClean="0"/>
              <a:t>Programs must tell computers every small detail</a:t>
            </a:r>
          </a:p>
          <a:p>
            <a:pPr lvl="1"/>
            <a:r>
              <a:rPr lang="en-US" dirty="0" smtClean="0"/>
              <a:t>Program is a step by step procedure for carrying out a task</a:t>
            </a:r>
          </a:p>
          <a:p>
            <a:endParaRPr lang="en-US" dirty="0" smtClean="0"/>
          </a:p>
          <a:p>
            <a:r>
              <a:rPr lang="en-US" dirty="0" smtClean="0"/>
              <a:t>An Algorithm is an unambiguous step-by-step procedure that always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and Stepwise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Assignment statements</a:t>
            </a:r>
          </a:p>
          <a:p>
            <a:pPr lvl="1"/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Input / Output</a:t>
            </a:r>
          </a:p>
          <a:p>
            <a:pPr lvl="1"/>
            <a:r>
              <a:rPr lang="en-US" dirty="0" smtClean="0"/>
              <a:t>Subroutines</a:t>
            </a:r>
          </a:p>
          <a:p>
            <a:pPr lvl="1"/>
            <a:r>
              <a:rPr lang="en-US" smtClean="0"/>
              <a:t>Control </a:t>
            </a:r>
            <a:r>
              <a:rPr lang="en-US" dirty="0" smtClean="0"/>
              <a:t>Structures</a:t>
            </a:r>
          </a:p>
          <a:p>
            <a:pPr lvl="1"/>
            <a:endParaRPr lang="en-US" dirty="0"/>
          </a:p>
          <a:p>
            <a:r>
              <a:rPr lang="en-US" dirty="0" smtClean="0"/>
              <a:t>Write an outline of the task / algorithm</a:t>
            </a:r>
          </a:p>
          <a:p>
            <a:r>
              <a:rPr lang="en-US" dirty="0" smtClean="0"/>
              <a:t>Refine each step until they are unambiguous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display the value of an investment for each of the next five years, where the initial investment and interest rate are specified by the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907" y="2701995"/>
            <a:ext cx="68403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Get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the user’s input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Compute the value of the investment after 1 year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Display the value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Compute the value after 2 years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Display the value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Compute the value after 3 years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Display the value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Compute the value after 4 years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Display the value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Compute the value after 5 years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Display the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value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024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display the value of an investment for each of the next five years, where the initial investment and interest rate are specified by the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907" y="2701995"/>
            <a:ext cx="5865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Get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the user’s input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while there are more years to process: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   Compute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the value after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the next year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   Display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value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1450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display the value of an investment for each of the next five years, where the initial investment and interest rate are specified by the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907" y="2701995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Get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the user’s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input 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is refined to: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Ask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the user for the initial investment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Read the user’s response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Ask the user for the interest rate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Read the user’s response</a:t>
            </a:r>
          </a:p>
        </p:txBody>
      </p:sp>
    </p:spTree>
    <p:extLst>
      <p:ext uri="{BB962C8B-B14F-4D97-AF65-F5344CB8AC3E}">
        <p14:creationId xmlns:p14="http://schemas.microsoft.com/office/powerpoint/2010/main" val="130303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Blocks, Loops, and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</a:p>
          <a:p>
            <a:pPr lvl="1"/>
            <a:r>
              <a:rPr lang="en-US" dirty="0" smtClean="0"/>
              <a:t>Control the flow of programs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i="1" dirty="0" smtClean="0"/>
              <a:t>block</a:t>
            </a:r>
          </a:p>
          <a:p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r>
              <a:rPr lang="en-US" i="1" dirty="0" err="1" smtClean="0"/>
              <a:t>do..while</a:t>
            </a:r>
            <a:r>
              <a:rPr lang="en-US" dirty="0" smtClean="0"/>
              <a:t> loop</a:t>
            </a:r>
          </a:p>
          <a:p>
            <a:r>
              <a:rPr lang="en-US" i="1" dirty="0" smtClean="0"/>
              <a:t>for</a:t>
            </a:r>
            <a:r>
              <a:rPr lang="en-US" dirty="0" smtClean="0"/>
              <a:t> loop</a:t>
            </a:r>
          </a:p>
          <a:p>
            <a:r>
              <a:rPr lang="en-US" i="1" dirty="0" smtClean="0"/>
              <a:t>if</a:t>
            </a:r>
            <a:r>
              <a:rPr lang="en-US" dirty="0" smtClean="0"/>
              <a:t> statement</a:t>
            </a:r>
          </a:p>
          <a:p>
            <a:r>
              <a:rPr lang="en-US" i="1" dirty="0" smtClean="0"/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0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display the value of an investment for each of the next five years, where the initial investment and interest rate are specified by the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907" y="2701995"/>
            <a:ext cx="53142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Compute the value after the next year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is refined to: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Compute the interest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Add the interest to the value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760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display the value of an investment for each of the next five years, where the initial investment and interest rate are specified by the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907" y="2701995"/>
            <a:ext cx="5309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while there are more years to process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is refined to: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years = 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while years &lt; 5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years = years + 1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36985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display the value of an investment for each of the next five years, where the initial investment and interest rate are specified by the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907" y="2701995"/>
            <a:ext cx="655667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Ask the user for the initial investment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Read the user’s response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Ask the user for the interest rate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Read the user’s response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years = 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while years &lt; 5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years = years + 1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Compute the interest = value * interest rate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Add the interest to the value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Display the value</a:t>
            </a:r>
          </a:p>
        </p:txBody>
      </p:sp>
    </p:spTree>
    <p:extLst>
      <p:ext uri="{BB962C8B-B14F-4D97-AF65-F5344CB8AC3E}">
        <p14:creationId xmlns:p14="http://schemas.microsoft.com/office/powerpoint/2010/main" val="407434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display the value of an investment for each of the next five years, where the initial investment and interest rate are specified by the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907" y="2701995"/>
            <a:ext cx="76648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double principle, rate, interest; // Declare variables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years;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(“Type initial investment: ”);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principle 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TextIO.getlnDouble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(“Type interest rate: “);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rate 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TextIO.getlnDouble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years = 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while (years &lt; 5) {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years = years + 1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interest = principle * rate;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principle = principle + interest;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(principle);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4143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Development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the Algorithm</a:t>
            </a:r>
          </a:p>
          <a:p>
            <a:pPr lvl="1"/>
            <a:r>
              <a:rPr lang="en-US" dirty="0" smtClean="0"/>
              <a:t>Stepwise refinement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the Algorithm</a:t>
            </a:r>
          </a:p>
          <a:p>
            <a:pPr lvl="1"/>
            <a:r>
              <a:rPr lang="en-US" dirty="0" smtClean="0"/>
              <a:t>Syntax errors, compile errors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the Program</a:t>
            </a:r>
          </a:p>
          <a:p>
            <a:pPr lvl="1"/>
            <a:r>
              <a:rPr lang="en-US" dirty="0" smtClean="0"/>
              <a:t>Run the Algorithm, check the results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Debug </a:t>
            </a:r>
            <a:r>
              <a:rPr lang="en-US" smtClean="0"/>
              <a:t>the Program</a:t>
            </a:r>
            <a:endParaRPr lang="en-US" dirty="0" smtClean="0"/>
          </a:p>
          <a:p>
            <a:pPr lvl="1"/>
            <a:r>
              <a:rPr lang="en-US" dirty="0" smtClean="0"/>
              <a:t>Find the errors in the code /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statements together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Pair of curly braces { } </a:t>
            </a:r>
          </a:p>
          <a:p>
            <a:endParaRPr lang="en-US" dirty="0"/>
          </a:p>
          <a:p>
            <a:r>
              <a:rPr lang="en-US" dirty="0" smtClean="0"/>
              <a:t>Sequence of statements</a:t>
            </a:r>
          </a:p>
          <a:p>
            <a:pPr lvl="1"/>
            <a:r>
              <a:rPr lang="en-US" dirty="0" smtClean="0"/>
              <a:t>0 or more statements</a:t>
            </a:r>
          </a:p>
          <a:p>
            <a:pPr lvl="1"/>
            <a:endParaRPr lang="en-US" dirty="0"/>
          </a:p>
          <a:p>
            <a:r>
              <a:rPr lang="en-US" dirty="0" smtClean="0"/>
              <a:t>Doesn’t affect flow of control</a:t>
            </a:r>
          </a:p>
          <a:p>
            <a:pPr lvl="1"/>
            <a:endParaRPr lang="en-US" dirty="0"/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1806878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9036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7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431539" y="3255903"/>
            <a:ext cx="2712461" cy="29586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548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29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431539" y="4012462"/>
            <a:ext cx="2712461" cy="324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548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70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431539" y="4525842"/>
            <a:ext cx="2712461" cy="324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548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52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431539" y="5363462"/>
            <a:ext cx="2712461" cy="324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548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10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431539" y="5930882"/>
            <a:ext cx="2712461" cy="324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548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85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287</TotalTime>
  <Words>1331</Words>
  <Application>Microsoft Macintosh PowerPoint</Application>
  <PresentationFormat>On-screen Show (4:3)</PresentationFormat>
  <Paragraphs>344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csdl-2014</vt:lpstr>
      <vt:lpstr>Control Ch. 3.1 &amp; 3.2</vt:lpstr>
      <vt:lpstr>Blocks, Loops, and Branches</vt:lpstr>
      <vt:lpstr>Blocks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While Loop</vt:lpstr>
      <vt:lpstr>While Loop Flow of Control</vt:lpstr>
      <vt:lpstr>IF Statement</vt:lpstr>
      <vt:lpstr>If Flow of Control</vt:lpstr>
      <vt:lpstr>If Else Flow of Control</vt:lpstr>
      <vt:lpstr>Algorithm Development</vt:lpstr>
      <vt:lpstr>Pseudo Code and Stepwise Refinement</vt:lpstr>
      <vt:lpstr>Example</vt:lpstr>
      <vt:lpstr>Refinement 1</vt:lpstr>
      <vt:lpstr>Refinement 2</vt:lpstr>
      <vt:lpstr>Refinement 3</vt:lpstr>
      <vt:lpstr>Refinement 4</vt:lpstr>
      <vt:lpstr>Put it together</vt:lpstr>
      <vt:lpstr>Convert to Code</vt:lpstr>
      <vt:lpstr>Program Development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Ch. 3.1 &amp; 3.2</dc:title>
  <dc:creator>Carleton Moore</dc:creator>
  <cp:lastModifiedBy>Carleton Moore</cp:lastModifiedBy>
  <cp:revision>14</cp:revision>
  <dcterms:created xsi:type="dcterms:W3CDTF">2016-01-15T20:11:46Z</dcterms:created>
  <dcterms:modified xsi:type="dcterms:W3CDTF">2016-01-26T19:49:30Z</dcterms:modified>
</cp:coreProperties>
</file>