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Ch. 3.7 – 3.9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/>
              <a:t>University of Hawaii, </a:t>
            </a:r>
            <a:r>
              <a:rPr lang="en-US" smtClean="0"/>
              <a:t>Manoa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7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744" y="1188370"/>
            <a:ext cx="226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57991" y="1492356"/>
            <a:ext cx="2892206" cy="3693775"/>
            <a:chOff x="4614634" y="1289563"/>
            <a:chExt cx="2892206" cy="3693775"/>
          </a:xfrm>
        </p:grpSpPr>
        <p:grpSp>
          <p:nvGrpSpPr>
            <p:cNvPr id="14" name="Group 13"/>
            <p:cNvGrpSpPr/>
            <p:nvPr/>
          </p:nvGrpSpPr>
          <p:grpSpPr>
            <a:xfrm>
              <a:off x="5851253" y="1289563"/>
              <a:ext cx="1655587" cy="3693775"/>
              <a:chOff x="4751308" y="1289563"/>
              <a:chExt cx="1655587" cy="369377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751308" y="1797425"/>
                <a:ext cx="1655587" cy="3185913"/>
                <a:chOff x="4751308" y="1797425"/>
                <a:chExt cx="1655587" cy="3185913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4751308" y="1797425"/>
                  <a:ext cx="1655587" cy="53299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</a:rPr>
                    <a:t>(5)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 bwMode="auto">
                <a:xfrm>
                  <a:off x="4751308" y="2318383"/>
                  <a:ext cx="1655587" cy="53299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</a:rPr>
                    <a:t>0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 bwMode="auto">
                <a:xfrm>
                  <a:off x="4751308" y="2851374"/>
                  <a:ext cx="1655587" cy="53299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</a:rPr>
                    <a:t>0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 bwMode="auto">
                <a:xfrm>
                  <a:off x="4751308" y="3384365"/>
                  <a:ext cx="1655587" cy="53299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</a:rPr>
                    <a:t>0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4751308" y="3917356"/>
                  <a:ext cx="1655587" cy="53299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</a:rPr>
                    <a:t>0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>
                  <a:off x="4751308" y="4450347"/>
                  <a:ext cx="1655587" cy="53299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</a:rPr>
                    <a:t>0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5403412" y="1289563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14634" y="1847796"/>
              <a:ext cx="1108647" cy="3044371"/>
              <a:chOff x="4614634" y="1847796"/>
              <a:chExt cx="1108647" cy="3044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614634" y="1847796"/>
                <a:ext cx="1108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  <a:latin typeface="+mn-lt"/>
                  </a:rPr>
                  <a:t>A.length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</a:rPr>
                  <a:t>: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51052" y="2363744"/>
                <a:ext cx="672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+mn-lt"/>
                  </a:rPr>
                  <a:t>A[0]: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51052" y="2969912"/>
                <a:ext cx="672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+mn-lt"/>
                  </a:rPr>
                  <a:t>A[1]: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051052" y="3473702"/>
                <a:ext cx="672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+mn-lt"/>
                  </a:rPr>
                  <a:t>A[2]: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51052" y="3999106"/>
                <a:ext cx="672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+mn-lt"/>
                  </a:rPr>
                  <a:t>A[3]: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51052" y="4522835"/>
                <a:ext cx="672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+mn-lt"/>
                  </a:rPr>
                  <a:t>A[4]: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469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Loop through all the items in array </a:t>
            </a:r>
            <a:r>
              <a:rPr lang="en-US" i="1" dirty="0" smtClean="0"/>
              <a:t>list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starts at 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ends at </a:t>
            </a:r>
            <a:r>
              <a:rPr lang="en-US" dirty="0" err="1" smtClean="0"/>
              <a:t>list.length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88370"/>
            <a:ext cx="5032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the array index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21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by 7 grid</a:t>
            </a:r>
          </a:p>
          <a:p>
            <a:pPr lvl="1"/>
            <a:r>
              <a:rPr lang="en-US" dirty="0" smtClean="0"/>
              <a:t>Rows 0 to 4</a:t>
            </a:r>
          </a:p>
          <a:p>
            <a:pPr lvl="1"/>
            <a:r>
              <a:rPr lang="en-US" dirty="0" smtClean="0"/>
              <a:t>Columns 0 to 6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A[row][col]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652543"/>
              </p:ext>
            </p:extLst>
          </p:nvPr>
        </p:nvGraphicFramePr>
        <p:xfrm>
          <a:off x="3858187" y="1185999"/>
          <a:ext cx="486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750"/>
                <a:gridCol w="607750"/>
                <a:gridCol w="607750"/>
                <a:gridCol w="607750"/>
                <a:gridCol w="607750"/>
                <a:gridCol w="607750"/>
                <a:gridCol w="607750"/>
                <a:gridCol w="607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9BBB59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9BBB5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92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9BBB59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9BBB5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67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9BBB59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9BBB5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9BBB59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9BBB5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9BBB59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9BBB5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87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6744" y="2764708"/>
            <a:ext cx="2678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[][] A;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[5][7];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44" y="4572780"/>
            <a:ext cx="808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print the number of rows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(A[0].length); // print number of cols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8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windows on the screen</a:t>
            </a:r>
          </a:p>
          <a:p>
            <a:r>
              <a:rPr lang="en-US" dirty="0" smtClean="0"/>
              <a:t>Draw pixels</a:t>
            </a:r>
          </a:p>
          <a:p>
            <a:pPr lvl="1"/>
            <a:r>
              <a:rPr lang="en-US" dirty="0" smtClean="0"/>
              <a:t>x, y </a:t>
            </a:r>
            <a:r>
              <a:rPr lang="en-US" dirty="0" err="1" smtClean="0"/>
              <a:t>coord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041947" y="2239661"/>
            <a:ext cx="7060107" cy="4131628"/>
            <a:chOff x="380910" y="1785272"/>
            <a:chExt cx="7060107" cy="4131628"/>
          </a:xfrm>
        </p:grpSpPr>
        <p:sp>
          <p:nvSpPr>
            <p:cNvPr id="4" name="Rectangle 3"/>
            <p:cNvSpPr/>
            <p:nvPr/>
          </p:nvSpPr>
          <p:spPr bwMode="auto">
            <a:xfrm>
              <a:off x="2062425" y="2831164"/>
              <a:ext cx="5010411" cy="29010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062425" y="2155413"/>
              <a:ext cx="0" cy="39613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7072836" y="2155413"/>
              <a:ext cx="0" cy="39613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1445785" y="2633099"/>
              <a:ext cx="0" cy="39613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445785" y="5534169"/>
              <a:ext cx="0" cy="39613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392849" y="2168812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1024" y="4115447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Y</a:t>
              </a:r>
            </a:p>
          </p:txBody>
        </p:sp>
        <p:cxnSp>
          <p:nvCxnSpPr>
            <p:cNvPr id="13" name="Straight Arrow Connector 12"/>
            <p:cNvCxnSpPr>
              <a:stCxn id="10" idx="1"/>
            </p:cNvCxnSpPr>
            <p:nvPr/>
          </p:nvCxnSpPr>
          <p:spPr bwMode="auto">
            <a:xfrm flipH="1" flipV="1">
              <a:off x="2062425" y="2341827"/>
              <a:ext cx="2330424" cy="1165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0" idx="3"/>
            </p:cNvCxnSpPr>
            <p:nvPr/>
          </p:nvCxnSpPr>
          <p:spPr bwMode="auto">
            <a:xfrm flipV="1">
              <a:off x="4731478" y="2341827"/>
              <a:ext cx="2341358" cy="1165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1" idx="0"/>
            </p:cNvCxnSpPr>
            <p:nvPr/>
          </p:nvCxnSpPr>
          <p:spPr bwMode="auto">
            <a:xfrm flipV="1">
              <a:off x="1440339" y="2831164"/>
              <a:ext cx="16176" cy="128428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1" idx="2"/>
            </p:cNvCxnSpPr>
            <p:nvPr/>
          </p:nvCxnSpPr>
          <p:spPr bwMode="auto">
            <a:xfrm>
              <a:off x="1440339" y="4484779"/>
              <a:ext cx="16176" cy="1247455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1905903" y="178608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1460" y="264649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910" y="5547568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height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655" y="1785272"/>
              <a:ext cx="73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width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744494" y="3635075"/>
              <a:ext cx="396172" cy="699053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5" name="Down Arrow Callout 24"/>
            <p:cNvSpPr/>
            <p:nvPr/>
          </p:nvSpPr>
          <p:spPr bwMode="auto">
            <a:xfrm>
              <a:off x="2458597" y="4217619"/>
              <a:ext cx="838953" cy="757307"/>
            </a:xfrm>
            <a:prstGeom prst="downArrowCallou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24850" y="4974926"/>
              <a:ext cx="145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halkboard"/>
                  <a:cs typeface="Chalkboard"/>
                </a:rPr>
                <a:t>Hello World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3297550" y="3215643"/>
              <a:ext cx="827300" cy="8039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6649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GUI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</a:t>
            </a:r>
            <a:r>
              <a:rPr lang="en-US" i="1" dirty="0" smtClean="0"/>
              <a:t>graphics context</a:t>
            </a:r>
          </a:p>
          <a:p>
            <a:pPr lvl="1"/>
            <a:r>
              <a:rPr lang="en-US" dirty="0" smtClean="0"/>
              <a:t>An object with subroutines for drawing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744" y="2324137"/>
            <a:ext cx="83574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 g;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g.setColor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  // sets the drawing color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g.drawLine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(x1, y1, x2, y2); // draws a line from (x1, y1)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// to (x2, y2)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g.drawRect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w, h);     // draws a rectangle at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// with width w, height h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g.fillRect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w, h);     // fills in rectangle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g.drawOval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w, h);  // draws oval inside the rectangle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g.fillOval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w, h);  // fills in oval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3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Horizontal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307119" y="1549567"/>
            <a:ext cx="4054938" cy="233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2307119" y="1767363"/>
            <a:ext cx="4054938" cy="233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2307119" y="1985159"/>
            <a:ext cx="4054938" cy="233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307119" y="2202955"/>
            <a:ext cx="4054938" cy="233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16744" y="2463947"/>
            <a:ext cx="57255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  // the y coordinate for the line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the loop control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50; // y starts at 50 for first line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g.drawLine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y, 300, y);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+= 10;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68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Horizontal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307119" y="1549567"/>
            <a:ext cx="4054938" cy="233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2307119" y="1767363"/>
            <a:ext cx="4054938" cy="233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2307119" y="1985159"/>
            <a:ext cx="4054938" cy="233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307119" y="2202955"/>
            <a:ext cx="4054938" cy="233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16744" y="2463947"/>
            <a:ext cx="5725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  // the y coordinate for the line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(y = 50;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90; y += 10)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g.drawLine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y, 300, y);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85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in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code can’t stand alone</a:t>
            </a:r>
          </a:p>
          <a:p>
            <a:endParaRPr lang="en-US" dirty="0"/>
          </a:p>
          <a:p>
            <a:r>
              <a:rPr lang="en-US" dirty="0" smtClean="0"/>
              <a:t>Need to put it in a subroutine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Animation is a sequence of images displayed one after another</a:t>
            </a:r>
          </a:p>
          <a:p>
            <a:endParaRPr lang="en-US" dirty="0"/>
          </a:p>
          <a:p>
            <a:r>
              <a:rPr lang="en-US" dirty="0" smtClean="0"/>
              <a:t>See the text </a:t>
            </a:r>
            <a:r>
              <a:rPr lang="en-US" smtClean="0"/>
              <a:t>for example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43" y="2603759"/>
            <a:ext cx="8265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drawFrame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(Graphics g,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heigth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code to draw the image</a:t>
            </a:r>
          </a:p>
          <a:p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0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a way to deal with “exceptional” situations</a:t>
            </a:r>
          </a:p>
          <a:p>
            <a:endParaRPr lang="en-US" dirty="0"/>
          </a:p>
          <a:p>
            <a:r>
              <a:rPr lang="en-US" dirty="0" smtClean="0"/>
              <a:t>Can “catch” the error and try to handle it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i="1" dirty="0" smtClean="0"/>
              <a:t>exception</a:t>
            </a:r>
            <a:r>
              <a:rPr lang="en-US" dirty="0" smtClean="0"/>
              <a:t> is a type of ‘error’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i="1" dirty="0" err="1" smtClean="0"/>
              <a:t>try..catch</a:t>
            </a:r>
            <a:r>
              <a:rPr lang="en-US" dirty="0" smtClean="0"/>
              <a:t> statement to handle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exceptions are represented by objects of type Exception</a:t>
            </a:r>
          </a:p>
          <a:p>
            <a:endParaRPr lang="en-US" dirty="0"/>
          </a:p>
          <a:p>
            <a:r>
              <a:rPr lang="en-US" dirty="0" smtClean="0"/>
              <a:t>Many different subclasses of Exception</a:t>
            </a:r>
          </a:p>
          <a:p>
            <a:pPr lvl="1"/>
            <a:r>
              <a:rPr lang="en-US" dirty="0" err="1" smtClean="0"/>
              <a:t>NullPointerException</a:t>
            </a:r>
            <a:endParaRPr lang="en-US" dirty="0" smtClean="0"/>
          </a:p>
          <a:p>
            <a:pPr lvl="1"/>
            <a:r>
              <a:rPr lang="en-US" dirty="0" err="1" smtClean="0"/>
              <a:t>IllegalArgumentException</a:t>
            </a:r>
            <a:endParaRPr lang="en-US" dirty="0" smtClean="0"/>
          </a:p>
          <a:p>
            <a:pPr lvl="1"/>
            <a:r>
              <a:rPr lang="en-US" dirty="0" err="1" smtClean="0"/>
              <a:t>NumberFormatException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4340942"/>
            <a:ext cx="434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“42”;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6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exceptions are represented by objects of type Exception</a:t>
            </a:r>
          </a:p>
          <a:p>
            <a:endParaRPr lang="en-US" dirty="0"/>
          </a:p>
          <a:p>
            <a:r>
              <a:rPr lang="en-US" dirty="0" smtClean="0"/>
              <a:t>Many different subclasses of Exception</a:t>
            </a:r>
          </a:p>
          <a:p>
            <a:pPr lvl="1"/>
            <a:r>
              <a:rPr lang="en-US" dirty="0" err="1" smtClean="0"/>
              <a:t>NullPointerException</a:t>
            </a:r>
            <a:endParaRPr lang="en-US" dirty="0" smtClean="0"/>
          </a:p>
          <a:p>
            <a:pPr lvl="1"/>
            <a:r>
              <a:rPr lang="en-US" dirty="0" err="1" smtClean="0"/>
              <a:t>IllegalArgumentException</a:t>
            </a:r>
            <a:endParaRPr lang="en-US" dirty="0" smtClean="0"/>
          </a:p>
          <a:p>
            <a:pPr lvl="1"/>
            <a:r>
              <a:rPr lang="en-US" dirty="0" err="1" smtClean="0"/>
              <a:t>NumberFormatException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program “throws” the exception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4340942"/>
            <a:ext cx="4340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“42”;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5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try..catch</a:t>
            </a:r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statements-1</a:t>
            </a:r>
            <a:r>
              <a:rPr lang="en-US" dirty="0" smtClean="0"/>
              <a:t> throws an exception of type </a:t>
            </a:r>
            <a:r>
              <a:rPr lang="en-US" i="1" dirty="0" smtClean="0"/>
              <a:t>exception-class-name</a:t>
            </a:r>
            <a:r>
              <a:rPr lang="en-US" dirty="0" smtClean="0"/>
              <a:t> control jumps to </a:t>
            </a:r>
            <a:r>
              <a:rPr lang="en-US" i="1" dirty="0" smtClean="0"/>
              <a:t>statements-2</a:t>
            </a:r>
            <a:endParaRPr lang="en-US" dirty="0" smtClean="0"/>
          </a:p>
          <a:p>
            <a:endParaRPr lang="en-US" i="1" dirty="0"/>
          </a:p>
          <a:p>
            <a:r>
              <a:rPr lang="en-US" dirty="0" smtClean="0"/>
              <a:t>Else </a:t>
            </a:r>
            <a:r>
              <a:rPr lang="en-US" i="1" dirty="0" smtClean="0"/>
              <a:t>statements-2</a:t>
            </a:r>
            <a:r>
              <a:rPr lang="en-US" dirty="0" smtClean="0"/>
              <a:t> is skipped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21350"/>
            <a:ext cx="68337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&lt;statements-1&gt;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(&lt;exception-class-name&gt; &lt;variable-name&gt;)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&lt;statements-2&gt;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88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don’t always need to catch exceptions</a:t>
            </a:r>
          </a:p>
          <a:p>
            <a:r>
              <a:rPr lang="en-US" dirty="0" smtClean="0"/>
              <a:t>Only catch exceptions you can fix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744" y="1188370"/>
            <a:ext cx="62796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number is “ + x);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(“Not a legal number.”);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Double.NaN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166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 </a:t>
            </a:r>
            <a:r>
              <a:rPr lang="en-US" dirty="0" err="1" smtClean="0"/>
              <a:t>TextIO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reading from </a:t>
            </a:r>
            <a:r>
              <a:rPr lang="en-US" dirty="0" err="1" smtClean="0"/>
              <a:t>System.in</a:t>
            </a:r>
            <a:endParaRPr lang="en-US" dirty="0" smtClean="0"/>
          </a:p>
          <a:p>
            <a:pPr lvl="1"/>
            <a:r>
              <a:rPr lang="en-US" dirty="0" err="1" smtClean="0"/>
              <a:t>TextIO</a:t>
            </a:r>
            <a:r>
              <a:rPr lang="en-US" dirty="0" smtClean="0"/>
              <a:t> doesn’t throw exceptions</a:t>
            </a:r>
          </a:p>
          <a:p>
            <a:pPr lvl="1"/>
            <a:endParaRPr lang="en-US" dirty="0"/>
          </a:p>
          <a:p>
            <a:r>
              <a:rPr lang="en-US" dirty="0" smtClean="0"/>
              <a:t>If reading from anything else</a:t>
            </a:r>
          </a:p>
          <a:p>
            <a:pPr lvl="1"/>
            <a:r>
              <a:rPr lang="en-US" dirty="0" err="1" smtClean="0"/>
              <a:t>TextIO</a:t>
            </a:r>
            <a:r>
              <a:rPr lang="en-US" dirty="0" smtClean="0"/>
              <a:t> throws </a:t>
            </a:r>
            <a:r>
              <a:rPr lang="en-US" dirty="0" err="1" smtClean="0"/>
              <a:t>IllegalArgumentExceptions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basic data structure</a:t>
            </a:r>
          </a:p>
          <a:p>
            <a:endParaRPr lang="en-US" dirty="0"/>
          </a:p>
          <a:p>
            <a:r>
              <a:rPr lang="en-US" dirty="0" smtClean="0"/>
              <a:t>Data structures are data items chunked together</a:t>
            </a:r>
          </a:p>
          <a:p>
            <a:endParaRPr lang="en-US" dirty="0"/>
          </a:p>
          <a:p>
            <a:r>
              <a:rPr lang="en-US" dirty="0" smtClean="0"/>
              <a:t>Arrays:</a:t>
            </a:r>
          </a:p>
          <a:p>
            <a:pPr lvl="1"/>
            <a:r>
              <a:rPr lang="en-US" dirty="0" smtClean="0"/>
              <a:t>Items are arranged as numbered sequence</a:t>
            </a:r>
          </a:p>
          <a:p>
            <a:pPr lvl="2"/>
            <a:r>
              <a:rPr lang="en-US" i="1" dirty="0" smtClean="0"/>
              <a:t>length</a:t>
            </a:r>
          </a:p>
          <a:p>
            <a:pPr lvl="2"/>
            <a:r>
              <a:rPr lang="en-US" i="1" dirty="0" smtClean="0"/>
              <a:t>index</a:t>
            </a:r>
            <a:r>
              <a:rPr lang="en-US" dirty="0" smtClean="0"/>
              <a:t> starts at 0</a:t>
            </a:r>
          </a:p>
          <a:p>
            <a:pPr lvl="1"/>
            <a:r>
              <a:rPr lang="en-US" dirty="0" smtClean="0"/>
              <a:t>All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9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 use []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Creating Arrays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77030"/>
            <a:ext cx="267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double[] prices;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2758301"/>
            <a:ext cx="378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1];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44" y="4532359"/>
            <a:ext cx="724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String[1000];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 = new double[100];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&lt;array-variable&gt; = new &lt;base-type&gt;[&lt;array-length&gt;];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128</TotalTime>
  <Words>965</Words>
  <Application>Microsoft Macintosh PowerPoint</Application>
  <PresentationFormat>On-screen Show (4:3)</PresentationFormat>
  <Paragraphs>272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csdl-2014</vt:lpstr>
      <vt:lpstr>Control Ch. 3.7 – 3.9</vt:lpstr>
      <vt:lpstr>Handling Exceptions</vt:lpstr>
      <vt:lpstr>Java Exceptions</vt:lpstr>
      <vt:lpstr>Java Exceptions</vt:lpstr>
      <vt:lpstr>Dealing with Exceptions</vt:lpstr>
      <vt:lpstr>Example</vt:lpstr>
      <vt:lpstr>Exceptions in TextIO</vt:lpstr>
      <vt:lpstr>Arrays</vt:lpstr>
      <vt:lpstr>Array Variables</vt:lpstr>
      <vt:lpstr>Arrays</vt:lpstr>
      <vt:lpstr>Arrays and For Loops</vt:lpstr>
      <vt:lpstr>Two-dimensional Arrays</vt:lpstr>
      <vt:lpstr>GUI Programming</vt:lpstr>
      <vt:lpstr>Java GUI Drawing</vt:lpstr>
      <vt:lpstr>Drawing Horizontal Lines</vt:lpstr>
      <vt:lpstr>Drawing Horizontal Lines</vt:lpstr>
      <vt:lpstr>Drawing in a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Ch. 3.7 – 3.9</dc:title>
  <dc:creator>Carleton Moore</dc:creator>
  <cp:lastModifiedBy>Carleton Moore</cp:lastModifiedBy>
  <cp:revision>11</cp:revision>
  <dcterms:created xsi:type="dcterms:W3CDTF">2016-01-22T21:02:36Z</dcterms:created>
  <dcterms:modified xsi:type="dcterms:W3CDTF">2016-02-03T20:03:35Z</dcterms:modified>
</cp:coreProperties>
</file>