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8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8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" y="6597658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" y="8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8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5" y="365130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7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33"/>
            <a:ext cx="51606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/>
              <a:t>University of Hawaii, </a:t>
            </a:r>
            <a:r>
              <a:rPr lang="en-US" smtClean="0"/>
              <a:t>Manoa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Blocks, Loops and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Structures </a:t>
            </a:r>
          </a:p>
          <a:p>
            <a:pPr lvl="1"/>
            <a:r>
              <a:rPr lang="en-US" dirty="0" smtClean="0"/>
              <a:t>Control the flow of programs</a:t>
            </a:r>
          </a:p>
          <a:p>
            <a:endParaRPr lang="en-US" dirty="0"/>
          </a:p>
          <a:p>
            <a:r>
              <a:rPr lang="en-US" i="1" dirty="0" smtClean="0"/>
              <a:t>block</a:t>
            </a:r>
          </a:p>
          <a:p>
            <a:endParaRPr lang="en-US" i="1" dirty="0"/>
          </a:p>
          <a:p>
            <a:r>
              <a:rPr lang="en-US" i="1" dirty="0" smtClean="0"/>
              <a:t>while</a:t>
            </a:r>
          </a:p>
          <a:p>
            <a:r>
              <a:rPr lang="en-US" i="1" dirty="0" err="1" smtClean="0"/>
              <a:t>do..while</a:t>
            </a:r>
            <a:endParaRPr lang="en-US" i="1" dirty="0" smtClean="0"/>
          </a:p>
          <a:p>
            <a:r>
              <a:rPr lang="en-US" i="1" dirty="0" smtClean="0"/>
              <a:t>for</a:t>
            </a:r>
          </a:p>
          <a:p>
            <a:endParaRPr lang="en-US" i="1" dirty="0"/>
          </a:p>
          <a:p>
            <a:r>
              <a:rPr lang="en-US" i="1" dirty="0" smtClean="0"/>
              <a:t>if</a:t>
            </a:r>
          </a:p>
          <a:p>
            <a:r>
              <a:rPr lang="en-US" i="1" dirty="0" smtClean="0"/>
              <a:t>switch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757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statements together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Pair of curly braces { } </a:t>
            </a:r>
          </a:p>
          <a:p>
            <a:endParaRPr lang="en-US" dirty="0"/>
          </a:p>
          <a:p>
            <a:r>
              <a:rPr lang="en-US" dirty="0" smtClean="0"/>
              <a:t>Sequence of statements</a:t>
            </a:r>
          </a:p>
          <a:p>
            <a:pPr lvl="1"/>
            <a:r>
              <a:rPr lang="en-US" dirty="0" smtClean="0"/>
              <a:t>0 or more statements</a:t>
            </a:r>
          </a:p>
          <a:p>
            <a:pPr lvl="1"/>
            <a:endParaRPr lang="en-US" dirty="0"/>
          </a:p>
          <a:p>
            <a:r>
              <a:rPr lang="en-US" dirty="0" smtClean="0"/>
              <a:t>Doesn’t affect flow of control</a:t>
            </a:r>
          </a:p>
          <a:p>
            <a:pPr lvl="1"/>
            <a:endParaRPr lang="en-US" dirty="0"/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78" y="1806878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25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Scope: </a:t>
            </a:r>
          </a:p>
          <a:p>
            <a:pPr lvl="1"/>
            <a:r>
              <a:rPr lang="en-US" dirty="0" smtClean="0"/>
              <a:t>Where a variable is usable</a:t>
            </a:r>
          </a:p>
          <a:p>
            <a:pPr lvl="1"/>
            <a:endParaRPr lang="en-US" dirty="0"/>
          </a:p>
          <a:p>
            <a:r>
              <a:rPr lang="en-US" dirty="0" smtClean="0"/>
              <a:t>Variables are defined in a block</a:t>
            </a:r>
          </a:p>
          <a:p>
            <a:pPr lvl="1"/>
            <a:r>
              <a:rPr lang="en-US" dirty="0" smtClean="0"/>
              <a:t>Usable inside that block and all </a:t>
            </a:r>
            <a:br>
              <a:rPr lang="en-US" dirty="0" smtClean="0"/>
            </a:br>
            <a:r>
              <a:rPr lang="en-US" dirty="0" smtClean="0"/>
              <a:t>sub-blocks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available outside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9036" y="2563439"/>
            <a:ext cx="2816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is-I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 = ‘!’;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s-I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3e8;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98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statements over and over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 loop while </a:t>
            </a:r>
            <a:r>
              <a:rPr lang="en-US" i="1" dirty="0" err="1" smtClean="0"/>
              <a:t>boolean-exression</a:t>
            </a:r>
            <a:r>
              <a:rPr lang="en-US" dirty="0" smtClean="0"/>
              <a:t> is true</a:t>
            </a:r>
          </a:p>
          <a:p>
            <a:pPr lvl="1"/>
            <a:r>
              <a:rPr lang="en-US" dirty="0" smtClean="0"/>
              <a:t>Can lead to infinite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78" y="1806878"/>
            <a:ext cx="406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078" y="2648621"/>
            <a:ext cx="4340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078" y="4530298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1;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(number &lt; 6) { // Keep going as long as number &lt; 6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number + 1; // Go on to next number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1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is-IS" dirty="0" smtClean="0"/>
              <a:t>..while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</a:t>
            </a:r>
            <a:r>
              <a:rPr lang="en-US" i="1" dirty="0" smtClean="0"/>
              <a:t>while</a:t>
            </a:r>
            <a:r>
              <a:rPr lang="en-US" dirty="0" smtClean="0"/>
              <a:t>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body of the loop will run at least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62264"/>
            <a:ext cx="4894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397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done once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-expression is evaluated to terminate loop</a:t>
            </a:r>
          </a:p>
          <a:p>
            <a:r>
              <a:rPr lang="en-US" dirty="0" smtClean="0"/>
              <a:t>update is done each time through the loop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7941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(&lt;initialization&gt;;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expression&gt;; &lt;update&gt;)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&lt;statement&gt; // body of the loop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(&lt;initialization&gt;;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-expression&gt;; &lt;update&gt;)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916613"/>
            <a:ext cx="4894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&lt;initialization&gt;;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&lt;update&gt;;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28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Loop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many time to loop </a:t>
            </a:r>
            <a:r>
              <a:rPr lang="en-US" smtClean="0"/>
              <a:t>(counting)</a:t>
            </a:r>
            <a:endParaRPr lang="en-US" dirty="0" smtClean="0"/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</a:t>
            </a:r>
          </a:p>
          <a:p>
            <a:pPr lvl="1"/>
            <a:endParaRPr lang="en-US" i="1" dirty="0"/>
          </a:p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know how many times</a:t>
            </a:r>
          </a:p>
          <a:p>
            <a:pPr lvl="1"/>
            <a:r>
              <a:rPr lang="en-US" i="1" dirty="0" smtClean="0"/>
              <a:t>while</a:t>
            </a:r>
            <a:r>
              <a:rPr lang="en-US" dirty="0" smtClean="0"/>
              <a:t> loop</a:t>
            </a:r>
          </a:p>
          <a:p>
            <a:pPr lvl="1"/>
            <a:endParaRPr lang="en-US" i="1" dirty="0"/>
          </a:p>
          <a:p>
            <a:r>
              <a:rPr lang="en-US" dirty="0" smtClean="0"/>
              <a:t>Run the body at least once</a:t>
            </a:r>
          </a:p>
          <a:p>
            <a:pPr lvl="1"/>
            <a:r>
              <a:rPr lang="en-US" i="1" dirty="0" smtClean="0"/>
              <a:t>do</a:t>
            </a:r>
            <a:r>
              <a:rPr lang="is-IS" i="1" dirty="0" smtClean="0"/>
              <a:t>…while</a:t>
            </a:r>
            <a:r>
              <a:rPr lang="is-IS" dirty="0" smtClean="0"/>
              <a:t> loop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102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way branching</a:t>
            </a:r>
          </a:p>
          <a:p>
            <a:pPr lvl="1"/>
            <a:r>
              <a:rPr lang="en-US" dirty="0" smtClean="0"/>
              <a:t>statement(s)-1 executed if </a:t>
            </a:r>
            <a:r>
              <a:rPr lang="en-US" dirty="0" err="1" smtClean="0"/>
              <a:t>boolean</a:t>
            </a:r>
            <a:r>
              <a:rPr lang="en-US" dirty="0" smtClean="0"/>
              <a:t>-expression is true</a:t>
            </a:r>
          </a:p>
          <a:p>
            <a:pPr lvl="1"/>
            <a:r>
              <a:rPr lang="en-US" dirty="0" smtClean="0"/>
              <a:t>statement(s)-2 executed if </a:t>
            </a:r>
            <a:r>
              <a:rPr lang="en-US" dirty="0" err="1" smtClean="0"/>
              <a:t>boolean</a:t>
            </a:r>
            <a:r>
              <a:rPr lang="en-US" dirty="0" smtClean="0"/>
              <a:t>-expression is false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39247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&lt;statement-1&gt;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&lt;statement-2&gt;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&lt;statements-1&gt;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Multiway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Three-way branch</a:t>
            </a:r>
          </a:p>
          <a:p>
            <a:pPr lvl="1"/>
            <a:r>
              <a:rPr lang="en-US" dirty="0" smtClean="0"/>
              <a:t>only one of the statements will execute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expression 1: true =&gt; statements-1</a:t>
            </a:r>
          </a:p>
          <a:p>
            <a:pPr lvl="2"/>
            <a:r>
              <a:rPr lang="en-US" dirty="0" smtClean="0"/>
              <a:t>expression 1: false</a:t>
            </a:r>
          </a:p>
          <a:p>
            <a:pPr lvl="3"/>
            <a:r>
              <a:rPr lang="en-US" dirty="0" smtClean="0"/>
              <a:t>expression 2: true =&gt; statements-2</a:t>
            </a:r>
          </a:p>
          <a:p>
            <a:pPr lvl="3"/>
            <a:r>
              <a:rPr lang="en-US" dirty="0" smtClean="0"/>
              <a:t>expression 2: false =&gt; statements-3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856950"/>
            <a:ext cx="48944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(&lt;boolean-expression-1&gt;)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&lt;statements-1&gt;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(&lt;boolean-expression-2&gt;)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&lt;statements-2&gt;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&lt;statements-3&gt;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branching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89331"/>
            <a:ext cx="5032936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(&lt;expression&gt;)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&lt;constant-1&gt;: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&lt;statements-1&gt;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&lt;constant-2&gt;: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// (more cases)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&lt;constant-N&gt;: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&lt;statements-N&gt;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default: // optional default case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&lt;statements-(N+1)&gt;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of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32557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Von Neumann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Fetch, Execute cycle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8175" y="1948238"/>
            <a:ext cx="7050562" cy="3703698"/>
            <a:chOff x="187664" y="3001902"/>
            <a:chExt cx="7050562" cy="3703698"/>
          </a:xfrm>
        </p:grpSpPr>
        <p:sp>
          <p:nvSpPr>
            <p:cNvPr id="4" name="Rectangle 3"/>
            <p:cNvSpPr/>
            <p:nvPr/>
          </p:nvSpPr>
          <p:spPr bwMode="auto">
            <a:xfrm>
              <a:off x="187664" y="4547042"/>
              <a:ext cx="873210" cy="613418"/>
            </a:xfrm>
            <a:prstGeom prst="rect">
              <a:avLst/>
            </a:prstGeom>
            <a:noFill/>
            <a:ln w="508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rPr>
                <a:t>Input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Device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365016" y="4547042"/>
              <a:ext cx="873210" cy="613418"/>
            </a:xfrm>
            <a:prstGeom prst="rect">
              <a:avLst/>
            </a:prstGeom>
            <a:noFill/>
            <a:ln w="508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Out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rPr>
                <a:t>put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Device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85146" y="3001902"/>
              <a:ext cx="4055598" cy="3703698"/>
              <a:chOff x="2018270" y="2058300"/>
              <a:chExt cx="5526495" cy="46473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018270" y="2058300"/>
                <a:ext cx="5526495" cy="46473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298357" y="2281881"/>
                <a:ext cx="5025081" cy="233130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50800" cap="flat" cmpd="sng" algn="ctr">
                <a:solidFill>
                  <a:schemeClr val="bg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Central Processing Unit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702011" y="2924432"/>
                <a:ext cx="4234248" cy="411892"/>
              </a:xfrm>
              <a:prstGeom prst="rect">
                <a:avLst/>
              </a:prstGeom>
              <a:solidFill>
                <a:schemeClr val="tx2"/>
              </a:solidFill>
              <a:ln w="50800" cap="flat" cmpd="sng" algn="ctr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Control Unit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702011" y="3583459"/>
                <a:ext cx="4234248" cy="411892"/>
              </a:xfrm>
              <a:prstGeom prst="rect">
                <a:avLst/>
              </a:prstGeom>
              <a:solidFill>
                <a:schemeClr val="tx2"/>
              </a:solidFill>
              <a:ln w="50800" cap="flat" cmpd="sng" algn="ctr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Arithmetic/Logic Unit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268976" y="5347066"/>
                <a:ext cx="5025081" cy="96324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50800" cap="flat" cmpd="sng" algn="ctr">
                <a:solidFill>
                  <a:schemeClr val="bg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Memory</a:t>
                </a:r>
                <a:r>
                  <a:rPr kumimoji="0" lang="en-US" sz="1600" b="1" i="0" u="none" strike="noStrike" cap="none" normalizeH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Unit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473150" y="4613189"/>
                <a:ext cx="8238" cy="766119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5029199" y="4617372"/>
                <a:ext cx="8238" cy="766119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bg2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 bwMode="auto">
          <a:xfrm>
            <a:off x="1541386" y="3800087"/>
            <a:ext cx="6242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7" idx="3"/>
            <a:endCxn id="5" idx="1"/>
          </p:cNvCxnSpPr>
          <p:nvPr/>
        </p:nvCxnSpPr>
        <p:spPr bwMode="auto">
          <a:xfrm>
            <a:off x="6221257" y="3800087"/>
            <a:ext cx="62427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37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exceptions are represented by objects of type Exception</a:t>
            </a:r>
          </a:p>
          <a:p>
            <a:endParaRPr lang="en-US" dirty="0"/>
          </a:p>
          <a:p>
            <a:r>
              <a:rPr lang="en-US" dirty="0" smtClean="0"/>
              <a:t>Many different subclasses of Exception</a:t>
            </a:r>
          </a:p>
          <a:p>
            <a:pPr lvl="1"/>
            <a:r>
              <a:rPr lang="en-US" dirty="0" err="1" smtClean="0"/>
              <a:t>NullPointerException</a:t>
            </a:r>
            <a:endParaRPr lang="en-US" dirty="0" smtClean="0"/>
          </a:p>
          <a:p>
            <a:pPr lvl="1"/>
            <a:r>
              <a:rPr lang="en-US" dirty="0" err="1" smtClean="0"/>
              <a:t>IllegalArgumentException</a:t>
            </a:r>
            <a:endParaRPr lang="en-US" dirty="0" smtClean="0"/>
          </a:p>
          <a:p>
            <a:pPr lvl="1"/>
            <a:r>
              <a:rPr lang="en-US" dirty="0" err="1" smtClean="0"/>
              <a:t>NumberFormatException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program “throws” the exception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4340942"/>
            <a:ext cx="4340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“42”;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2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try..catch</a:t>
            </a:r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statements-1</a:t>
            </a:r>
            <a:r>
              <a:rPr lang="en-US" dirty="0" smtClean="0"/>
              <a:t> throws an exception of type </a:t>
            </a:r>
            <a:r>
              <a:rPr lang="en-US" i="1" dirty="0" smtClean="0"/>
              <a:t>exception-class-name</a:t>
            </a:r>
            <a:r>
              <a:rPr lang="en-US" dirty="0" smtClean="0"/>
              <a:t> control jumps to </a:t>
            </a:r>
            <a:r>
              <a:rPr lang="en-US" i="1" dirty="0" smtClean="0"/>
              <a:t>statements-2</a:t>
            </a:r>
            <a:endParaRPr lang="en-US" dirty="0" smtClean="0"/>
          </a:p>
          <a:p>
            <a:endParaRPr lang="en-US" i="1" dirty="0"/>
          </a:p>
          <a:p>
            <a:r>
              <a:rPr lang="en-US" dirty="0" smtClean="0"/>
              <a:t>Else </a:t>
            </a:r>
            <a:r>
              <a:rPr lang="en-US" i="1" dirty="0" smtClean="0"/>
              <a:t>statements-2</a:t>
            </a:r>
            <a:r>
              <a:rPr lang="en-US" dirty="0" smtClean="0"/>
              <a:t> is skipped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21350"/>
            <a:ext cx="68337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(&lt;exception-class-name&gt; &lt;variable-name&gt;)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22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basic data structure</a:t>
            </a:r>
          </a:p>
          <a:p>
            <a:endParaRPr lang="en-US" dirty="0"/>
          </a:p>
          <a:p>
            <a:r>
              <a:rPr lang="en-US" dirty="0" smtClean="0"/>
              <a:t>Data structures are data items chunked together</a:t>
            </a:r>
          </a:p>
          <a:p>
            <a:endParaRPr lang="en-US" dirty="0"/>
          </a:p>
          <a:p>
            <a:r>
              <a:rPr lang="en-US" dirty="0" smtClean="0"/>
              <a:t>Arrays:</a:t>
            </a:r>
          </a:p>
          <a:p>
            <a:pPr lvl="1"/>
            <a:r>
              <a:rPr lang="en-US" dirty="0" smtClean="0"/>
              <a:t>Items are arranged as numbered sequence</a:t>
            </a:r>
          </a:p>
          <a:p>
            <a:pPr lvl="2"/>
            <a:r>
              <a:rPr lang="en-US" i="1" dirty="0" smtClean="0"/>
              <a:t>length</a:t>
            </a:r>
          </a:p>
          <a:p>
            <a:pPr lvl="2"/>
            <a:r>
              <a:rPr lang="en-US" i="1" dirty="0" smtClean="0"/>
              <a:t>index</a:t>
            </a:r>
            <a:r>
              <a:rPr lang="en-US" dirty="0" smtClean="0"/>
              <a:t> starts at 0</a:t>
            </a:r>
          </a:p>
          <a:p>
            <a:pPr lvl="1"/>
            <a:r>
              <a:rPr lang="en-US" dirty="0" smtClean="0"/>
              <a:t>All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 use []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Creating Arrays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77030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double[] prices;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2758301"/>
            <a:ext cx="378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13;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44" y="4532359"/>
            <a:ext cx="724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String[1000];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 = new double[100];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&lt;array-variable&gt; = new &lt;base-type&gt;[&lt;array-length&gt;];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6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handle complex programs</a:t>
            </a:r>
          </a:p>
          <a:p>
            <a:endParaRPr lang="en-US" dirty="0"/>
          </a:p>
          <a:p>
            <a:r>
              <a:rPr lang="en-US" dirty="0" smtClean="0"/>
              <a:t>Consists of instructions for a task</a:t>
            </a:r>
          </a:p>
          <a:p>
            <a:pPr lvl="1"/>
            <a:r>
              <a:rPr lang="en-US" dirty="0" smtClean="0"/>
              <a:t>Grouped together</a:t>
            </a:r>
          </a:p>
          <a:p>
            <a:pPr lvl="1"/>
            <a:r>
              <a:rPr lang="en-US" dirty="0" smtClean="0"/>
              <a:t>Named</a:t>
            </a:r>
          </a:p>
          <a:p>
            <a:pPr lvl="1"/>
            <a:endParaRPr lang="en-US" dirty="0"/>
          </a:p>
          <a:p>
            <a:r>
              <a:rPr lang="en-US" dirty="0" smtClean="0"/>
              <a:t>Can be called by the program</a:t>
            </a:r>
          </a:p>
          <a:p>
            <a:endParaRPr lang="en-US" dirty="0"/>
          </a:p>
          <a:p>
            <a:r>
              <a:rPr lang="en-US" dirty="0" smtClean="0"/>
              <a:t>Can be called by other subroutines</a:t>
            </a:r>
          </a:p>
          <a:p>
            <a:endParaRPr lang="en-US" dirty="0"/>
          </a:p>
          <a:p>
            <a:r>
              <a:rPr lang="en-US" dirty="0" smtClean="0"/>
              <a:t>Build up the complex solution</a:t>
            </a:r>
          </a:p>
        </p:txBody>
      </p:sp>
    </p:spTree>
    <p:extLst>
      <p:ext uri="{BB962C8B-B14F-4D97-AF65-F5344CB8AC3E}">
        <p14:creationId xmlns:p14="http://schemas.microsoft.com/office/powerpoint/2010/main" val="424245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modifiers</a:t>
            </a:r>
          </a:p>
          <a:p>
            <a:pPr lvl="1"/>
            <a:r>
              <a:rPr lang="en-US" dirty="0" smtClean="0"/>
              <a:t>“static” and “public”</a:t>
            </a:r>
          </a:p>
          <a:p>
            <a:r>
              <a:rPr lang="en-US" dirty="0" smtClean="0"/>
              <a:t>return-type</a:t>
            </a:r>
          </a:p>
          <a:p>
            <a:pPr lvl="1"/>
            <a:r>
              <a:rPr lang="en-US" dirty="0" smtClean="0"/>
              <a:t>The type of the returned value or </a:t>
            </a:r>
            <a:r>
              <a:rPr lang="en-US" i="1" dirty="0" smtClean="0"/>
              <a:t>void</a:t>
            </a:r>
            <a:endParaRPr lang="en-US" dirty="0" smtClean="0"/>
          </a:p>
          <a:p>
            <a:r>
              <a:rPr lang="en-US" dirty="0" smtClean="0"/>
              <a:t>parameter-list</a:t>
            </a:r>
          </a:p>
          <a:p>
            <a:pPr lvl="1"/>
            <a:r>
              <a:rPr lang="en-US" dirty="0" smtClean="0"/>
              <a:t>Information passed into the subroutine</a:t>
            </a:r>
          </a:p>
          <a:p>
            <a:pPr lvl="1"/>
            <a:r>
              <a:rPr lang="en-US" dirty="0" smtClean="0"/>
              <a:t>&lt;type&gt; &lt;parameter-name&gt; pairs </a:t>
            </a:r>
            <a:r>
              <a:rPr lang="en-US" dirty="0" smtClean="0"/>
              <a:t>separated by commas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4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Usable by all</a:t>
            </a:r>
          </a:p>
          <a:p>
            <a:pPr lvl="1"/>
            <a:endParaRPr lang="en-US" dirty="0"/>
          </a:p>
          <a:p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Usable by “package” classes</a:t>
            </a:r>
          </a:p>
          <a:p>
            <a:pPr lvl="1"/>
            <a:endParaRPr lang="en-US" dirty="0"/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Usable only by the same class</a:t>
            </a:r>
          </a:p>
          <a:p>
            <a:pPr lvl="1"/>
            <a:endParaRPr lang="en-US" dirty="0"/>
          </a:p>
          <a:p>
            <a:r>
              <a:rPr lang="en-US" dirty="0" smtClean="0"/>
              <a:t>Choose either public or private</a:t>
            </a:r>
            <a:r>
              <a:rPr lang="en-US" baseline="300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2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static subroutines</a:t>
            </a:r>
          </a:p>
          <a:p>
            <a:pPr lvl="1"/>
            <a:r>
              <a:rPr lang="en-US" dirty="0" smtClean="0"/>
              <a:t>in the same class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a different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644" y="2066330"/>
            <a:ext cx="461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&lt;subroutine-name&gt;(&lt;parameters&gt;);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3644" y="2955845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&lt;class-name&gt;.&lt;subroutine-name&gt;(&lt;parameters&gt;);</a:t>
            </a:r>
          </a:p>
        </p:txBody>
      </p:sp>
    </p:spTree>
    <p:extLst>
      <p:ext uri="{BB962C8B-B14F-4D97-AF65-F5344CB8AC3E}">
        <p14:creationId xmlns:p14="http://schemas.microsoft.com/office/powerpoint/2010/main" val="211997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passing information to subroutines</a:t>
            </a:r>
          </a:p>
          <a:p>
            <a:endParaRPr lang="en-US" dirty="0"/>
          </a:p>
          <a:p>
            <a:r>
              <a:rPr lang="en-US" dirty="0" smtClean="0"/>
              <a:t>Part of the interface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Order</a:t>
            </a:r>
          </a:p>
          <a:p>
            <a:pPr lvl="1"/>
            <a:endParaRPr lang="en-US" dirty="0"/>
          </a:p>
          <a:p>
            <a:r>
              <a:rPr lang="en-US" dirty="0" smtClean="0"/>
              <a:t>Get values from outside the 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4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and Actual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</a:p>
          <a:p>
            <a:pPr lvl="1"/>
            <a:r>
              <a:rPr lang="en-US" dirty="0" smtClean="0"/>
              <a:t>Parameters in subroutine definition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Actual</a:t>
            </a:r>
          </a:p>
          <a:p>
            <a:pPr lvl="1"/>
            <a:r>
              <a:rPr lang="en-US" dirty="0" smtClean="0"/>
              <a:t>Values set by calling subroutine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268" y="3342963"/>
            <a:ext cx="821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double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statements to perform the task go here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668" y="5672683"/>
            <a:ext cx="54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(17,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+ 1), z &gt;= 10);</a:t>
            </a:r>
          </a:p>
        </p:txBody>
      </p:sp>
    </p:spTree>
    <p:extLst>
      <p:ext uri="{BB962C8B-B14F-4D97-AF65-F5344CB8AC3E}">
        <p14:creationId xmlns:p14="http://schemas.microsoft.com/office/powerpoint/2010/main" val="8684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Specific to CPU</a:t>
            </a:r>
          </a:p>
          <a:p>
            <a:pPr lvl="1"/>
            <a:endParaRPr lang="en-US" dirty="0"/>
          </a:p>
          <a:p>
            <a:r>
              <a:rPr lang="en-US" dirty="0" smtClean="0"/>
              <a:t>High-level Programming Languages</a:t>
            </a:r>
          </a:p>
          <a:p>
            <a:pPr lvl="1"/>
            <a:r>
              <a:rPr lang="en-US" dirty="0" smtClean="0"/>
              <a:t>Human readable</a:t>
            </a:r>
          </a:p>
          <a:p>
            <a:pPr lvl="1"/>
            <a:r>
              <a:rPr lang="en-US" dirty="0" smtClean="0"/>
              <a:t>Java, Fortran, C++, COBOL, LISP,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Must be converted to Machine Language</a:t>
            </a:r>
          </a:p>
          <a:p>
            <a:pPr lvl="2"/>
            <a:r>
              <a:rPr lang="en-US" dirty="0" smtClean="0"/>
              <a:t>Compiler</a:t>
            </a:r>
          </a:p>
          <a:p>
            <a:pPr lvl="2"/>
            <a:r>
              <a:rPr lang="en-US" dirty="0" smtClean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3632651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Declared inside a subroutine</a:t>
            </a:r>
          </a:p>
          <a:p>
            <a:pPr lvl="1"/>
            <a:r>
              <a:rPr lang="en-US" dirty="0" smtClean="0"/>
              <a:t>Available to the subroutine only</a:t>
            </a:r>
          </a:p>
          <a:p>
            <a:pPr lvl="1"/>
            <a:endParaRPr lang="en-US" dirty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Set outside the subroutine</a:t>
            </a:r>
          </a:p>
          <a:p>
            <a:pPr lvl="1"/>
            <a:r>
              <a:rPr lang="en-US" dirty="0" smtClean="0"/>
              <a:t>Like local variables in the subroutine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Declared outside subroutines</a:t>
            </a:r>
          </a:p>
          <a:p>
            <a:pPr lvl="1"/>
            <a:r>
              <a:rPr lang="en-US" dirty="0" smtClean="0"/>
              <a:t>Available to all</a:t>
            </a:r>
            <a:r>
              <a:rPr lang="en-US" baseline="300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1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that returns a value is called a function</a:t>
            </a:r>
          </a:p>
          <a:p>
            <a:endParaRPr lang="en-US" dirty="0"/>
          </a:p>
          <a:p>
            <a:r>
              <a:rPr lang="en-US" dirty="0" smtClean="0"/>
              <a:t>Functions can only return a value of a specified type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uses the </a:t>
            </a:r>
            <a:r>
              <a:rPr lang="en-US" i="1" dirty="0" smtClean="0"/>
              <a:t>return</a:t>
            </a:r>
            <a:r>
              <a:rPr lang="en-US" dirty="0" smtClean="0"/>
              <a:t> statement</a:t>
            </a:r>
          </a:p>
          <a:p>
            <a:endParaRPr lang="en-US" dirty="0"/>
          </a:p>
          <a:p>
            <a:r>
              <a:rPr lang="en-US" dirty="0" smtClean="0"/>
              <a:t>The type of the expression must match the function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351225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&lt;return-type&gt;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&lt;name&gt; ( &lt;parameter-list&gt; 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312" y="4890078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42474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groups classes into packages</a:t>
            </a:r>
          </a:p>
          <a:p>
            <a:endParaRPr lang="en-US" dirty="0"/>
          </a:p>
          <a:p>
            <a:r>
              <a:rPr lang="en-US" dirty="0" smtClean="0"/>
              <a:t>Packages can contain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Other packages “sub-packages”</a:t>
            </a:r>
          </a:p>
          <a:p>
            <a:pPr lvl="1"/>
            <a:endParaRPr lang="en-US" dirty="0"/>
          </a:p>
          <a:p>
            <a:r>
              <a:rPr lang="en-US" dirty="0" smtClean="0"/>
              <a:t>Two major packages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javax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2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 from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use a class from another package</a:t>
            </a:r>
          </a:p>
          <a:p>
            <a:pPr lvl="1"/>
            <a:r>
              <a:rPr lang="en-US" dirty="0" smtClean="0"/>
              <a:t>Use the full name of the class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Import the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073" y="2154250"/>
            <a:ext cx="364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3073" y="3438717"/>
            <a:ext cx="47558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edu.uhm.ics111;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 {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static 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20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Strict rules about what is and isn’t allowed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meaning</a:t>
            </a:r>
            <a:r>
              <a:rPr lang="en-US" dirty="0" smtClean="0"/>
              <a:t> of the program (What it does)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– Variables</a:t>
            </a:r>
          </a:p>
          <a:p>
            <a:pPr lvl="1"/>
            <a:r>
              <a:rPr lang="en-US" dirty="0" smtClean="0"/>
              <a:t>Names that refer to memory locations</a:t>
            </a:r>
          </a:p>
          <a:p>
            <a:pPr lvl="1"/>
            <a:r>
              <a:rPr lang="en-US" dirty="0" smtClean="0"/>
              <a:t>Typed, what they can hold</a:t>
            </a:r>
          </a:p>
          <a:p>
            <a:pPr lvl="1"/>
            <a:r>
              <a:rPr lang="en-US" dirty="0" smtClean="0"/>
              <a:t>Can change value by assignment =</a:t>
            </a:r>
          </a:p>
          <a:p>
            <a:pPr lvl="1"/>
            <a:endParaRPr lang="en-US" dirty="0"/>
          </a:p>
          <a:p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Sequence of execution steps</a:t>
            </a:r>
          </a:p>
          <a:p>
            <a:pPr lvl="1"/>
            <a:r>
              <a:rPr lang="en-US" dirty="0" smtClean="0"/>
              <a:t>Control Structures – loops and branches</a:t>
            </a:r>
          </a:p>
          <a:p>
            <a:pPr lvl="1"/>
            <a:r>
              <a:rPr lang="en-US" dirty="0" smtClean="0"/>
              <a:t>Subroutines – named “chunks” of code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15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Ignored by the computer</a:t>
            </a:r>
          </a:p>
          <a:p>
            <a:pPr lvl="1"/>
            <a:r>
              <a:rPr lang="en-US" dirty="0" smtClean="0"/>
              <a:t>Very important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</a:t>
            </a:r>
          </a:p>
          <a:p>
            <a:pPr lvl="2"/>
            <a:r>
              <a:rPr lang="en-US" dirty="0" smtClean="0"/>
              <a:t>Single line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/* … */</a:t>
            </a:r>
          </a:p>
          <a:p>
            <a:pPr lvl="2"/>
            <a:r>
              <a:rPr lang="en-US" dirty="0" smtClean="0"/>
              <a:t>Multi line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/** … */</a:t>
            </a:r>
          </a:p>
          <a:p>
            <a:pPr lvl="2"/>
            <a:r>
              <a:rPr lang="en-US" dirty="0" smtClean="0"/>
              <a:t>Javadoc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6118" y="2768478"/>
            <a:ext cx="535615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program to display the message</a:t>
            </a:r>
          </a:p>
          <a:p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 on standard output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@author Cam Moore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 Prints out Hello World!</a:t>
            </a: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 @</a:t>
            </a:r>
            <a:r>
              <a:rPr lang="en-US" sz="16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used.</a:t>
            </a: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class HelloWorld</a:t>
            </a:r>
            <a:endParaRPr lang="en-US" sz="16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0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data is stored in memory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Variables are not the data, but </a:t>
            </a:r>
            <a:br>
              <a:rPr lang="en-US" dirty="0" smtClean="0"/>
            </a:br>
            <a:r>
              <a:rPr lang="en-US" dirty="0" smtClean="0"/>
              <a:t>the location of the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Variables have types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Assignment statements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79306" y="1540668"/>
            <a:ext cx="2466916" cy="4631106"/>
            <a:chOff x="8220786" y="1244106"/>
            <a:chExt cx="2533328" cy="4631106"/>
          </a:xfrm>
        </p:grpSpPr>
        <p:sp>
          <p:nvSpPr>
            <p:cNvPr id="5" name="Rectangle 4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9446904" y="1301578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46904" y="1566227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46904" y="1830876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46904" y="2095525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46904" y="2360174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46904" y="2624823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46904" y="2889472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3154121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3418770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3683419"/>
              <a:ext cx="119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3948068"/>
              <a:ext cx="1307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4212717"/>
              <a:ext cx="1291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4477363"/>
              <a:ext cx="1307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5557184"/>
              <a:ext cx="1227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0786" y="1244106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9346" y="1510104"/>
              <a:ext cx="1592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55026" y="1776102"/>
              <a:ext cx="15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20786" y="2042100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29346" y="2308098"/>
              <a:ext cx="1592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29346" y="2574096"/>
              <a:ext cx="1592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6466" y="2840094"/>
              <a:ext cx="154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0786" y="3106092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20786" y="3372090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3638088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0786" y="3904086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55026" y="4170084"/>
              <a:ext cx="15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0786" y="4436085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5505880"/>
              <a:ext cx="1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8646652" y="4897858"/>
              <a:ext cx="612217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04237" y="11368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85058" y="2340944"/>
            <a:ext cx="3000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 bwMode="auto">
          <a:xfrm flipH="1">
            <a:off x="7658448" y="2525610"/>
            <a:ext cx="626610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8114323" y="4200648"/>
            <a:ext cx="9416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 bwMode="auto">
          <a:xfrm flipH="1">
            <a:off x="7848089" y="4385314"/>
            <a:ext cx="266234" cy="4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921054" y="5530039"/>
            <a:ext cx="406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&lt;expression&gt;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 = 0.07;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 = rate * principal;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8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primitive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61319" y="2151467"/>
            <a:ext cx="2324997" cy="1573427"/>
            <a:chOff x="2850292" y="1705232"/>
            <a:chExt cx="2324997" cy="1573427"/>
          </a:xfrm>
        </p:grpSpPr>
        <p:sp>
          <p:nvSpPr>
            <p:cNvPr id="5" name="Right Brace 4"/>
            <p:cNvSpPr/>
            <p:nvPr/>
          </p:nvSpPr>
          <p:spPr bwMode="auto">
            <a:xfrm>
              <a:off x="2850292" y="1705232"/>
              <a:ext cx="486032" cy="1573427"/>
            </a:xfrm>
            <a:prstGeom prst="rightBrace">
              <a:avLst>
                <a:gd name="adj1" fmla="val 25282"/>
                <a:gd name="adj2" fmla="val 50000"/>
              </a:avLst>
            </a:prstGeom>
            <a:noFill/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36324" y="230727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Whole Numbers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55388" y="3895819"/>
            <a:ext cx="3081614" cy="602048"/>
            <a:chOff x="2759675" y="3409778"/>
            <a:chExt cx="3081614" cy="602048"/>
          </a:xfrm>
        </p:grpSpPr>
        <p:sp>
          <p:nvSpPr>
            <p:cNvPr id="7" name="Right Brace 6"/>
            <p:cNvSpPr/>
            <p:nvPr/>
          </p:nvSpPr>
          <p:spPr bwMode="auto">
            <a:xfrm>
              <a:off x="2759675" y="3409778"/>
              <a:ext cx="486032" cy="602048"/>
            </a:xfrm>
            <a:prstGeom prst="rightBrace">
              <a:avLst>
                <a:gd name="adj1" fmla="val 25282"/>
                <a:gd name="adj2" fmla="val 50000"/>
              </a:avLst>
            </a:prstGeom>
            <a:noFill/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5707" y="3526487"/>
              <a:ext cx="2595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Floating Point Numbers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55388" y="4710001"/>
            <a:ext cx="3642980" cy="369332"/>
            <a:chOff x="2636108" y="4263766"/>
            <a:chExt cx="3642980" cy="369332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2636108" y="4448432"/>
              <a:ext cx="59312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311609" y="4263766"/>
              <a:ext cx="296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Single Character (Unicode)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53052" y="5121897"/>
            <a:ext cx="2078449" cy="369332"/>
            <a:chOff x="2636108" y="4675659"/>
            <a:chExt cx="2078449" cy="369332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2636108" y="4860325"/>
              <a:ext cx="59312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311609" y="467565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true or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15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Highest to lowest Precedence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Unary and assignment operators: right-to-left</a:t>
            </a:r>
          </a:p>
          <a:p>
            <a:r>
              <a:rPr lang="en-US" sz="2400" dirty="0" smtClean="0"/>
              <a:t>Rest: left-to-right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5373"/>
              </p:ext>
            </p:extLst>
          </p:nvPr>
        </p:nvGraphicFramePr>
        <p:xfrm>
          <a:off x="450850" y="1625600"/>
          <a:ext cx="82423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150"/>
                <a:gridCol w="412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Parentheses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Unary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++, --, !, unary -, unary +, type-cast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 and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*, /,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 and 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+,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 &gt;, &lt;=, 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 and Inequality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==, !=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 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 +=,</a:t>
                      </a:r>
                      <a:r>
                        <a:rPr lang="en-US" baseline="0" dirty="0" smtClean="0"/>
                        <a:t> -=, *=, /=, %=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99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136</TotalTime>
  <Words>1795</Words>
  <Application>Microsoft Macintosh PowerPoint</Application>
  <PresentationFormat>On-screen Show (4:3)</PresentationFormat>
  <Paragraphs>534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csdl-2014</vt:lpstr>
      <vt:lpstr>Midterm Review</vt:lpstr>
      <vt:lpstr>Computer Fundamentals</vt:lpstr>
      <vt:lpstr>Two Types of Languages</vt:lpstr>
      <vt:lpstr>High-Level Programming Languages</vt:lpstr>
      <vt:lpstr>Building Blocks of Programs</vt:lpstr>
      <vt:lpstr>Java Syntax</vt:lpstr>
      <vt:lpstr>Variables</vt:lpstr>
      <vt:lpstr>Java Primitive Types</vt:lpstr>
      <vt:lpstr>Precedence Rules</vt:lpstr>
      <vt:lpstr>Blocks, Loops and Branches</vt:lpstr>
      <vt:lpstr>Blocks</vt:lpstr>
      <vt:lpstr>Variable Scope</vt:lpstr>
      <vt:lpstr>While Loop</vt:lpstr>
      <vt:lpstr>do..while Loop</vt:lpstr>
      <vt:lpstr>The for Loop</vt:lpstr>
      <vt:lpstr>Which Loop to Use</vt:lpstr>
      <vt:lpstr>if Statement</vt:lpstr>
      <vt:lpstr>Multiway Branching</vt:lpstr>
      <vt:lpstr>switch Statement</vt:lpstr>
      <vt:lpstr>Java Exceptions</vt:lpstr>
      <vt:lpstr>Dealing with Exceptions</vt:lpstr>
      <vt:lpstr>Arrays</vt:lpstr>
      <vt:lpstr>Array Variables</vt:lpstr>
      <vt:lpstr>Subroutines</vt:lpstr>
      <vt:lpstr>Subroutine Definitions</vt:lpstr>
      <vt:lpstr>Access Specifiers</vt:lpstr>
      <vt:lpstr>Calling Subroutines</vt:lpstr>
      <vt:lpstr>Parameters</vt:lpstr>
      <vt:lpstr>Formal and Actual Parameters</vt:lpstr>
      <vt:lpstr>Three Types of Variables</vt:lpstr>
      <vt:lpstr>Return Values</vt:lpstr>
      <vt:lpstr>Java Packages</vt:lpstr>
      <vt:lpstr>Using Classes from Packages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 Ch. 4.1 &amp; 4.2</dc:title>
  <dc:creator>Carleton Moore</dc:creator>
  <cp:lastModifiedBy>Carleton Moore</cp:lastModifiedBy>
  <cp:revision>18</cp:revision>
  <dcterms:created xsi:type="dcterms:W3CDTF">2016-02-08T22:08:06Z</dcterms:created>
  <dcterms:modified xsi:type="dcterms:W3CDTF">2016-02-26T19:54:17Z</dcterms:modified>
</cp:coreProperties>
</file>