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br>
              <a:rPr lang="en-US" dirty="0" smtClean="0"/>
            </a:br>
            <a:r>
              <a:rPr lang="en-US" dirty="0" smtClean="0"/>
              <a:t>Ch. 5.5 &amp; 5.6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111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dirty="0" smtClean="0"/>
              <a:t>Manoa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114" y="1143000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// Changes and additions.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22291" y="1311545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(superclass)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4181" y="3175856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(subclass)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 bwMode="auto">
          <a:xfrm flipH="1">
            <a:off x="5397692" y="2429810"/>
            <a:ext cx="1408110" cy="7460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07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114" y="1143000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// Changes and additions.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22291" y="1311545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(superclass)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4181" y="3175856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(subclass)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 bwMode="auto">
          <a:xfrm flipH="1">
            <a:off x="5397692" y="2429810"/>
            <a:ext cx="1408110" cy="7460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7514" y="3007311"/>
            <a:ext cx="3786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 extends A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// Changes.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34078" y="3175856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(subclass)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 bwMode="auto">
          <a:xfrm>
            <a:off x="6805802" y="2429810"/>
            <a:ext cx="1111787" cy="7460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925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and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114" y="1143000"/>
            <a:ext cx="43403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// Changes and additions.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22291" y="1311545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A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(superclass)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4181" y="3175856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B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(subclass)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8" name="Straight Connector 7"/>
          <p:cNvCxnSpPr>
            <a:stCxn id="5" idx="2"/>
            <a:endCxn id="6" idx="0"/>
          </p:cNvCxnSpPr>
          <p:nvPr/>
        </p:nvCxnSpPr>
        <p:spPr bwMode="auto">
          <a:xfrm flipH="1">
            <a:off x="5397692" y="2429810"/>
            <a:ext cx="1408110" cy="7460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7514" y="3007311"/>
            <a:ext cx="3786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 extends A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// Changes.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34078" y="3175856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C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(subclass)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 bwMode="auto">
          <a:xfrm>
            <a:off x="6805802" y="2429810"/>
            <a:ext cx="1111787" cy="7460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57514" y="5051097"/>
            <a:ext cx="37862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D extends C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// Changes.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034078" y="5038365"/>
            <a:ext cx="1767022" cy="1118265"/>
          </a:xfrm>
          <a:prstGeom prst="rect">
            <a:avLst/>
          </a:prstGeom>
          <a:noFill/>
          <a:ln w="508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class D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2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</a:rPr>
              <a:t>(subclass)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cxnSp>
        <p:nvCxnSpPr>
          <p:cNvPr id="14" name="Straight Connector 13"/>
          <p:cNvCxnSpPr>
            <a:stCxn id="10" idx="2"/>
            <a:endCxn id="13" idx="0"/>
          </p:cNvCxnSpPr>
          <p:nvPr/>
        </p:nvCxnSpPr>
        <p:spPr bwMode="auto">
          <a:xfrm>
            <a:off x="7917589" y="4294121"/>
            <a:ext cx="0" cy="74424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281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Vehicles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128539" y="1143000"/>
            <a:ext cx="4886923" cy="1577267"/>
            <a:chOff x="2388789" y="1143000"/>
            <a:chExt cx="4886923" cy="1577267"/>
          </a:xfrm>
        </p:grpSpPr>
        <p:sp>
          <p:nvSpPr>
            <p:cNvPr id="4" name="Rectangle 3"/>
            <p:cNvSpPr/>
            <p:nvPr/>
          </p:nvSpPr>
          <p:spPr bwMode="auto">
            <a:xfrm>
              <a:off x="4197226" y="1143000"/>
              <a:ext cx="1270048" cy="582717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Vehicle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8789" y="2137550"/>
              <a:ext cx="4886923" cy="582717"/>
              <a:chOff x="2388789" y="2137550"/>
              <a:chExt cx="4886923" cy="582717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388789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Car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4197227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Truck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6005664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Motorcycle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10" name="Straight Connector 9"/>
            <p:cNvCxnSpPr>
              <a:stCxn id="4" idx="2"/>
              <a:endCxn id="5" idx="0"/>
            </p:cNvCxnSpPr>
            <p:nvPr/>
          </p:nvCxnSpPr>
          <p:spPr bwMode="auto">
            <a:xfrm flipH="1">
              <a:off x="3023813" y="1725717"/>
              <a:ext cx="1808437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4" idx="2"/>
              <a:endCxn id="6" idx="0"/>
            </p:cNvCxnSpPr>
            <p:nvPr/>
          </p:nvCxnSpPr>
          <p:spPr bwMode="auto">
            <a:xfrm>
              <a:off x="4832250" y="1725717"/>
              <a:ext cx="1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 bwMode="auto">
            <a:xfrm>
              <a:off x="4832250" y="1725717"/>
              <a:ext cx="1808438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231674" y="2882523"/>
            <a:ext cx="48174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Vehicle {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registrationNumber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owner;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transferOwnership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newOwner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74" y="4482664"/>
            <a:ext cx="3847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Car extends Vehicle {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numberOfDoors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57419" y="4482664"/>
            <a:ext cx="4063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Truck extends Vehicle {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numberOfAxels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1674" y="5589171"/>
            <a:ext cx="46019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Motorcycle extends Vehicle {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hasSidecar</a:t>
            </a:r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3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Car is a subclass of Vehicle</a:t>
            </a:r>
          </a:p>
          <a:p>
            <a:endParaRPr lang="en-US" dirty="0"/>
          </a:p>
          <a:p>
            <a:r>
              <a:rPr lang="en-US" dirty="0" smtClean="0"/>
              <a:t>Instances can access Vehicle member variables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Instances can access Vehicle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99" y="1598598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99" y="2703590"/>
            <a:ext cx="50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myCar.owner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legal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myCar.registrationNumber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legal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99" y="4291253"/>
            <a:ext cx="766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Person(. . .);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myCar.transferOwnership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now owns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of type A can refer to any subclass of 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check type using </a:t>
            </a:r>
            <a:r>
              <a:rPr lang="en-US" i="1" dirty="0" err="1" smtClean="0"/>
              <a:t>instanceof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Cannot assign super-class to subclass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99" y="1612404"/>
            <a:ext cx="447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myVehicle2 = new Car();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99" y="3186795"/>
            <a:ext cx="655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 . . . // is 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2199" y="4746843"/>
            <a:ext cx="434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 illegal</a:t>
            </a:r>
          </a:p>
        </p:txBody>
      </p:sp>
    </p:spTree>
    <p:extLst>
      <p:ext uri="{BB962C8B-B14F-4D97-AF65-F5344CB8AC3E}">
        <p14:creationId xmlns:p14="http://schemas.microsoft.com/office/powerpoint/2010/main" val="155073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type cast variables or expressions</a:t>
            </a:r>
          </a:p>
          <a:p>
            <a:endParaRPr lang="en-US" dirty="0"/>
          </a:p>
          <a:p>
            <a:r>
              <a:rPr lang="en-US" dirty="0" smtClean="0"/>
              <a:t>Must be careful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799" y="1612404"/>
            <a:ext cx="337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(Car)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99" y="2606954"/>
            <a:ext cx="84959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(“Vehicle Data:“);</a:t>
            </a:r>
          </a:p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Registraion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number: “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myVehicle.registrationNumber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 c = (Car)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(“Number of doors: “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c.numberOfDoors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Truck)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Truck t = (Truck)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myVehicle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(“Number of axels: “ +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t.numberOfAxels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3200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performed depends upon the type of the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8539" y="1640016"/>
            <a:ext cx="4886923" cy="1577267"/>
            <a:chOff x="2388789" y="1143000"/>
            <a:chExt cx="4886923" cy="1577267"/>
          </a:xfrm>
        </p:grpSpPr>
        <p:sp>
          <p:nvSpPr>
            <p:cNvPr id="5" name="Rectangle 4"/>
            <p:cNvSpPr/>
            <p:nvPr/>
          </p:nvSpPr>
          <p:spPr bwMode="auto">
            <a:xfrm>
              <a:off x="4197226" y="1143000"/>
              <a:ext cx="1270048" cy="582717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Shape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88789" y="2137550"/>
              <a:ext cx="4886923" cy="582717"/>
              <a:chOff x="2388789" y="2137550"/>
              <a:chExt cx="4886923" cy="582717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2388789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Rectangle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197227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Oval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005664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rgbClr val="000000"/>
                    </a:solidFill>
                  </a:rPr>
                  <a:t>RoundRect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7" name="Straight Connector 6"/>
            <p:cNvCxnSpPr>
              <a:stCxn id="5" idx="2"/>
              <a:endCxn id="10" idx="0"/>
            </p:cNvCxnSpPr>
            <p:nvPr/>
          </p:nvCxnSpPr>
          <p:spPr bwMode="auto">
            <a:xfrm flipH="1">
              <a:off x="3023813" y="1725717"/>
              <a:ext cx="1808437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5" idx="2"/>
              <a:endCxn id="11" idx="0"/>
            </p:cNvCxnSpPr>
            <p:nvPr/>
          </p:nvCxnSpPr>
          <p:spPr bwMode="auto">
            <a:xfrm>
              <a:off x="4832250" y="1725717"/>
              <a:ext cx="1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2"/>
              <a:endCxn id="12" idx="0"/>
            </p:cNvCxnSpPr>
            <p:nvPr/>
          </p:nvCxnSpPr>
          <p:spPr bwMode="auto">
            <a:xfrm>
              <a:off x="4832250" y="1725717"/>
              <a:ext cx="1808438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2194054" y="3186806"/>
            <a:ext cx="47558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Shape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 color;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color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redraw();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redraw()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what do we do here?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23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performed depends upon the type of the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8539" y="1640016"/>
            <a:ext cx="4886923" cy="1577267"/>
            <a:chOff x="2388789" y="1143000"/>
            <a:chExt cx="4886923" cy="1577267"/>
          </a:xfrm>
        </p:grpSpPr>
        <p:sp>
          <p:nvSpPr>
            <p:cNvPr id="5" name="Rectangle 4"/>
            <p:cNvSpPr/>
            <p:nvPr/>
          </p:nvSpPr>
          <p:spPr bwMode="auto">
            <a:xfrm>
              <a:off x="4197226" y="1143000"/>
              <a:ext cx="1270048" cy="582717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Shape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88789" y="2137550"/>
              <a:ext cx="4886923" cy="582717"/>
              <a:chOff x="2388789" y="2137550"/>
              <a:chExt cx="4886923" cy="582717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2388789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Rectangle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197227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Oval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005664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rgbClr val="000000"/>
                    </a:solidFill>
                  </a:rPr>
                  <a:t>RoundRect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7" name="Straight Connector 6"/>
            <p:cNvCxnSpPr>
              <a:stCxn id="5" idx="2"/>
              <a:endCxn id="10" idx="0"/>
            </p:cNvCxnSpPr>
            <p:nvPr/>
          </p:nvCxnSpPr>
          <p:spPr bwMode="auto">
            <a:xfrm flipH="1">
              <a:off x="3023813" y="1725717"/>
              <a:ext cx="1808437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5" idx="2"/>
              <a:endCxn id="11" idx="0"/>
            </p:cNvCxnSpPr>
            <p:nvPr/>
          </p:nvCxnSpPr>
          <p:spPr bwMode="auto">
            <a:xfrm>
              <a:off x="4832250" y="1725717"/>
              <a:ext cx="1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2"/>
              <a:endCxn id="12" idx="0"/>
            </p:cNvCxnSpPr>
            <p:nvPr/>
          </p:nvCxnSpPr>
          <p:spPr bwMode="auto">
            <a:xfrm>
              <a:off x="4832250" y="1725717"/>
              <a:ext cx="1808438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847749" y="3656755"/>
            <a:ext cx="5448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Rectangle extends Shape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redraw()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draw the rectangle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6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performed depends upon the type of the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8539" y="1640016"/>
            <a:ext cx="4886923" cy="1577267"/>
            <a:chOff x="2388789" y="1143000"/>
            <a:chExt cx="4886923" cy="1577267"/>
          </a:xfrm>
        </p:grpSpPr>
        <p:sp>
          <p:nvSpPr>
            <p:cNvPr id="5" name="Rectangle 4"/>
            <p:cNvSpPr/>
            <p:nvPr/>
          </p:nvSpPr>
          <p:spPr bwMode="auto">
            <a:xfrm>
              <a:off x="4197226" y="1143000"/>
              <a:ext cx="1270048" cy="582717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Shape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88789" y="2137550"/>
              <a:ext cx="4886923" cy="582717"/>
              <a:chOff x="2388789" y="2137550"/>
              <a:chExt cx="4886923" cy="582717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2388789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Rectangle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197227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Oval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005664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rgbClr val="000000"/>
                    </a:solidFill>
                  </a:rPr>
                  <a:t>RoundRect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7" name="Straight Connector 6"/>
            <p:cNvCxnSpPr>
              <a:stCxn id="5" idx="2"/>
              <a:endCxn id="10" idx="0"/>
            </p:cNvCxnSpPr>
            <p:nvPr/>
          </p:nvCxnSpPr>
          <p:spPr bwMode="auto">
            <a:xfrm flipH="1">
              <a:off x="3023813" y="1725717"/>
              <a:ext cx="1808437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5" idx="2"/>
              <a:endCxn id="11" idx="0"/>
            </p:cNvCxnSpPr>
            <p:nvPr/>
          </p:nvCxnSpPr>
          <p:spPr bwMode="auto">
            <a:xfrm>
              <a:off x="4832250" y="1725717"/>
              <a:ext cx="1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2"/>
              <a:endCxn id="12" idx="0"/>
            </p:cNvCxnSpPr>
            <p:nvPr/>
          </p:nvCxnSpPr>
          <p:spPr bwMode="auto">
            <a:xfrm>
              <a:off x="4832250" y="1725717"/>
              <a:ext cx="1808438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2194054" y="3656755"/>
            <a:ext cx="47558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Oval extends Shape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redraw()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draw the oval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Existing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an existing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Black Jack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007" y="1574873"/>
            <a:ext cx="8495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&lt;subclass-name&gt; extends &lt;existing-class-name&gt;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 // Changes and additions.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85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performed depends upon the type of the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8539" y="1640016"/>
            <a:ext cx="4886923" cy="1577267"/>
            <a:chOff x="2388789" y="1143000"/>
            <a:chExt cx="4886923" cy="1577267"/>
          </a:xfrm>
        </p:grpSpPr>
        <p:sp>
          <p:nvSpPr>
            <p:cNvPr id="5" name="Rectangle 4"/>
            <p:cNvSpPr/>
            <p:nvPr/>
          </p:nvSpPr>
          <p:spPr bwMode="auto">
            <a:xfrm>
              <a:off x="4197226" y="1143000"/>
              <a:ext cx="1270048" cy="582717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Shape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88789" y="2137550"/>
              <a:ext cx="4886923" cy="582717"/>
              <a:chOff x="2388789" y="2137550"/>
              <a:chExt cx="4886923" cy="582717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2388789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Rectangle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197227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Oval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005664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rgbClr val="000000"/>
                    </a:solidFill>
                  </a:rPr>
                  <a:t>RoundRect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7" name="Straight Connector 6"/>
            <p:cNvCxnSpPr>
              <a:stCxn id="5" idx="2"/>
              <a:endCxn id="10" idx="0"/>
            </p:cNvCxnSpPr>
            <p:nvPr/>
          </p:nvCxnSpPr>
          <p:spPr bwMode="auto">
            <a:xfrm flipH="1">
              <a:off x="3023813" y="1725717"/>
              <a:ext cx="1808437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5" idx="2"/>
              <a:endCxn id="11" idx="0"/>
            </p:cNvCxnSpPr>
            <p:nvPr/>
          </p:nvCxnSpPr>
          <p:spPr bwMode="auto">
            <a:xfrm>
              <a:off x="4832250" y="1725717"/>
              <a:ext cx="1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2"/>
              <a:endCxn id="12" idx="0"/>
            </p:cNvCxnSpPr>
            <p:nvPr/>
          </p:nvCxnSpPr>
          <p:spPr bwMode="auto">
            <a:xfrm>
              <a:off x="4832250" y="1725717"/>
              <a:ext cx="1808438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847749" y="3656755"/>
            <a:ext cx="54485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RoundRect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Shape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redraw()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draw the rounded rectangle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7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performed depends upon the type of the object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Calling a method is often referred to as sending a message to the object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8539" y="1640016"/>
            <a:ext cx="4886923" cy="1577267"/>
            <a:chOff x="2388789" y="1143000"/>
            <a:chExt cx="4886923" cy="1577267"/>
          </a:xfrm>
        </p:grpSpPr>
        <p:sp>
          <p:nvSpPr>
            <p:cNvPr id="5" name="Rectangle 4"/>
            <p:cNvSpPr/>
            <p:nvPr/>
          </p:nvSpPr>
          <p:spPr bwMode="auto">
            <a:xfrm>
              <a:off x="4197226" y="1143000"/>
              <a:ext cx="1270048" cy="582717"/>
            </a:xfrm>
            <a:prstGeom prst="rect">
              <a:avLst/>
            </a:prstGeom>
            <a:noFill/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0000"/>
                  </a:solidFill>
                </a:rPr>
                <a:t>Shape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388789" y="2137550"/>
              <a:ext cx="4886923" cy="582717"/>
              <a:chOff x="2388789" y="2137550"/>
              <a:chExt cx="4886923" cy="582717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2388789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Rectangle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4197227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rgbClr val="000000"/>
                    </a:solidFill>
                  </a:rPr>
                  <a:t>Oval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005664" y="2137550"/>
                <a:ext cx="1270048" cy="582717"/>
              </a:xfrm>
              <a:prstGeom prst="rect">
                <a:avLst/>
              </a:prstGeom>
              <a:noFill/>
              <a:ln w="508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err="1" smtClean="0">
                    <a:solidFill>
                      <a:srgbClr val="000000"/>
                    </a:solidFill>
                  </a:rPr>
                  <a:t>RoundRect</a:t>
                </a:r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p:grpSp>
        <p:cxnSp>
          <p:nvCxnSpPr>
            <p:cNvPr id="7" name="Straight Connector 6"/>
            <p:cNvCxnSpPr>
              <a:stCxn id="5" idx="2"/>
              <a:endCxn id="10" idx="0"/>
            </p:cNvCxnSpPr>
            <p:nvPr/>
          </p:nvCxnSpPr>
          <p:spPr bwMode="auto">
            <a:xfrm flipH="1">
              <a:off x="3023813" y="1725717"/>
              <a:ext cx="1808437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5" idx="2"/>
              <a:endCxn id="11" idx="0"/>
            </p:cNvCxnSpPr>
            <p:nvPr/>
          </p:nvCxnSpPr>
          <p:spPr bwMode="auto">
            <a:xfrm>
              <a:off x="4832250" y="1725717"/>
              <a:ext cx="1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2"/>
              <a:endCxn id="12" idx="0"/>
            </p:cNvCxnSpPr>
            <p:nvPr/>
          </p:nvCxnSpPr>
          <p:spPr bwMode="auto">
            <a:xfrm>
              <a:off x="4832250" y="1725717"/>
              <a:ext cx="1808438" cy="411833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432183" y="3656755"/>
            <a:ext cx="627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shapelist.length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shape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shapelist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shape.redraw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5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the </a:t>
            </a:r>
            <a:r>
              <a:rPr lang="en-US" i="1" dirty="0" smtClean="0"/>
              <a:t>redraw</a:t>
            </a:r>
            <a:r>
              <a:rPr lang="en-US" dirty="0" smtClean="0"/>
              <a:t> method do in class </a:t>
            </a:r>
            <a:r>
              <a:rPr lang="en-US" i="1" dirty="0" smtClean="0"/>
              <a:t>Shape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2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the </a:t>
            </a:r>
            <a:r>
              <a:rPr lang="en-US" i="1" dirty="0" smtClean="0"/>
              <a:t>redraw</a:t>
            </a:r>
            <a:r>
              <a:rPr lang="en-US" dirty="0" smtClean="0"/>
              <a:t> method do in class </a:t>
            </a:r>
            <a:r>
              <a:rPr lang="en-US" i="1" dirty="0" smtClean="0"/>
              <a:t>Shape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Semantically – nothing </a:t>
            </a:r>
          </a:p>
          <a:p>
            <a:endParaRPr lang="en-US" dirty="0"/>
          </a:p>
          <a:p>
            <a:r>
              <a:rPr lang="en-US" dirty="0" smtClean="0"/>
              <a:t>But we need a </a:t>
            </a:r>
            <a:r>
              <a:rPr lang="en-US" i="1" dirty="0" smtClean="0"/>
              <a:t>redraw</a:t>
            </a:r>
            <a:r>
              <a:rPr lang="en-US" dirty="0" smtClean="0"/>
              <a:t> method in </a:t>
            </a:r>
            <a:r>
              <a:rPr lang="en-US" i="1" dirty="0" smtClean="0"/>
              <a:t>Shape </a:t>
            </a:r>
            <a:r>
              <a:rPr lang="en-US" dirty="0" smtClean="0"/>
              <a:t>so subclasses can override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1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i="1" dirty="0" smtClean="0"/>
              <a:t>Shape</a:t>
            </a:r>
            <a:r>
              <a:rPr lang="en-US" dirty="0" smtClean="0"/>
              <a:t> to be </a:t>
            </a:r>
            <a:r>
              <a:rPr lang="en-US" i="1" dirty="0" smtClean="0"/>
              <a:t>abstract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now illegal to try an create a </a:t>
            </a:r>
            <a:r>
              <a:rPr lang="en-US" i="1" dirty="0" smtClean="0"/>
              <a:t>Shape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r>
              <a:rPr lang="en-US" dirty="0" smtClean="0"/>
              <a:t>Non abstract classes are “concrete”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4054" y="1806206"/>
            <a:ext cx="47558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 class Shape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 color;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color =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redraw();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abstract void redraw();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6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 </a:t>
            </a:r>
            <a:r>
              <a:rPr lang="en-US" i="1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 - &lt;class-name&gt;.&lt;variable-name&gt;</a:t>
            </a:r>
          </a:p>
          <a:p>
            <a:endParaRPr lang="en-US" dirty="0"/>
          </a:p>
          <a:p>
            <a:r>
              <a:rPr lang="en-US" dirty="0" smtClean="0"/>
              <a:t>Static methods - &lt;class-name&gt;.&lt;method-name&gt;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Instance variables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i="1" dirty="0" smtClean="0"/>
              <a:t>this</a:t>
            </a:r>
            <a:r>
              <a:rPr lang="en-US" dirty="0" smtClean="0"/>
              <a:t>.&lt;variable-name&gt;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Cannot modify </a:t>
            </a:r>
            <a:r>
              <a:rPr lang="en-US" i="1" dirty="0" smtClean="0"/>
              <a:t>this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2150" y="164053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150" y="2662698"/>
            <a:ext cx="212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150" y="3491568"/>
            <a:ext cx="44788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String name;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Student(String name)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name;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24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 </a:t>
            </a:r>
            <a:r>
              <a:rPr lang="en-US" i="1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the definitions of instance methods</a:t>
            </a:r>
          </a:p>
          <a:p>
            <a:endParaRPr lang="en-US" dirty="0"/>
          </a:p>
          <a:p>
            <a:r>
              <a:rPr lang="en-US" dirty="0" smtClean="0"/>
              <a:t>Refers to the superclass of the current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2828892"/>
            <a:ext cx="82189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void roll()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super.roll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// Call the roll method from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redraw(); // call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GraphicalDice’s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redraw method.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definition of redraw()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04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super</a:t>
            </a:r>
            <a:r>
              <a:rPr lang="en-US" dirty="0" smtClean="0"/>
              <a:t> as Constructors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are not inherited</a:t>
            </a:r>
          </a:p>
          <a:p>
            <a:endParaRPr lang="en-US" dirty="0"/>
          </a:p>
          <a:p>
            <a:r>
              <a:rPr lang="en-US" dirty="0" smtClean="0"/>
              <a:t>How does a subclass do the work of parent class Constructor?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529" y="2966951"/>
            <a:ext cx="6695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super(3, 4); // call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initializeGraphics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rest of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99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super</a:t>
            </a:r>
            <a:r>
              <a:rPr lang="en-US" dirty="0" smtClean="0"/>
              <a:t> as Constructors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are not inherited</a:t>
            </a:r>
          </a:p>
          <a:p>
            <a:endParaRPr lang="en-US" dirty="0"/>
          </a:p>
          <a:p>
            <a:r>
              <a:rPr lang="en-US" dirty="0" smtClean="0"/>
              <a:t>How does a subclass do the work of parent class Constructor?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smtClean="0"/>
              <a:t>super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554" y="3988595"/>
            <a:ext cx="6695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super(3, 4); // call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PairOfDice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initializeGraphics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rest of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GraphicalDice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8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this </a:t>
            </a:r>
            <a:r>
              <a:rPr lang="en-US" dirty="0" smtClean="0"/>
              <a:t>as Constructor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refer to other constructors in the same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5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Jack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43000"/>
            <a:ext cx="523302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BlackJackHand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Hand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5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this </a:t>
            </a:r>
            <a:r>
              <a:rPr lang="en-US" dirty="0" smtClean="0"/>
              <a:t>as Constructor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refer to other constructors in the same class?</a:t>
            </a:r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i="1" dirty="0" smtClean="0"/>
              <a:t>this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554" y="2953165"/>
            <a:ext cx="79418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MosaicPanel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MosaicPanel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cols,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blockHeight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Color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borderColor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MosaicPanel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cols,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blockHeight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this(rows, cols,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blockWidth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blockHeight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0);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. . // rest of </a:t>
            </a:r>
            <a:r>
              <a:rPr lang="en-US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MosaicPanel</a:t>
            </a:r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37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Jack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43000"/>
            <a:ext cx="523302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BlackJackHand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Hand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getBlackjackValue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8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Jack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43000"/>
            <a:ext cx="523302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BlackJackHand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Hand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getBlackjackValue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cards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getCardCount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3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Jack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43000"/>
            <a:ext cx="523302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BlackJackHand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Hand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getBlackjackValue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cards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getCardCount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ace = false;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1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Jack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43000"/>
            <a:ext cx="523302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BlackJackHand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Hand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getBlackjackValue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cards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getCardCount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ace = false;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cards;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Card card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card.getValue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ace = true;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Jack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" y="1143000"/>
            <a:ext cx="5233023" cy="5909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BlackJackHand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Hand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getBlackjackValue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cards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getCardCount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ace = false;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cards;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Card card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getCard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card.getValue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ace = true;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(ace &amp;&amp;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 &lt;= 21)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0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public</a:t>
            </a:r>
            <a:endParaRPr lang="en-US" i="1" dirty="0"/>
          </a:p>
          <a:p>
            <a:pPr lvl="1"/>
            <a:r>
              <a:rPr lang="en-US" dirty="0" smtClean="0"/>
              <a:t>Usable by all</a:t>
            </a:r>
          </a:p>
          <a:p>
            <a:endParaRPr lang="en-US" dirty="0"/>
          </a:p>
          <a:p>
            <a:r>
              <a:rPr lang="en-US" i="1" dirty="0" smtClean="0"/>
              <a:t>none</a:t>
            </a:r>
            <a:endParaRPr lang="en-US" dirty="0" smtClean="0"/>
          </a:p>
          <a:p>
            <a:pPr lvl="1"/>
            <a:r>
              <a:rPr lang="en-US" dirty="0" smtClean="0"/>
              <a:t>Usable by </a:t>
            </a:r>
            <a:r>
              <a:rPr lang="en-US" dirty="0" smtClean="0"/>
              <a:t>classes in the </a:t>
            </a:r>
            <a:r>
              <a:rPr lang="en-US" smtClean="0"/>
              <a:t>same package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i="1" dirty="0" smtClean="0"/>
              <a:t>protected</a:t>
            </a:r>
            <a:endParaRPr lang="en-US" dirty="0" smtClean="0"/>
          </a:p>
          <a:p>
            <a:pPr lvl="1"/>
            <a:r>
              <a:rPr lang="en-US" dirty="0" smtClean="0"/>
              <a:t>Usable by subclasses</a:t>
            </a:r>
          </a:p>
          <a:p>
            <a:pPr lvl="1"/>
            <a:endParaRPr lang="en-US" dirty="0"/>
          </a:p>
          <a:p>
            <a:r>
              <a:rPr lang="en-US" i="1" dirty="0" smtClean="0"/>
              <a:t>private</a:t>
            </a:r>
          </a:p>
          <a:p>
            <a:pPr lvl="1"/>
            <a:r>
              <a:rPr lang="en-US" dirty="0" smtClean="0"/>
              <a:t>Usable only by same class</a:t>
            </a:r>
          </a:p>
        </p:txBody>
      </p:sp>
    </p:spTree>
    <p:extLst>
      <p:ext uri="{BB962C8B-B14F-4D97-AF65-F5344CB8AC3E}">
        <p14:creationId xmlns:p14="http://schemas.microsoft.com/office/powerpoint/2010/main" val="2205039465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122</TotalTime>
  <Words>1746</Words>
  <Application>Microsoft Macintosh PowerPoint</Application>
  <PresentationFormat>On-screen Show (4:3)</PresentationFormat>
  <Paragraphs>559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csdl-2014</vt:lpstr>
      <vt:lpstr>Objects and Classes Ch. 5.5 &amp; 5.6</vt:lpstr>
      <vt:lpstr>Extending Existing Classes</vt:lpstr>
      <vt:lpstr>Black Jack Example</vt:lpstr>
      <vt:lpstr>Black Jack Example</vt:lpstr>
      <vt:lpstr>Black Jack Example</vt:lpstr>
      <vt:lpstr>Black Jack Example</vt:lpstr>
      <vt:lpstr>Black Jack Example</vt:lpstr>
      <vt:lpstr>Black Jack Example</vt:lpstr>
      <vt:lpstr>Access Specifiers</vt:lpstr>
      <vt:lpstr>Inheritance and Class Hierarchy</vt:lpstr>
      <vt:lpstr>Inheritance and Class Hierarchy</vt:lpstr>
      <vt:lpstr>Inheritance and Class Hierarchy</vt:lpstr>
      <vt:lpstr>Example Vehicles</vt:lpstr>
      <vt:lpstr>Access to Superclass</vt:lpstr>
      <vt:lpstr>Variables</vt:lpstr>
      <vt:lpstr>Type Casting</vt:lpstr>
      <vt:lpstr>Polymorphism</vt:lpstr>
      <vt:lpstr>Polymorphism</vt:lpstr>
      <vt:lpstr>Polymorphism</vt:lpstr>
      <vt:lpstr>Polymorphism</vt:lpstr>
      <vt:lpstr>Polymorphism</vt:lpstr>
      <vt:lpstr>Abstract Classes</vt:lpstr>
      <vt:lpstr>Abstract Classes</vt:lpstr>
      <vt:lpstr>Abstract Classes</vt:lpstr>
      <vt:lpstr>Special Variable this</vt:lpstr>
      <vt:lpstr>Special Variable super</vt:lpstr>
      <vt:lpstr>super as Constructors</vt:lpstr>
      <vt:lpstr>super as Constructors</vt:lpstr>
      <vt:lpstr>this as Constructor</vt:lpstr>
      <vt:lpstr>this as Constructor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 Ch. 5.5 &amp; 5.6</dc:title>
  <dc:creator>Carleton Moore</dc:creator>
  <cp:lastModifiedBy>Carleton Moore</cp:lastModifiedBy>
  <cp:revision>15</cp:revision>
  <dcterms:created xsi:type="dcterms:W3CDTF">2016-03-07T21:39:18Z</dcterms:created>
  <dcterms:modified xsi:type="dcterms:W3CDTF">2016-03-09T20:28:02Z</dcterms:modified>
</cp:coreProperties>
</file>