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7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Programming</a:t>
            </a:r>
            <a:br>
              <a:rPr lang="en-US" dirty="0" smtClean="0"/>
            </a:br>
            <a:r>
              <a:rPr lang="en-US" dirty="0" smtClean="0"/>
              <a:t>Ch. 6.1 &amp; 6.2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7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screen is a grid of </a:t>
            </a:r>
            <a:r>
              <a:rPr lang="en-US" i="1" dirty="0" smtClean="0"/>
              <a:t>pixels</a:t>
            </a:r>
            <a:endParaRPr lang="en-US" dirty="0" smtClean="0"/>
          </a:p>
          <a:p>
            <a:r>
              <a:rPr lang="en-US" dirty="0" smtClean="0"/>
              <a:t>Pixels may be set individually</a:t>
            </a:r>
            <a:endParaRPr lang="en-US" dirty="0"/>
          </a:p>
        </p:txBody>
      </p:sp>
      <p:pic>
        <p:nvPicPr>
          <p:cNvPr id="4" name="Picture 3" descr="Screen Shot 2016-03-16 at 3.1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159477"/>
            <a:ext cx="5613400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9227" y="5147569"/>
            <a:ext cx="572554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(Graphics g)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super.paintComponent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getWidth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getHeight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 // Draw the content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7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uses the RGB color system</a:t>
            </a:r>
          </a:p>
          <a:p>
            <a:pPr lvl="1"/>
            <a:r>
              <a:rPr lang="en-US" dirty="0" smtClean="0"/>
              <a:t>Red, Green, and Blue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Values range from 0 to 255</a:t>
            </a:r>
          </a:p>
          <a:p>
            <a:r>
              <a:rPr lang="en-US" dirty="0" smtClean="0"/>
              <a:t>Common colors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 also supports HSB</a:t>
            </a:r>
          </a:p>
          <a:p>
            <a:endParaRPr lang="en-US" dirty="0"/>
          </a:p>
          <a:p>
            <a:r>
              <a:rPr lang="en-US" dirty="0" smtClean="0"/>
              <a:t>Graphics object has current drawing color</a:t>
            </a:r>
          </a:p>
          <a:p>
            <a:r>
              <a:rPr lang="en-US" dirty="0" smtClean="0"/>
              <a:t>Components have foreground and background colors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5532" y="2005495"/>
            <a:ext cx="50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Color(r, g, b);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746" y="3380858"/>
            <a:ext cx="8634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Color.WHITE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Color.BLACK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Color.GREEN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Color.CYAN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Color.MAGENTA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Color.YELLOW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Color.PINK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Color.ORANGE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Color.LIGHT_GRAY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Color.GRAY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Color.DARK_GRAY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1444" y="4871268"/>
            <a:ext cx="614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Color.getHSBColor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 s, b);</a:t>
            </a:r>
          </a:p>
        </p:txBody>
      </p:sp>
    </p:spTree>
    <p:extLst>
      <p:ext uri="{BB962C8B-B14F-4D97-AF65-F5344CB8AC3E}">
        <p14:creationId xmlns:p14="http://schemas.microsoft.com/office/powerpoint/2010/main" val="177702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Fonts represent a size and style of text</a:t>
            </a:r>
          </a:p>
          <a:p>
            <a:pPr lvl="1"/>
            <a:r>
              <a:rPr lang="en-US" dirty="0" smtClean="0"/>
              <a:t>Name – “Serif”, “</a:t>
            </a:r>
            <a:r>
              <a:rPr lang="en-US" dirty="0" err="1" smtClean="0"/>
              <a:t>SansSerif</a:t>
            </a:r>
            <a:r>
              <a:rPr lang="en-US" dirty="0" smtClean="0"/>
              <a:t>”, “</a:t>
            </a:r>
            <a:r>
              <a:rPr lang="en-US" dirty="0" err="1" smtClean="0"/>
              <a:t>Monospaced</a:t>
            </a:r>
            <a:r>
              <a:rPr lang="en-US" dirty="0" smtClean="0"/>
              <a:t>”, and “Dialog”</a:t>
            </a:r>
          </a:p>
          <a:p>
            <a:pPr lvl="1"/>
            <a:r>
              <a:rPr lang="en-US" dirty="0" smtClean="0"/>
              <a:t>Style – PLAIN, ITALIC, BOLD, or BOLD + ITALIC</a:t>
            </a:r>
          </a:p>
          <a:p>
            <a:pPr lvl="1"/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3860955"/>
            <a:ext cx="780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plainFont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Font(“Serif”,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Font.PLAIN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bigBoldFont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Font(“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SanSerif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Font.BOLD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24);</a:t>
            </a:r>
          </a:p>
        </p:txBody>
      </p:sp>
    </p:spTree>
    <p:extLst>
      <p:ext uri="{BB962C8B-B14F-4D97-AF65-F5344CB8AC3E}">
        <p14:creationId xmlns:p14="http://schemas.microsoft.com/office/powerpoint/2010/main" val="707421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class has many instance methods for drawing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312" y="1840357"/>
            <a:ext cx="7387810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g.drawString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g.drawLine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y1,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x2,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y2)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g.drawRect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g.drawOval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g.drawRoundRect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xdiam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ydiam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g.draw3DRect(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raised)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g.drawArc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height,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startAngle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arcAngle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g.fillRect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g.fillOval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g.fillRoundRect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xdiam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ydiam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g.fill3DRect(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raised)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g.fillArc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height,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startAngle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arcAngle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5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0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br>
              <a:rPr lang="en-US" dirty="0" smtClean="0"/>
            </a:br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Command-Line programs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Screen Shot 2016-03-16 at 11.01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368"/>
            <a:ext cx="9144000" cy="25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br>
              <a:rPr lang="en-US" dirty="0" smtClean="0"/>
            </a:br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Command-Line programs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this is in a GUI, the Eclipse IDE </a:t>
            </a:r>
          </a:p>
          <a:p>
            <a:endParaRPr lang="en-US" dirty="0"/>
          </a:p>
          <a:p>
            <a:r>
              <a:rPr lang="en-US" dirty="0" smtClean="0"/>
              <a:t>Java supports building GUIs</a:t>
            </a:r>
            <a:endParaRPr lang="en-US" dirty="0"/>
          </a:p>
        </p:txBody>
      </p:sp>
      <p:pic>
        <p:nvPicPr>
          <p:cNvPr id="4" name="Picture 3" descr="Screen Shot 2016-03-16 at 11.01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368"/>
            <a:ext cx="9144000" cy="25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7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“Hello World”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322827"/>
            <a:ext cx="82189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HelloWorldGUI1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null, “Hello World!” 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Screen Shot 2016-03-16 at 11.06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31" y="4164013"/>
            <a:ext cx="33655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6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GUI component is an instance</a:t>
            </a:r>
          </a:p>
          <a:p>
            <a:endParaRPr lang="en-US" dirty="0"/>
          </a:p>
          <a:p>
            <a:r>
              <a:rPr lang="en-US" dirty="0" smtClean="0"/>
              <a:t>Fundamental GUI component is the </a:t>
            </a:r>
            <a:r>
              <a:rPr lang="en-US" i="1" dirty="0" smtClean="0"/>
              <a:t>window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JFrame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Title bar</a:t>
            </a:r>
          </a:p>
          <a:p>
            <a:pPr lvl="1"/>
            <a:r>
              <a:rPr lang="en-US" dirty="0" smtClean="0"/>
              <a:t>window or </a:t>
            </a:r>
            <a:r>
              <a:rPr lang="en-US" i="1" dirty="0" smtClean="0"/>
              <a:t>content pane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4521465"/>
            <a:ext cx="5587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(“GUI Test”);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window.setContentPane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(content);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window.setSize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(250, 100);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window.setLocation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(100, 100);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window.setVisible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</p:txBody>
      </p:sp>
      <p:pic>
        <p:nvPicPr>
          <p:cNvPr id="5" name="Picture 4" descr="Screen Shot 2016-03-16 at 11.15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36" y="5111062"/>
            <a:ext cx="3187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9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fundamental GUI component</a:t>
            </a:r>
          </a:p>
          <a:p>
            <a:endParaRPr lang="en-US" dirty="0"/>
          </a:p>
          <a:p>
            <a:r>
              <a:rPr lang="en-US" dirty="0" smtClean="0"/>
              <a:t>Blank rectangle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 draw on 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3767173"/>
            <a:ext cx="780337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HelloWorldDisplay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(Graphics g)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super.paintComponent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g.drawString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World!”, 20, 30);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JPanel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JPanel</a:t>
            </a:r>
            <a:r>
              <a:rPr lang="en-US" dirty="0" smtClean="0"/>
              <a:t> is also a </a:t>
            </a:r>
            <a:r>
              <a:rPr lang="en-US" i="1" dirty="0" smtClean="0"/>
              <a:t>container</a:t>
            </a:r>
            <a:r>
              <a:rPr lang="en-US" dirty="0" smtClean="0"/>
              <a:t> for other components</a:t>
            </a:r>
          </a:p>
          <a:p>
            <a:endParaRPr lang="en-US" dirty="0"/>
          </a:p>
          <a:p>
            <a:r>
              <a:rPr lang="en-US" dirty="0" smtClean="0"/>
              <a:t>Need a </a:t>
            </a:r>
            <a:r>
              <a:rPr lang="en-US" i="1" dirty="0" smtClean="0"/>
              <a:t>layout manager</a:t>
            </a:r>
            <a:r>
              <a:rPr lang="en-US" dirty="0" smtClean="0"/>
              <a:t> to arrange where to components go</a:t>
            </a:r>
          </a:p>
          <a:p>
            <a:pPr lvl="1"/>
            <a:r>
              <a:rPr lang="en-US" dirty="0" smtClean="0"/>
              <a:t>Java has many layout managers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676115"/>
            <a:ext cx="434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content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529" y="3375317"/>
            <a:ext cx="54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content.setLayout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BorderLayout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8316" y="3886127"/>
            <a:ext cx="5767368" cy="2118650"/>
            <a:chOff x="1107640" y="4191663"/>
            <a:chExt cx="5767368" cy="2118650"/>
          </a:xfrm>
        </p:grpSpPr>
        <p:sp>
          <p:nvSpPr>
            <p:cNvPr id="6" name="Rectangle 5"/>
            <p:cNvSpPr/>
            <p:nvPr/>
          </p:nvSpPr>
          <p:spPr bwMode="auto">
            <a:xfrm>
              <a:off x="1107640" y="4191663"/>
              <a:ext cx="5767368" cy="2118650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CENTER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107640" y="4191663"/>
              <a:ext cx="5767368" cy="42966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2"/>
                  </a:solidFill>
                </a:rPr>
                <a:t>NORTH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107640" y="5880272"/>
              <a:ext cx="5767368" cy="42966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SOUTH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107640" y="4621332"/>
              <a:ext cx="1059897" cy="124939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WEST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815111" y="4621332"/>
              <a:ext cx="1059897" cy="1249392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EAST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2529" y="6087455"/>
            <a:ext cx="669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content.add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displayPanel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BorderLayout.CENTER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content.add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okButton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BorderLayout.SOUTH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273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GUIs are </a:t>
            </a:r>
            <a:r>
              <a:rPr lang="en-US" i="1" dirty="0" smtClean="0"/>
              <a:t>event-driven</a:t>
            </a:r>
            <a:endParaRPr lang="en-US" dirty="0"/>
          </a:p>
          <a:p>
            <a:r>
              <a:rPr lang="en-US" dirty="0" smtClean="0"/>
              <a:t>Events are generated by user actions</a:t>
            </a:r>
            <a:endParaRPr lang="en-US" dirty="0"/>
          </a:p>
          <a:p>
            <a:r>
              <a:rPr lang="en-US" dirty="0" smtClean="0"/>
              <a:t>Program responds by using </a:t>
            </a:r>
            <a:r>
              <a:rPr lang="en-US" i="1" dirty="0" smtClean="0"/>
              <a:t>event-handling</a:t>
            </a:r>
            <a:r>
              <a:rPr lang="en-US" dirty="0" smtClean="0"/>
              <a:t> methods</a:t>
            </a:r>
            <a:endParaRPr lang="en-US" dirty="0"/>
          </a:p>
          <a:p>
            <a:r>
              <a:rPr lang="en-US" dirty="0" smtClean="0"/>
              <a:t>Java commonly uses </a:t>
            </a:r>
            <a:r>
              <a:rPr lang="en-US" i="1" dirty="0" smtClean="0"/>
              <a:t>event listeners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Listeners must </a:t>
            </a:r>
            <a:r>
              <a:rPr lang="en-US" i="1" dirty="0" smtClean="0"/>
              <a:t>register</a:t>
            </a:r>
            <a:r>
              <a:rPr lang="en-US" dirty="0" smtClean="0"/>
              <a:t> with the component that generates the events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485" y="3461755"/>
            <a:ext cx="87730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ButtonHandler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529" y="5801015"/>
            <a:ext cx="627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ButtonHandler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listener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ButtonHander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okButton.addActionListener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(listener);</a:t>
            </a:r>
          </a:p>
        </p:txBody>
      </p:sp>
    </p:spTree>
    <p:extLst>
      <p:ext uri="{BB962C8B-B14F-4D97-AF65-F5344CB8AC3E}">
        <p14:creationId xmlns:p14="http://schemas.microsoft.com/office/powerpoint/2010/main" val="415101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and Painting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on the computer screen is drawn</a:t>
            </a:r>
          </a:p>
          <a:p>
            <a:endParaRPr lang="en-US" dirty="0" smtClean="0"/>
          </a:p>
          <a:p>
            <a:r>
              <a:rPr lang="en-US" dirty="0" err="1" smtClean="0"/>
              <a:t>JComponent</a:t>
            </a:r>
            <a:r>
              <a:rPr lang="en-US" dirty="0" smtClean="0"/>
              <a:t> is base class for most Java GUI components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err="1" smtClean="0"/>
              <a:t>paintComponent</a:t>
            </a:r>
            <a:r>
              <a:rPr lang="en-US" dirty="0" smtClean="0"/>
              <a:t> is called by Java</a:t>
            </a:r>
          </a:p>
          <a:p>
            <a:r>
              <a:rPr lang="en-US" dirty="0" smtClean="0"/>
              <a:t>We use </a:t>
            </a:r>
            <a:r>
              <a:rPr lang="en-US" i="1" dirty="0" smtClean="0"/>
              <a:t>repaint</a:t>
            </a:r>
            <a:endParaRPr lang="en-US" dirty="0" smtClean="0"/>
          </a:p>
          <a:p>
            <a:endParaRPr lang="en-US" i="1" dirty="0"/>
          </a:p>
          <a:p>
            <a:r>
              <a:rPr lang="en-US" dirty="0" smtClean="0"/>
              <a:t>The system will call </a:t>
            </a:r>
            <a:r>
              <a:rPr lang="en-US" i="1" dirty="0" err="1" smtClean="0"/>
              <a:t>paintComponent</a:t>
            </a:r>
            <a:r>
              <a:rPr lang="en-US" dirty="0" smtClean="0"/>
              <a:t> later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9227" y="2934940"/>
            <a:ext cx="5725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(Graphics g)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Draw the content of the component.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5925" y="4997044"/>
            <a:ext cx="3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repaint();</a:t>
            </a:r>
          </a:p>
        </p:txBody>
      </p:sp>
    </p:spTree>
    <p:extLst>
      <p:ext uri="{BB962C8B-B14F-4D97-AF65-F5344CB8AC3E}">
        <p14:creationId xmlns:p14="http://schemas.microsoft.com/office/powerpoint/2010/main" val="16592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525</TotalTime>
  <Words>809</Words>
  <Application>Microsoft Macintosh PowerPoint</Application>
  <PresentationFormat>On-screen Show (4:3)</PresentationFormat>
  <Paragraphs>160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csdl-2014</vt:lpstr>
      <vt:lpstr>GUI Programming Ch. 6.1 &amp; 6.2</vt:lpstr>
      <vt:lpstr>Graphical User Interface GUI</vt:lpstr>
      <vt:lpstr>Graphical User Interface GUI</vt:lpstr>
      <vt:lpstr>GUI “Hello World”</vt:lpstr>
      <vt:lpstr>Java GUI</vt:lpstr>
      <vt:lpstr>JPanel</vt:lpstr>
      <vt:lpstr>JPanel cont.</vt:lpstr>
      <vt:lpstr>GUI Behavior</vt:lpstr>
      <vt:lpstr>Graphics and Painting</vt:lpstr>
      <vt:lpstr>Coordinates</vt:lpstr>
      <vt:lpstr>Colors</vt:lpstr>
      <vt:lpstr>Fonts</vt:lpstr>
      <vt:lpstr>Shapes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Programming Ch. 6.1 &amp; 6.2</dc:title>
  <dc:creator>Carleton Moore</dc:creator>
  <cp:lastModifiedBy>Carleton Moore</cp:lastModifiedBy>
  <cp:revision>14</cp:revision>
  <dcterms:created xsi:type="dcterms:W3CDTF">2016-03-11T21:04:51Z</dcterms:created>
  <dcterms:modified xsi:type="dcterms:W3CDTF">2016-04-19T20:40:39Z</dcterms:modified>
</cp:coreProperties>
</file>