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14" r:id="rId48"/>
    <p:sldId id="304" r:id="rId49"/>
    <p:sldId id="305" r:id="rId50"/>
    <p:sldId id="307" r:id="rId51"/>
    <p:sldId id="308" r:id="rId52"/>
    <p:sldId id="312" r:id="rId53"/>
    <p:sldId id="309" r:id="rId54"/>
    <p:sldId id="310" r:id="rId55"/>
    <p:sldId id="311" r:id="rId56"/>
    <p:sldId id="313" r:id="rId57"/>
    <p:sldId id="25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dirty="0" smtClean="0"/>
              <a:t>Ch. 9.1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</a:p>
          <a:p>
            <a:r>
              <a:rPr lang="en-US" dirty="0" smtClean="0"/>
              <a:t>Until you can solve the simplest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  <p:pic>
        <p:nvPicPr>
          <p:cNvPr id="6" name="Picture 5" descr="thi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4" y="3429000"/>
            <a:ext cx="762000" cy="1320800"/>
          </a:xfrm>
          <a:prstGeom prst="rect">
            <a:avLst/>
          </a:prstGeom>
        </p:spPr>
      </p:pic>
      <p:pic>
        <p:nvPicPr>
          <p:cNvPr id="7" name="Picture 6" descr="fourt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04" y="3759200"/>
            <a:ext cx="5461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57773" y="2915759"/>
            <a:ext cx="415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180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</a:p>
          <a:p>
            <a:r>
              <a:rPr lang="en-US" dirty="0" smtClean="0"/>
              <a:t>Then combine the results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  <p:pic>
        <p:nvPicPr>
          <p:cNvPr id="6" name="Picture 5" descr="thi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4" y="3429000"/>
            <a:ext cx="762000" cy="1320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72150" y="2505670"/>
            <a:ext cx="645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07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</a:p>
          <a:p>
            <a:r>
              <a:rPr lang="en-US" dirty="0" smtClean="0"/>
              <a:t>Then combine the results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06016" y="2155946"/>
            <a:ext cx="876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0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</a:p>
          <a:p>
            <a:r>
              <a:rPr lang="en-US" dirty="0" smtClean="0"/>
              <a:t>Problem solved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04499" y="1923854"/>
            <a:ext cx="1107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78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can solve problem for value </a:t>
            </a:r>
            <a:r>
              <a:rPr lang="en-US" i="1" dirty="0" smtClean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10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1. if can solve problem for value </a:t>
            </a:r>
            <a:r>
              <a:rPr lang="en-US" i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n</a:t>
            </a:r>
          </a:p>
          <a:p>
            <a:r>
              <a:rPr lang="en-US" dirty="0" smtClean="0"/>
              <a:t>2.	Solve it</a:t>
            </a:r>
          </a:p>
        </p:txBody>
      </p:sp>
    </p:spTree>
    <p:extLst>
      <p:ext uri="{BB962C8B-B14F-4D97-AF65-F5344CB8AC3E}">
        <p14:creationId xmlns:p14="http://schemas.microsoft.com/office/powerpoint/2010/main" val="26867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can solve problem for value </a:t>
            </a:r>
            <a:r>
              <a:rPr lang="en-US" i="1" dirty="0" smtClean="0">
                <a:solidFill>
                  <a:srgbClr val="8EB4E3"/>
                </a:solidFill>
              </a:rPr>
              <a:t>n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2.	Solve it</a:t>
            </a:r>
          </a:p>
          <a:p>
            <a:r>
              <a:rPr lang="en-US" dirty="0" smtClean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2974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can solve problem for value </a:t>
            </a:r>
            <a:r>
              <a:rPr lang="en-US" i="1" dirty="0" smtClean="0">
                <a:solidFill>
                  <a:srgbClr val="8EB4E3"/>
                </a:solidFill>
              </a:rPr>
              <a:t>n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2.	Solve it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else</a:t>
            </a:r>
          </a:p>
          <a:p>
            <a:r>
              <a:rPr lang="en-US" dirty="0" smtClean="0"/>
              <a:t>3.	Recursively apply algorithm to smaller </a:t>
            </a:r>
            <a:r>
              <a:rPr lang="en-US" i="1" dirty="0" smtClean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04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EB4E3"/>
                </a:solidFill>
              </a:rPr>
              <a:t>1. if can solve problem for value </a:t>
            </a:r>
            <a:r>
              <a:rPr lang="en-US" i="1" dirty="0" smtClean="0">
                <a:solidFill>
                  <a:srgbClr val="8EB4E3"/>
                </a:solidFill>
              </a:rPr>
              <a:t>n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2.	Solve it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else</a:t>
            </a:r>
          </a:p>
          <a:p>
            <a:r>
              <a:rPr lang="en-US" dirty="0" smtClean="0">
                <a:solidFill>
                  <a:srgbClr val="8EB4E3"/>
                </a:solidFill>
              </a:rPr>
              <a:t>3.	Recursively apply algorithm to smaller </a:t>
            </a:r>
            <a:r>
              <a:rPr lang="en-US" i="1" dirty="0" smtClean="0">
                <a:solidFill>
                  <a:srgbClr val="8EB4E3"/>
                </a:solidFill>
              </a:rPr>
              <a:t>n</a:t>
            </a:r>
            <a:endParaRPr lang="en-US" dirty="0" smtClean="0">
              <a:solidFill>
                <a:srgbClr val="8EB4E3"/>
              </a:solidFill>
            </a:endParaRPr>
          </a:p>
          <a:p>
            <a:r>
              <a:rPr lang="en-US" dirty="0" smtClean="0"/>
              <a:t>4.	Combine solutions to original</a:t>
            </a:r>
          </a:p>
        </p:txBody>
      </p:sp>
    </p:spTree>
    <p:extLst>
      <p:ext uri="{BB962C8B-B14F-4D97-AF65-F5344CB8AC3E}">
        <p14:creationId xmlns:p14="http://schemas.microsoft.com/office/powerpoint/2010/main" val="279993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list to search, value is not in list</a:t>
            </a:r>
          </a:p>
          <a:p>
            <a:r>
              <a:rPr lang="en-US" dirty="0" smtClean="0"/>
              <a:t>If value == middle, done</a:t>
            </a:r>
          </a:p>
          <a:p>
            <a:r>
              <a:rPr lang="en-US" dirty="0" smtClean="0"/>
              <a:t>If value &lt; middle, search left half</a:t>
            </a:r>
          </a:p>
          <a:p>
            <a:r>
              <a:rPr lang="en-US" dirty="0" smtClean="0"/>
              <a:t>If value &gt; middle, search right half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29" y="3560528"/>
            <a:ext cx="89269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(A[middle] == value)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(value &lt; A[middle])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middle – 1, value);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middle + 1,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75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something in terms of itself</a:t>
            </a:r>
          </a:p>
          <a:p>
            <a:endParaRPr lang="en-US" dirty="0"/>
          </a:p>
          <a:p>
            <a:pPr lvl="1"/>
            <a:r>
              <a:rPr lang="en-US" dirty="0" smtClean="0"/>
              <a:t>An “ancestor” is either a parent or an </a:t>
            </a:r>
            <a:r>
              <a:rPr lang="en-US" i="1" dirty="0" smtClean="0"/>
              <a:t>ancestor</a:t>
            </a:r>
            <a:r>
              <a:rPr lang="en-US" dirty="0" smtClean="0"/>
              <a:t> of a parent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0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list to search, value is not in list</a:t>
            </a:r>
          </a:p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If value == middle, done</a:t>
            </a:r>
          </a:p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If value &lt; middle, search left half</a:t>
            </a:r>
          </a:p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If value &gt; middle, search right half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29" y="3560528"/>
            <a:ext cx="89269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(A[middle] == value)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(value &lt; A[middle])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middle – 1, value);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middle + 1,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98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6D9F1"/>
                </a:solidFill>
              </a:rPr>
              <a:t>If no list to search, value is not in list</a:t>
            </a:r>
          </a:p>
          <a:p>
            <a:r>
              <a:rPr lang="en-US" dirty="0" smtClean="0"/>
              <a:t>If value == middle, done</a:t>
            </a:r>
          </a:p>
          <a:p>
            <a:r>
              <a:rPr lang="en-US" dirty="0" smtClean="0">
                <a:solidFill>
                  <a:srgbClr val="C6D9F1"/>
                </a:solidFill>
              </a:rPr>
              <a:t>If value &lt; middle, search left half</a:t>
            </a:r>
          </a:p>
          <a:p>
            <a:r>
              <a:rPr lang="en-US" dirty="0" smtClean="0">
                <a:solidFill>
                  <a:srgbClr val="C6D9F1"/>
                </a:solidFill>
              </a:rPr>
              <a:t>If value &gt; middle, search right half</a:t>
            </a:r>
            <a:endParaRPr lang="en-US" dirty="0">
              <a:solidFill>
                <a:srgbClr val="C6D9F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29" y="3560528"/>
            <a:ext cx="89269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(A[middle] == value)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(value &lt; A[middle])</a:t>
            </a:r>
          </a:p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middle – 1, value);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middle + 1,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88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6D9F1"/>
                </a:solidFill>
              </a:rPr>
              <a:t>If no list to search, value is not in list</a:t>
            </a:r>
          </a:p>
          <a:p>
            <a:r>
              <a:rPr lang="en-US" dirty="0" smtClean="0">
                <a:solidFill>
                  <a:srgbClr val="C6D9F1"/>
                </a:solidFill>
              </a:rPr>
              <a:t>If value == middle, done</a:t>
            </a:r>
          </a:p>
          <a:p>
            <a:r>
              <a:rPr lang="en-US" dirty="0" smtClean="0"/>
              <a:t>If value &lt; middle, search left half</a:t>
            </a:r>
          </a:p>
          <a:p>
            <a:r>
              <a:rPr lang="en-US" dirty="0" smtClean="0">
                <a:solidFill>
                  <a:srgbClr val="C6D9F1"/>
                </a:solidFill>
              </a:rPr>
              <a:t>If value &gt; middle, search right half</a:t>
            </a:r>
            <a:endParaRPr lang="en-US" dirty="0">
              <a:solidFill>
                <a:srgbClr val="C6D9F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29" y="3560528"/>
            <a:ext cx="89269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(A[middle] == value)</a:t>
            </a:r>
          </a:p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(value &lt; A[middle])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middle – 1, value);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middle + 1,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37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If no list to search, value is not in list</a:t>
            </a:r>
          </a:p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If value == middle, done</a:t>
            </a:r>
          </a:p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If value &lt; middle, search left half</a:t>
            </a:r>
          </a:p>
          <a:p>
            <a:r>
              <a:rPr lang="en-US" dirty="0" smtClean="0"/>
              <a:t>If value &gt; middle, search right half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29" y="3560528"/>
            <a:ext cx="89269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(A[middle] == value)</a:t>
            </a:r>
          </a:p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r>
              <a:rPr lang="en-US" sz="1600" dirty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(value &lt; A[middle])</a:t>
            </a:r>
          </a:p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dirty="0" err="1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loIndex</a:t>
            </a:r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middle – 1, value);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middle + 1,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hiIndex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US" sz="1600" dirty="0" smtClean="0">
                <a:solidFill>
                  <a:srgbClr val="BFB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recursion must have the following</a:t>
            </a:r>
          </a:p>
          <a:p>
            <a:endParaRPr lang="en-US" dirty="0"/>
          </a:p>
          <a:p>
            <a:pPr lvl="1"/>
            <a:r>
              <a:rPr lang="en-US" dirty="0" smtClean="0"/>
              <a:t>One or more base cases</a:t>
            </a:r>
          </a:p>
          <a:p>
            <a:pPr lvl="2"/>
            <a:r>
              <a:rPr lang="en-US" dirty="0" smtClean="0"/>
              <a:t>Can be solved without recursion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Recursion is applied to a ‘smaller’ problem</a:t>
            </a:r>
          </a:p>
          <a:p>
            <a:pPr lvl="2"/>
            <a:r>
              <a:rPr lang="en-US" dirty="0" smtClean="0"/>
              <a:t>Must reduce the problem to one of the base cases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Incorrect recursion leads to infinite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9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disks from Stack 0 to Stack 1</a:t>
            </a:r>
          </a:p>
          <a:p>
            <a:pPr lvl="1"/>
            <a:r>
              <a:rPr lang="en-US" dirty="0" smtClean="0"/>
              <a:t>Stack 2 can be used as spare location</a:t>
            </a:r>
          </a:p>
          <a:p>
            <a:pPr lvl="1"/>
            <a:r>
              <a:rPr lang="en-US" dirty="0" smtClean="0"/>
              <a:t>Only one disk can be moved at a time</a:t>
            </a:r>
          </a:p>
          <a:p>
            <a:pPr lvl="1"/>
            <a:r>
              <a:rPr lang="en-US" dirty="0" smtClean="0"/>
              <a:t>Only upper disk may be moved</a:t>
            </a:r>
          </a:p>
          <a:p>
            <a:pPr lvl="1"/>
            <a:r>
              <a:rPr lang="en-US" dirty="0" smtClean="0"/>
              <a:t>No disk may be placed on a smaller disk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ove N-1 disks to Stack2</a:t>
            </a:r>
          </a:p>
          <a:p>
            <a:r>
              <a:rPr lang="en-US" dirty="0" smtClean="0"/>
              <a:t>Move N-</a:t>
            </a:r>
            <a:r>
              <a:rPr lang="en-US" dirty="0" err="1" smtClean="0"/>
              <a:t>th</a:t>
            </a:r>
            <a:r>
              <a:rPr lang="en-US" dirty="0" smtClean="0"/>
              <a:t> disk to Stack 1</a:t>
            </a:r>
          </a:p>
          <a:p>
            <a:r>
              <a:rPr lang="en-US" dirty="0" smtClean="0"/>
              <a:t>Move N-1 disks to Stack 1</a:t>
            </a:r>
          </a:p>
        </p:txBody>
      </p:sp>
      <p:pic>
        <p:nvPicPr>
          <p:cNvPr id="4" name="Picture 3" descr="Screen Shot 2016-04-15 at 10.35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3396153"/>
            <a:ext cx="3898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1673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 case: Move one disk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790" y="1313896"/>
            <a:ext cx="84344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disks,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spare)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(disks == 1)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(“Move disk 1 from stack %d to stack %d\n”,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from, to);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(disks-1, from, spare, to);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(“Move disk %d from stack %d to stack %d\n”,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disks, from, to);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(disks-1, spare, to, from);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7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1673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Recursively move N – 1 disks to </a:t>
            </a:r>
            <a:r>
              <a:rPr lang="en-US" i="1" dirty="0" smtClean="0"/>
              <a:t>spare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54790" y="1313896"/>
            <a:ext cx="84344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disks,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spare)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(disks == 1) {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(“Move disk 1 from stack %d to stack %d\n”,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from, to);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(disks-1, from, spare, to);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(“Move disk %d from stack %d to stack %d\n”,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disks, from, to);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(disks-1, spare, to, from);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09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1673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Move Nth disk to final 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790" y="1313896"/>
            <a:ext cx="84344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disks,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spare)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(disks == 1) {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(“Move disk 1 from stack %d to stack %d\n”,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from, to);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(disks-1, from, spare, to);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(“Move disk %d from stack %d to stack %d\n”,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disks, from, to);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(disks-1, spare, to, from);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62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1673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Recursively move N – 1 disks from </a:t>
            </a:r>
            <a:r>
              <a:rPr lang="en-US" i="1" dirty="0" smtClean="0"/>
              <a:t>spare</a:t>
            </a:r>
            <a:r>
              <a:rPr lang="en-US" dirty="0" smtClean="0"/>
              <a:t> to final 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790" y="1313896"/>
            <a:ext cx="84344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disks,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to,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spare)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(disks == 1) {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(“Move disk 1 from stack %d to stack %d\n”,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from, to);</a:t>
            </a:r>
          </a:p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(disks-1, from, spare, to);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(“Move disk %d from stack %d to stack %d\n”,</a:t>
            </a:r>
          </a:p>
          <a:p>
            <a:r>
              <a:rPr lang="en-US" sz="1600" dirty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D9D9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disks, from, to);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towersOfHanoi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(disks-1, spare, to, from);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32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something in terms of itself</a:t>
            </a:r>
          </a:p>
          <a:p>
            <a:endParaRPr lang="en-US" dirty="0"/>
          </a:p>
          <a:p>
            <a:pPr lvl="1"/>
            <a:r>
              <a:rPr lang="en-US" dirty="0" smtClean="0"/>
              <a:t>An “ancestor” is either a parent or an </a:t>
            </a:r>
            <a:r>
              <a:rPr lang="en-US" i="1" dirty="0" smtClean="0"/>
              <a:t>ancestor</a:t>
            </a:r>
            <a:r>
              <a:rPr lang="en-US" dirty="0" smtClean="0"/>
              <a:t> of a parent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“sentence” can be, among other things, two </a:t>
            </a:r>
            <a:r>
              <a:rPr lang="en-US" i="1" dirty="0" smtClean="0"/>
              <a:t>sentences</a:t>
            </a:r>
            <a:r>
              <a:rPr lang="en-US" dirty="0" smtClean="0"/>
              <a:t> joined by a conjunction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 array recursively – Quicksort </a:t>
            </a:r>
          </a:p>
          <a:p>
            <a:endParaRPr lang="en-US" dirty="0"/>
          </a:p>
          <a:p>
            <a:r>
              <a:rPr lang="en-US" dirty="0" smtClean="0"/>
              <a:t>Given an array </a:t>
            </a:r>
          </a:p>
          <a:p>
            <a:pPr lvl="1"/>
            <a:r>
              <a:rPr lang="en-US" dirty="0" smtClean="0"/>
              <a:t>Select the pivot value</a:t>
            </a:r>
          </a:p>
          <a:p>
            <a:pPr lvl="1"/>
            <a:r>
              <a:rPr lang="en-US" dirty="0" smtClean="0"/>
              <a:t>Move all items smaller than the pivot to the left</a:t>
            </a:r>
          </a:p>
          <a:p>
            <a:pPr lvl="1"/>
            <a:r>
              <a:rPr lang="en-US" dirty="0" smtClean="0"/>
              <a:t>Move all items larger than the pivot to the right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Recursively sort the left</a:t>
            </a:r>
          </a:p>
          <a:p>
            <a:pPr lvl="1"/>
            <a:r>
              <a:rPr lang="en-US" dirty="0" smtClean="0"/>
              <a:t>Recursively sort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4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18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25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700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18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(hi &gt; lo &amp;&amp; A[hi] &gt;= pivot)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25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6436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18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25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99283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25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44884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1833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99819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while(hi &gt; lo &amp;&amp; A[lo] &lt;= pivot)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98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26251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while(hi &gt; lo &amp;&amp; A[lo] &lt;= pivot)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81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11131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81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3374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81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733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05709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something in terms of itself</a:t>
            </a:r>
          </a:p>
          <a:p>
            <a:endParaRPr lang="en-US" dirty="0"/>
          </a:p>
          <a:p>
            <a:pPr lvl="1"/>
            <a:r>
              <a:rPr lang="en-US" dirty="0" smtClean="0"/>
              <a:t>An “ancestor” is either a parent or an </a:t>
            </a:r>
            <a:r>
              <a:rPr lang="en-US" i="1" dirty="0" smtClean="0"/>
              <a:t>ancestor</a:t>
            </a:r>
            <a:r>
              <a:rPr lang="en-US" dirty="0" smtClean="0"/>
              <a:t> of a parent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“sentence” can be, among other things, two </a:t>
            </a:r>
            <a:r>
              <a:rPr lang="en-US" i="1" dirty="0" smtClean="0"/>
              <a:t>sentences</a:t>
            </a:r>
            <a:r>
              <a:rPr lang="en-US" dirty="0" smtClean="0"/>
              <a:t> joined by a conjunction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“directory” is a part of a disk drive that can hold files and </a:t>
            </a:r>
            <a:r>
              <a:rPr lang="en-US" i="1" dirty="0" smtClean="0"/>
              <a:t>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9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81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4061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68709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(hi &gt; lo)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81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4061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80422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(hi &gt; lo &amp;&amp; A[hi] &gt;= pivot)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81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7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71367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81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7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4270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81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7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7757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2559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7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39739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while(hi &gt; lo &amp;&amp; A[lo] &lt;= pivot)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7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34597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while(hi &gt; lo &amp;&amp; A[lo] &lt;= pivot)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7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71179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7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94412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7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99088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 programming or problem solving technique</a:t>
            </a:r>
          </a:p>
          <a:p>
            <a:endParaRPr lang="en-US" dirty="0"/>
          </a:p>
          <a:p>
            <a:r>
              <a:rPr lang="en-US" dirty="0" smtClean="0"/>
              <a:t>Recursive subroutine/method: A method that calls itself</a:t>
            </a:r>
          </a:p>
          <a:p>
            <a:endParaRPr lang="en-US" dirty="0"/>
          </a:p>
          <a:p>
            <a:pPr lvl="1"/>
            <a:r>
              <a:rPr lang="en-US" dirty="0" smtClean="0"/>
              <a:t>Directly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969" y="3729490"/>
            <a:ext cx="2678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foo();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3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311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0314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311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0659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(hi &gt; lo &amp;&amp; A[hi] &gt;= pivot)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31157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708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(hi &gt; lo &amp;&amp; A[hi] &gt;= pivot)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0565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59688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(hi == lo)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09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33823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 Step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37468" y="1671756"/>
            <a:ext cx="5444009" cy="544265"/>
            <a:chOff x="2143330" y="1573227"/>
            <a:chExt cx="5444009" cy="544265"/>
          </a:xfrm>
        </p:grpSpPr>
        <p:grpSp>
          <p:nvGrpSpPr>
            <p:cNvPr id="5" name="Group 4"/>
            <p:cNvGrpSpPr/>
            <p:nvPr/>
          </p:nvGrpSpPr>
          <p:grpSpPr>
            <a:xfrm>
              <a:off x="2143330" y="1573227"/>
              <a:ext cx="2736096" cy="544265"/>
              <a:chOff x="342900" y="4719953"/>
              <a:chExt cx="2736096" cy="544265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18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10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16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4879426" y="1573227"/>
              <a:ext cx="542950" cy="5442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23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422376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56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9584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86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0143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044389" y="157322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86184" y="2605851"/>
            <a:ext cx="566212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pivot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(hi &gt;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(hi &gt; lo &amp;&amp; A[hi] &gt;=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A[lo] = A[hi];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while(hi &gt; lo &amp;&amp; A[lo] &lt;= pivot)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lo++;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(hi == lo)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break; 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A[hi] = A[lo];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hi--;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A[lo] = pivot;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lo;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8044" y="1664306"/>
            <a:ext cx="1215204" cy="544265"/>
            <a:chOff x="768044" y="1664306"/>
            <a:chExt cx="1215204" cy="5442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40298" y="1664306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8044" y="1753256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pivot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62049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0913" y="2236519"/>
            <a:ext cx="36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419613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6184" y="1665324"/>
            <a:ext cx="59843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quicksort 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hi) {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(hi &lt;= lo)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return; // Done sorting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quicksortStep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lo, hi);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quicksort(A, lo,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1); // sort left side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quicksort(A,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pivotPos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+ 1, hi); // sort right side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quicksort(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quicksort(A, 0,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6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way of solving problems or </a:t>
            </a:r>
            <a:r>
              <a:rPr lang="en-US" smtClean="0"/>
              <a:t>defining things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Correct recursion must have the following</a:t>
            </a:r>
          </a:p>
          <a:p>
            <a:endParaRPr lang="en-US" dirty="0"/>
          </a:p>
          <a:p>
            <a:pPr lvl="1"/>
            <a:r>
              <a:rPr lang="en-US" dirty="0"/>
              <a:t>One or more base cases</a:t>
            </a:r>
          </a:p>
          <a:p>
            <a:pPr lvl="2"/>
            <a:r>
              <a:rPr lang="en-US" dirty="0"/>
              <a:t>Can be solved without recursion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Recursion is applied to a ‘smaller’ problem</a:t>
            </a:r>
          </a:p>
          <a:p>
            <a:pPr lvl="2"/>
            <a:r>
              <a:rPr lang="en-US" dirty="0"/>
              <a:t>Must reduce the problem to one of the base cases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1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 programming or problem solving technique</a:t>
            </a:r>
          </a:p>
          <a:p>
            <a:endParaRPr lang="en-US" dirty="0"/>
          </a:p>
          <a:p>
            <a:r>
              <a:rPr lang="en-US" dirty="0" smtClean="0"/>
              <a:t>Recursive subroutine/method: A method that calls itself</a:t>
            </a:r>
          </a:p>
          <a:p>
            <a:endParaRPr lang="en-US" dirty="0"/>
          </a:p>
          <a:p>
            <a:pPr lvl="1"/>
            <a:r>
              <a:rPr lang="en-US" dirty="0" smtClean="0"/>
              <a:t>Indirectly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2969" y="3724990"/>
            <a:ext cx="26780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bar();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foo();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5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96811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problem into smaller problems</a:t>
            </a:r>
            <a:endParaRPr lang="en-US" dirty="0"/>
          </a:p>
        </p:txBody>
      </p:sp>
      <p:pic>
        <p:nvPicPr>
          <p:cNvPr id="4" name="Content Placeholder 10" descr="fir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-113"/>
          <a:stretch/>
        </p:blipFill>
        <p:spPr bwMode="auto">
          <a:xfrm>
            <a:off x="1147150" y="2894705"/>
            <a:ext cx="1022334" cy="18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5" name="Picture 4" descr="sec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4" y="3075043"/>
            <a:ext cx="927100" cy="1676400"/>
          </a:xfrm>
          <a:prstGeom prst="rect">
            <a:avLst/>
          </a:prstGeom>
        </p:spPr>
      </p:pic>
      <p:pic>
        <p:nvPicPr>
          <p:cNvPr id="6" name="Picture 5" descr="thir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4" y="3429000"/>
            <a:ext cx="762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6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357</TotalTime>
  <Words>5912</Words>
  <Application>Microsoft Macintosh PowerPoint</Application>
  <PresentationFormat>On-screen Show (4:3)</PresentationFormat>
  <Paragraphs>1174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csdl-2014</vt:lpstr>
      <vt:lpstr>Recursion Ch. 9.1</vt:lpstr>
      <vt:lpstr>Recursion</vt:lpstr>
      <vt:lpstr>Recursion</vt:lpstr>
      <vt:lpstr>Recursion</vt:lpstr>
      <vt:lpstr>Recursion</vt:lpstr>
      <vt:lpstr>Recursion</vt:lpstr>
      <vt:lpstr>Recursive Problem Solving</vt:lpstr>
      <vt:lpstr>Recursive Problem Solving</vt:lpstr>
      <vt:lpstr>Recursive Problem Solving</vt:lpstr>
      <vt:lpstr>Recursive Problem Solving</vt:lpstr>
      <vt:lpstr>Recursive Problem Solving</vt:lpstr>
      <vt:lpstr>Recursive Problem Solving</vt:lpstr>
      <vt:lpstr>Recursive Problem Solving</vt:lpstr>
      <vt:lpstr>General Recursive Algorithm</vt:lpstr>
      <vt:lpstr>General Recursive Algorithm</vt:lpstr>
      <vt:lpstr>General Recursive Algorithm</vt:lpstr>
      <vt:lpstr>General Recursive Algorithm</vt:lpstr>
      <vt:lpstr>General Recursive Algorithm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Recursion</vt:lpstr>
      <vt:lpstr>Towers of Hanoi</vt:lpstr>
      <vt:lpstr>Towers of Hanoi</vt:lpstr>
      <vt:lpstr>Towers of Hanoi</vt:lpstr>
      <vt:lpstr>Towers of Hanoi</vt:lpstr>
      <vt:lpstr>Towers of Hanoi</vt:lpstr>
      <vt:lpstr>Recursive Sorting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Recursion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Ch. 9.1</dc:title>
  <dc:creator>Carleton Moore</dc:creator>
  <cp:lastModifiedBy>Carleton Moore</cp:lastModifiedBy>
  <cp:revision>18</cp:revision>
  <dcterms:created xsi:type="dcterms:W3CDTF">2016-04-15T19:42:48Z</dcterms:created>
  <dcterms:modified xsi:type="dcterms:W3CDTF">2016-04-18T20:55:29Z</dcterms:modified>
</cp:coreProperties>
</file>