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10092-EAC5-4643-956C-C2249B779CEE}" type="datetimeFigureOut">
              <a:rPr lang="en-US" smtClean="0"/>
              <a:t>8/22/14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ED03-D30F-7748-83A2-FBC7360D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encapsulation of data and the methods</a:t>
            </a:r>
          </a:p>
          <a:p>
            <a:pPr lvl="1"/>
            <a:r>
              <a:rPr lang="en-US" dirty="0" smtClean="0"/>
              <a:t>Tells you what you can do to the data type</a:t>
            </a:r>
          </a:p>
          <a:p>
            <a:pPr lvl="1"/>
            <a:r>
              <a:rPr lang="en-US" dirty="0" smtClean="0"/>
              <a:t>Hides the actual implementation</a:t>
            </a:r>
          </a:p>
          <a:p>
            <a:pPr lvl="1"/>
            <a:r>
              <a:rPr lang="en-US" dirty="0" smtClean="0"/>
              <a:t>Provides a reusable abstraction for other programs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1ED03-D30F-7748-83A2-FBC7360DEF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 class – cannot</a:t>
            </a:r>
            <a:r>
              <a:rPr lang="en-US" baseline="0" dirty="0" smtClean="0"/>
              <a:t> be instantiated.</a:t>
            </a:r>
          </a:p>
          <a:p>
            <a:r>
              <a:rPr lang="en-US" baseline="0" dirty="0" smtClean="0"/>
              <a:t>No constructor</a:t>
            </a:r>
          </a:p>
          <a:p>
            <a:r>
              <a:rPr lang="en-US" baseline="0" dirty="0" smtClean="0"/>
              <a:t>Extend abstract class must implement abstract methods or be abstract</a:t>
            </a:r>
          </a:p>
          <a:p>
            <a:r>
              <a:rPr lang="en-US" baseline="0" dirty="0" smtClean="0"/>
              <a:t>Have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1ED03-D30F-7748-83A2-FBC7360DEF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4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ICS 211</a:t>
            </a:r>
          </a:p>
          <a:p>
            <a:r>
              <a:rPr lang="en-US" dirty="0" smtClean="0"/>
              <a:t>Cam </a:t>
            </a:r>
            <a:r>
              <a:rPr lang="en-US" dirty="0" smtClean="0"/>
              <a:t>Moore</a:t>
            </a:r>
          </a:p>
          <a:p>
            <a:r>
              <a:rPr lang="en-US" dirty="0" smtClean="0"/>
              <a:t>Information and Computer Sciences</a:t>
            </a:r>
          </a:p>
          <a:p>
            <a:r>
              <a:rPr lang="en-US" dirty="0" smtClean="0"/>
              <a:t>University of Hawaii, </a:t>
            </a:r>
            <a:r>
              <a:rPr lang="en-US" smtClean="0"/>
              <a:t>Manoa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62300" y="1143000"/>
            <a:ext cx="2819400" cy="1524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Vehicle</a:t>
            </a:r>
            <a:endParaRPr kumimoji="0" lang="en-US" sz="2400" i="0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u="sng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move(Position);</a:t>
            </a:r>
            <a:endParaRPr kumimoji="0" lang="en-US" sz="2400" i="0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1" name="Elbow Connector 10"/>
          <p:cNvCxnSpPr>
            <a:stCxn id="8" idx="0"/>
            <a:endCxn id="3" idx="2"/>
          </p:cNvCxnSpPr>
          <p:nvPr/>
        </p:nvCxnSpPr>
        <p:spPr bwMode="auto">
          <a:xfrm rot="16200000" flipV="1">
            <a:off x="5423309" y="1815691"/>
            <a:ext cx="1219200" cy="2921818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Elbow Connector 12"/>
          <p:cNvCxnSpPr>
            <a:stCxn id="7" idx="0"/>
            <a:endCxn id="3" idx="2"/>
          </p:cNvCxnSpPr>
          <p:nvPr/>
        </p:nvCxnSpPr>
        <p:spPr bwMode="auto">
          <a:xfrm rot="5400000" flipH="1" flipV="1">
            <a:off x="3891540" y="3205740"/>
            <a:ext cx="1219200" cy="141720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5" idx="0"/>
            <a:endCxn id="3" idx="2"/>
          </p:cNvCxnSpPr>
          <p:nvPr/>
        </p:nvCxnSpPr>
        <p:spPr bwMode="auto">
          <a:xfrm rot="5400000" flipH="1" flipV="1">
            <a:off x="2392531" y="1782931"/>
            <a:ext cx="1295400" cy="3063538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342900" y="3886200"/>
            <a:ext cx="8458200" cy="1981200"/>
            <a:chOff x="342900" y="3886200"/>
            <a:chExt cx="8458200" cy="1981200"/>
          </a:xfrm>
        </p:grpSpPr>
        <p:grpSp>
          <p:nvGrpSpPr>
            <p:cNvPr id="9" name="Group 8"/>
            <p:cNvGrpSpPr/>
            <p:nvPr/>
          </p:nvGrpSpPr>
          <p:grpSpPr>
            <a:xfrm>
              <a:off x="342900" y="3886200"/>
              <a:ext cx="8458200" cy="1470692"/>
              <a:chOff x="685800" y="3886200"/>
              <a:chExt cx="8458200" cy="147069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3962400"/>
                <a:ext cx="2331124" cy="13909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8280" y="3886200"/>
                <a:ext cx="2369799" cy="14478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9436" y="3886200"/>
                <a:ext cx="2614564" cy="1470692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609600" y="5486400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  <a:latin typeface="+mn-lt"/>
                </a:rPr>
                <a:t>move(Position)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9925" y="5498068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  <a:latin typeface="+mn-lt"/>
                </a:rPr>
                <a:t>move(Position)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1725" y="5486400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  <a:latin typeface="+mn-lt"/>
                </a:rPr>
                <a:t>move(Position)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245380" y="2667000"/>
            <a:ext cx="3743188" cy="2438400"/>
            <a:chOff x="3245380" y="1371600"/>
            <a:chExt cx="3743188" cy="24384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5380" y="1371600"/>
              <a:ext cx="2369799" cy="1447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52800" y="2831068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  <a:latin typeface="+mn-lt"/>
                </a:rPr>
                <a:t>move(Position)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3135868"/>
              <a:ext cx="174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  <a:latin typeface="+mn-lt"/>
                </a:rPr>
                <a:t>move(Address)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3440668"/>
              <a:ext cx="3635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  <a:latin typeface="+mn-lt"/>
                </a:rPr>
                <a:t>move(Direction, Distance, Speed)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000" y="4114800"/>
            <a:ext cx="2614564" cy="2274332"/>
            <a:chOff x="6186536" y="1383268"/>
            <a:chExt cx="2614564" cy="227433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6536" y="1383268"/>
              <a:ext cx="2614564" cy="147069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218494" y="2983468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  <a:latin typeface="+mn-lt"/>
                </a:rPr>
                <a:t>move(Position)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8494" y="3288268"/>
              <a:ext cx="2468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  <a:latin typeface="+mn-lt"/>
                </a:rPr>
                <a:t>move(Position, Depth)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03276" y="1295400"/>
            <a:ext cx="2331124" cy="2057400"/>
            <a:chOff x="342900" y="3962400"/>
            <a:chExt cx="2331124" cy="20574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" y="3962400"/>
              <a:ext cx="2331124" cy="139090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1925" y="5334000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  <a:latin typeface="+mn-lt"/>
                </a:rPr>
                <a:t>move(Position)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1925" y="5650468"/>
              <a:ext cx="1672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  <a:latin typeface="+mn-lt"/>
                </a:rPr>
                <a:t>move(Altitude)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11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Dollars cost(Vehicle)</a:t>
            </a:r>
          </a:p>
          <a:p>
            <a:endParaRPr lang="en-US" dirty="0"/>
          </a:p>
          <a:p>
            <a:r>
              <a:rPr lang="en-US" dirty="0"/>
              <a:t>Dollars cost</a:t>
            </a:r>
            <a:r>
              <a:rPr lang="en-US" dirty="0" smtClean="0"/>
              <a:t>(                          ) = 191.5 Million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Dollars cost</a:t>
            </a:r>
            <a:r>
              <a:rPr lang="en-US" dirty="0" smtClean="0"/>
              <a:t>(                           ) = 548,000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Dollars cost</a:t>
            </a:r>
            <a:r>
              <a:rPr lang="en-US" dirty="0" smtClean="0"/>
              <a:t>(</a:t>
            </a:r>
            <a:r>
              <a:rPr lang="en-US" dirty="0"/>
              <a:t> </a:t>
            </a:r>
            <a:r>
              <a:rPr lang="en-US" dirty="0" smtClean="0"/>
              <a:t>                            ) = ???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00200"/>
            <a:ext cx="2331124" cy="1390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24200"/>
            <a:ext cx="2369799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648200"/>
            <a:ext cx="2614564" cy="147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19800" y="1143000"/>
            <a:ext cx="2819400" cy="1524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Vehicle</a:t>
            </a:r>
            <a:endParaRPr kumimoji="0" lang="en-US" sz="2400" i="0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u="sng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move(Position);</a:t>
            </a:r>
            <a:endParaRPr kumimoji="0" lang="en-US" sz="2400" i="0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44061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An abstract vehicle.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abstract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Vehicle { 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 /** Move the vehicle to the new position.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p the new Position.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1F497D"/>
                </a:solidFill>
              </a:rPr>
              <a:t> abstract void move(Position p);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}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851" y="3581400"/>
            <a:ext cx="44061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A Cyclops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minisub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Cyclops extends Vehicle { 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 /** Move the vehicle to the new position.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p the new Position.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1F497D"/>
                </a:solidFill>
              </a:rPr>
              <a:t> void move(Position p) {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  …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}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}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43400"/>
            <a:ext cx="2614564" cy="1470692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4" idx="2"/>
            <a:endCxn id="8" idx="0"/>
          </p:cNvCxnSpPr>
          <p:nvPr/>
        </p:nvCxnSpPr>
        <p:spPr bwMode="auto">
          <a:xfrm flipH="1">
            <a:off x="7403282" y="2667000"/>
            <a:ext cx="26218" cy="1676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 bwMode="auto">
          <a:xfrm>
            <a:off x="7150470" y="3352800"/>
            <a:ext cx="533400" cy="533400"/>
          </a:xfrm>
          <a:prstGeom prst="triangl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3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Object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828800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Object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3088589" y="2362200"/>
            <a:ext cx="3048000" cy="2895600"/>
          </a:xfrm>
          <a:prstGeom prst="donu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3" idx="7"/>
          </p:cNvCxnSpPr>
          <p:nvPr/>
        </p:nvCxnSpPr>
        <p:spPr>
          <a:xfrm flipH="1">
            <a:off x="5222189" y="2786251"/>
            <a:ext cx="468031" cy="49034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5"/>
          </p:cNvCxnSpPr>
          <p:nvPr/>
        </p:nvCxnSpPr>
        <p:spPr>
          <a:xfrm flipH="1" flipV="1">
            <a:off x="5145989" y="4343400"/>
            <a:ext cx="544231" cy="49034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3" idx="1"/>
          </p:cNvCxnSpPr>
          <p:nvPr/>
        </p:nvCxnSpPr>
        <p:spPr>
          <a:xfrm flipH="1" flipV="1">
            <a:off x="3534958" y="2786251"/>
            <a:ext cx="544231" cy="49034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3" idx="3"/>
          </p:cNvCxnSpPr>
          <p:nvPr/>
        </p:nvCxnSpPr>
        <p:spPr>
          <a:xfrm flipH="1">
            <a:off x="3534958" y="4343400"/>
            <a:ext cx="544231" cy="49034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gular Pentagon 17"/>
          <p:cNvSpPr/>
          <p:nvPr/>
        </p:nvSpPr>
        <p:spPr>
          <a:xfrm>
            <a:off x="4038600" y="3810000"/>
            <a:ext cx="416612" cy="381000"/>
          </a:xfrm>
          <a:prstGeom prst="pentago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Snip Diagonal Corner Rectangle 18"/>
          <p:cNvSpPr/>
          <p:nvPr/>
        </p:nvSpPr>
        <p:spPr>
          <a:xfrm>
            <a:off x="4383988" y="3352800"/>
            <a:ext cx="340411" cy="304800"/>
          </a:xfrm>
          <a:prstGeom prst="snip2Diag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Plaque 20"/>
          <p:cNvSpPr/>
          <p:nvPr/>
        </p:nvSpPr>
        <p:spPr>
          <a:xfrm>
            <a:off x="4648200" y="3810000"/>
            <a:ext cx="340411" cy="304800"/>
          </a:xfrm>
          <a:prstGeom prst="plaqu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2667000"/>
            <a:ext cx="16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equals(Object)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85344" y="4659868"/>
            <a:ext cx="180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String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toString</a:t>
            </a:r>
            <a:r>
              <a:rPr lang="en-US" dirty="0" smtClean="0"/>
              <a:t>()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4821709" y="3560292"/>
            <a:ext cx="169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hashCode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()</a:t>
            </a:r>
          </a:p>
        </p:txBody>
      </p:sp>
      <p:sp>
        <p:nvSpPr>
          <p:cNvPr id="35" name="TextBox 34"/>
          <p:cNvSpPr txBox="1"/>
          <p:nvPr/>
        </p:nvSpPr>
        <p:spPr>
          <a:xfrm rot="5400000" flipH="1">
            <a:off x="2686427" y="3600827"/>
            <a:ext cx="18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getClass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790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String </a:t>
            </a:r>
            <a:r>
              <a:rPr lang="en-US" b="1" dirty="0" err="1" smtClean="0">
                <a:solidFill>
                  <a:schemeClr val="accent6"/>
                </a:solidFill>
              </a:rPr>
              <a:t>toString</a:t>
            </a:r>
            <a:r>
              <a:rPr lang="en-US" b="1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dirty="0" smtClean="0"/>
              <a:t>Returns a String representation of the instance</a:t>
            </a:r>
          </a:p>
          <a:p>
            <a:pPr lvl="1"/>
            <a:r>
              <a:rPr lang="en-US" dirty="0" err="1" smtClean="0"/>
              <a:t>Object.toString</a:t>
            </a:r>
            <a:r>
              <a:rPr lang="en-US" dirty="0" smtClean="0"/>
              <a:t>() returns ‘</a:t>
            </a:r>
            <a:r>
              <a:rPr lang="en-US" dirty="0" err="1" smtClean="0"/>
              <a:t>className@hashCode</a:t>
            </a:r>
            <a:r>
              <a:rPr lang="en-US" dirty="0" smtClean="0"/>
              <a:t>’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F79646"/>
                </a:solidFill>
              </a:rPr>
              <a:t>int</a:t>
            </a:r>
            <a:r>
              <a:rPr lang="en-US" b="1" dirty="0" smtClean="0">
                <a:solidFill>
                  <a:srgbClr val="F79646"/>
                </a:solidFill>
              </a:rPr>
              <a:t> </a:t>
            </a:r>
            <a:r>
              <a:rPr lang="en-US" b="1" dirty="0" err="1" smtClean="0">
                <a:solidFill>
                  <a:srgbClr val="F79646"/>
                </a:solidFill>
              </a:rPr>
              <a:t>hashCode</a:t>
            </a:r>
            <a:r>
              <a:rPr lang="en-US" b="1" dirty="0" smtClean="0">
                <a:solidFill>
                  <a:srgbClr val="F79646"/>
                </a:solidFill>
              </a:rPr>
              <a:t>()</a:t>
            </a:r>
          </a:p>
          <a:p>
            <a:pPr lvl="1"/>
            <a:r>
              <a:rPr lang="en-US" dirty="0" smtClean="0"/>
              <a:t>Returns a hash code value for the instance</a:t>
            </a:r>
          </a:p>
          <a:p>
            <a:r>
              <a:rPr lang="en-US" b="1" dirty="0" err="1" smtClean="0">
                <a:solidFill>
                  <a:srgbClr val="F79646"/>
                </a:solidFill>
              </a:rPr>
              <a:t>boolean</a:t>
            </a:r>
            <a:r>
              <a:rPr lang="en-US" b="1" dirty="0" smtClean="0">
                <a:solidFill>
                  <a:srgbClr val="F79646"/>
                </a:solidFill>
              </a:rPr>
              <a:t> equals(Object o)</a:t>
            </a:r>
          </a:p>
          <a:p>
            <a:pPr lvl="1"/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</a:t>
            </a:r>
            <a:r>
              <a:rPr lang="en-US" b="1" dirty="0" smtClean="0"/>
              <a:t>o</a:t>
            </a:r>
            <a:r>
              <a:rPr lang="en-US" dirty="0" smtClean="0"/>
              <a:t> is equal to this instance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Class </a:t>
            </a:r>
            <a:r>
              <a:rPr lang="en-US" dirty="0" err="1" smtClean="0">
                <a:solidFill>
                  <a:srgbClr val="F79646"/>
                </a:solidFill>
              </a:rPr>
              <a:t>getClass</a:t>
            </a:r>
            <a:r>
              <a:rPr lang="en-US" dirty="0" smtClean="0">
                <a:solidFill>
                  <a:srgbClr val="F79646"/>
                </a:solidFill>
              </a:rPr>
              <a:t>()</a:t>
            </a:r>
          </a:p>
          <a:p>
            <a:pPr lvl="1"/>
            <a:r>
              <a:rPr lang="en-US" dirty="0" smtClean="0"/>
              <a:t>Returns the class of the instance</a:t>
            </a:r>
          </a:p>
        </p:txBody>
      </p:sp>
    </p:spTree>
    <p:extLst>
      <p:ext uri="{BB962C8B-B14F-4D97-AF65-F5344CB8AC3E}">
        <p14:creationId xmlns:p14="http://schemas.microsoft.com/office/powerpoint/2010/main" val="8083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Exceptions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1905000"/>
            <a:ext cx="1828800" cy="6858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Throwable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2895600"/>
            <a:ext cx="1828800" cy="6858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Exception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5029200"/>
            <a:ext cx="2895600" cy="16764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IOException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SQLException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MalformedURLException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…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895600"/>
            <a:ext cx="1828800" cy="685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Error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962400"/>
            <a:ext cx="2743200" cy="685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RuntimeException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5029200"/>
            <a:ext cx="3352800" cy="1676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NullPointerException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NumberFormatException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ClassCastException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IndexOutOfBoundsException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…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0"/>
            <a:endCxn id="3" idx="1"/>
          </p:cNvCxnSpPr>
          <p:nvPr/>
        </p:nvCxnSpPr>
        <p:spPr>
          <a:xfrm rot="5400000" flipH="1" flipV="1">
            <a:off x="2457450" y="2152650"/>
            <a:ext cx="647700" cy="838200"/>
          </a:xfrm>
          <a:prstGeom prst="bentConnector2">
            <a:avLst/>
          </a:prstGeom>
          <a:ln>
            <a:solidFill>
              <a:schemeClr val="bg2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0"/>
            <a:endCxn id="3" idx="3"/>
          </p:cNvCxnSpPr>
          <p:nvPr/>
        </p:nvCxnSpPr>
        <p:spPr>
          <a:xfrm rot="16200000" flipV="1">
            <a:off x="4895850" y="2381250"/>
            <a:ext cx="647700" cy="381000"/>
          </a:xfrm>
          <a:prstGeom prst="bentConnector2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5" idx="2"/>
          </p:cNvCxnSpPr>
          <p:nvPr/>
        </p:nvCxnSpPr>
        <p:spPr>
          <a:xfrm rot="5400000" flipH="1" flipV="1">
            <a:off x="4572000" y="3124200"/>
            <a:ext cx="381000" cy="1295400"/>
          </a:xfrm>
          <a:prstGeom prst="bentConnector3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0"/>
            <a:endCxn id="8" idx="2"/>
          </p:cNvCxnSpPr>
          <p:nvPr/>
        </p:nvCxnSpPr>
        <p:spPr>
          <a:xfrm rot="5400000" flipH="1" flipV="1">
            <a:off x="3429000" y="4343400"/>
            <a:ext cx="381000" cy="990600"/>
          </a:xfrm>
          <a:prstGeom prst="bentConnector3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0"/>
          </p:cNvCxnSpPr>
          <p:nvPr/>
        </p:nvCxnSpPr>
        <p:spPr>
          <a:xfrm rot="16200000" flipV="1">
            <a:off x="5067300" y="3695700"/>
            <a:ext cx="1676400" cy="990600"/>
          </a:xfrm>
          <a:prstGeom prst="bentConnector3">
            <a:avLst>
              <a:gd name="adj1" fmla="val 83095"/>
            </a:avLst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0400" y="990600"/>
            <a:ext cx="1828800" cy="6858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3" idx="0"/>
            <a:endCxn id="14" idx="2"/>
          </p:cNvCxnSpPr>
          <p:nvPr/>
        </p:nvCxnSpPr>
        <p:spPr>
          <a:xfrm rot="5400000" flipH="1" flipV="1">
            <a:off x="4000500" y="1790700"/>
            <a:ext cx="228600" cy="12700"/>
          </a:xfrm>
          <a:prstGeom prst="bentConnector3">
            <a:avLst>
              <a:gd name="adj1" fmla="val 50000"/>
            </a:avLst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321</TotalTime>
  <Words>371</Words>
  <Application>Microsoft Macintosh PowerPoint</Application>
  <PresentationFormat>On-screen Show (4:3)</PresentationFormat>
  <Paragraphs>98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csdl-2014</vt:lpstr>
      <vt:lpstr>Object-Oriented Programming Part 2</vt:lpstr>
      <vt:lpstr>Overriding</vt:lpstr>
      <vt:lpstr>Overloading</vt:lpstr>
      <vt:lpstr>Polymorphism</vt:lpstr>
      <vt:lpstr>Abstract Classes</vt:lpstr>
      <vt:lpstr>Java Object Class</vt:lpstr>
      <vt:lpstr>Special Methods</vt:lpstr>
      <vt:lpstr>Java Exceptions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Cam Moore</dc:creator>
  <cp:lastModifiedBy>Carleton Moore</cp:lastModifiedBy>
  <cp:revision>37</cp:revision>
  <dcterms:created xsi:type="dcterms:W3CDTF">2014-08-08T18:44:50Z</dcterms:created>
  <dcterms:modified xsi:type="dcterms:W3CDTF">2014-08-22T19:52:44Z</dcterms:modified>
</cp:coreProperties>
</file>