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43" r:id="rId52"/>
    <p:sldId id="344" r:id="rId53"/>
    <p:sldId id="306" r:id="rId54"/>
    <p:sldId id="307" r:id="rId55"/>
    <p:sldId id="345" r:id="rId56"/>
    <p:sldId id="308" r:id="rId57"/>
    <p:sldId id="346" r:id="rId58"/>
    <p:sldId id="309" r:id="rId59"/>
    <p:sldId id="347" r:id="rId60"/>
    <p:sldId id="310" r:id="rId61"/>
    <p:sldId id="311" r:id="rId62"/>
    <p:sldId id="348" r:id="rId63"/>
    <p:sldId id="312" r:id="rId64"/>
    <p:sldId id="349" r:id="rId65"/>
    <p:sldId id="313" r:id="rId66"/>
    <p:sldId id="350" r:id="rId67"/>
    <p:sldId id="314" r:id="rId68"/>
    <p:sldId id="315" r:id="rId69"/>
    <p:sldId id="351" r:id="rId70"/>
    <p:sldId id="316" r:id="rId71"/>
    <p:sldId id="352" r:id="rId72"/>
    <p:sldId id="317" r:id="rId73"/>
    <p:sldId id="318" r:id="rId74"/>
    <p:sldId id="353" r:id="rId75"/>
    <p:sldId id="319" r:id="rId76"/>
    <p:sldId id="320" r:id="rId77"/>
    <p:sldId id="321" r:id="rId78"/>
    <p:sldId id="322" r:id="rId79"/>
    <p:sldId id="323" r:id="rId80"/>
    <p:sldId id="324" r:id="rId81"/>
    <p:sldId id="335" r:id="rId82"/>
    <p:sldId id="336" r:id="rId83"/>
    <p:sldId id="337" r:id="rId84"/>
    <p:sldId id="325" r:id="rId85"/>
    <p:sldId id="326" r:id="rId86"/>
    <p:sldId id="338" r:id="rId87"/>
    <p:sldId id="339" r:id="rId88"/>
    <p:sldId id="327" r:id="rId89"/>
    <p:sldId id="328" r:id="rId90"/>
    <p:sldId id="340" r:id="rId91"/>
    <p:sldId id="341" r:id="rId92"/>
    <p:sldId id="329" r:id="rId93"/>
    <p:sldId id="330" r:id="rId94"/>
    <p:sldId id="342" r:id="rId95"/>
    <p:sldId id="331" r:id="rId96"/>
    <p:sldId id="332" r:id="rId97"/>
    <p:sldId id="333" r:id="rId98"/>
    <p:sldId id="334" r:id="rId9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1</a:t>
            </a:r>
            <a:br>
              <a:rPr lang="en-US" dirty="0" smtClean="0"/>
            </a:br>
            <a:r>
              <a:rPr lang="en-US" dirty="0" smtClean="0"/>
              <a:t>Quadratic Sorts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7777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1047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304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28741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63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74519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3535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304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28741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2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76529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39652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1343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28741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59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933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1047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1343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0090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6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7793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4520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1343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0090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55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6489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1047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1343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06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26987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3535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1343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05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0757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40636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0932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43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58966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74109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0932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94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79444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187054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0932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6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Arranging data in order</a:t>
            </a:r>
          </a:p>
          <a:p>
            <a:pPr lvl="1"/>
            <a:r>
              <a:rPr lang="en-US" dirty="0" smtClean="0"/>
              <a:t>What does in order mean?</a:t>
            </a:r>
          </a:p>
          <a:p>
            <a:pPr lvl="1"/>
            <a:endParaRPr lang="en-US" dirty="0"/>
          </a:p>
          <a:p>
            <a:r>
              <a:rPr lang="en-US" dirty="0" smtClean="0"/>
              <a:t>Sorting is an important programming skill</a:t>
            </a:r>
          </a:p>
          <a:p>
            <a:endParaRPr lang="en-US" dirty="0"/>
          </a:p>
          <a:p>
            <a:r>
              <a:rPr lang="en-US" dirty="0" smtClean="0"/>
              <a:t>Studying sorting algorithms provides insight into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solving techniques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nalysis and comparisons of algorithms that perform the same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6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856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21512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86575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3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7023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203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86575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1988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030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66969"/>
            <a:chOff x="1524000" y="3505200"/>
            <a:chExt cx="2272048" cy="466969"/>
          </a:xfrm>
        </p:grpSpPr>
        <p:sp>
          <p:nvSpPr>
            <p:cNvPr id="8" name="Rectangle 7"/>
            <p:cNvSpPr/>
            <p:nvPr/>
          </p:nvSpPr>
          <p:spPr>
            <a:xfrm>
              <a:off x="1524000" y="3514969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3535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86575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1988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27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8048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39652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1988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1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2760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203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5013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34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0624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3535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5013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92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77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0062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833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73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30735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4520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833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73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768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59044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72140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833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92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6756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25990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186070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833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83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Sorting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Arrays.sort</a:t>
            </a:r>
            <a:r>
              <a:rPr lang="en-US" dirty="0" smtClean="0"/>
              <a:t>(…)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methods for sorting arrays</a:t>
            </a:r>
          </a:p>
          <a:p>
            <a:pPr lvl="1"/>
            <a:r>
              <a:rPr lang="en-US" dirty="0" smtClean="0"/>
              <a:t>Uses quicksort</a:t>
            </a:r>
          </a:p>
          <a:p>
            <a:pPr lvl="1"/>
            <a:endParaRPr lang="en-US" dirty="0"/>
          </a:p>
          <a:p>
            <a:r>
              <a:rPr lang="en-US" dirty="0" err="1" smtClean="0"/>
              <a:t>Collections.sort</a:t>
            </a:r>
            <a:r>
              <a:rPr lang="en-US" dirty="0" smtClean="0"/>
              <a:t>(…)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methods for sorting Lists</a:t>
            </a:r>
          </a:p>
          <a:p>
            <a:pPr lvl="1"/>
            <a:r>
              <a:rPr lang="en-US" dirty="0" smtClean="0"/>
              <a:t>Uses merge sort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Both support using Comparator to determine ‘in order’</a:t>
            </a:r>
          </a:p>
          <a:p>
            <a:endParaRPr lang="en-US" dirty="0"/>
          </a:p>
          <a:p>
            <a:r>
              <a:rPr lang="en-US" dirty="0" smtClean="0"/>
              <a:t>Both O(n log 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06663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25990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19543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8331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0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58604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25990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0062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5997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32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98939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259903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4520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023278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5997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37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435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07284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41621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50568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75997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2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3490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07284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1047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50568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35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2147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07284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3535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50568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05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71637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07284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39652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5855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43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36439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07284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73125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5855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26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54366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48633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189023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95855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26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8401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48633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18558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74196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02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 to understand</a:t>
            </a:r>
          </a:p>
          <a:p>
            <a:endParaRPr lang="en-US" dirty="0"/>
          </a:p>
          <a:p>
            <a:r>
              <a:rPr lang="en-US" dirty="0" smtClean="0"/>
              <a:t>Sort by making several passes through data,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electing smallest item each time</a:t>
            </a:r>
          </a:p>
          <a:p>
            <a:pPr lvl="1"/>
            <a:r>
              <a:rPr lang="en-US" dirty="0" smtClean="0"/>
              <a:t>and placing it where it belongs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27062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48633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3016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74196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00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1009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48633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2551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74196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70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50633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248633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372140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74196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193158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05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61790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7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1295400" y="2573338"/>
            <a:ext cx="1905000" cy="855662"/>
          </a:xfrm>
          <a:prstGeom prst="borderCallout1">
            <a:avLst>
              <a:gd name="adj1" fmla="val 46919"/>
              <a:gd name="adj2" fmla="val 107672"/>
              <a:gd name="adj3" fmla="val 7711"/>
              <a:gd name="adj4" fmla="val 1614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loop is performed n-1 times</a:t>
            </a:r>
          </a:p>
        </p:txBody>
      </p:sp>
    </p:spTree>
    <p:extLst>
      <p:ext uri="{BB962C8B-B14F-4D97-AF65-F5344CB8AC3E}">
        <p14:creationId xmlns:p14="http://schemas.microsoft.com/office/powerpoint/2010/main" val="321776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295400" y="3190875"/>
            <a:ext cx="1905000" cy="855663"/>
          </a:xfrm>
          <a:prstGeom prst="borderCallout1">
            <a:avLst>
              <a:gd name="adj1" fmla="val 46919"/>
              <a:gd name="adj2" fmla="val 107672"/>
              <a:gd name="adj3" fmla="val 72454"/>
              <a:gd name="adj4" fmla="val 1566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There are n-1 exchanges</a:t>
            </a:r>
          </a:p>
        </p:txBody>
      </p:sp>
    </p:spTree>
    <p:extLst>
      <p:ext uri="{BB962C8B-B14F-4D97-AF65-F5344CB8AC3E}">
        <p14:creationId xmlns:p14="http://schemas.microsoft.com/office/powerpoint/2010/main" val="106406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09600" y="2438399"/>
            <a:ext cx="2895600" cy="1816587"/>
          </a:xfrm>
          <a:prstGeom prst="borderCallout1">
            <a:avLst>
              <a:gd name="adj1" fmla="val 46919"/>
              <a:gd name="adj2" fmla="val 107672"/>
              <a:gd name="adj3" fmla="val 31125"/>
              <a:gd name="adj4" fmla="val 1263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comparison is performed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– 1 - </a:t>
            </a:r>
            <a:r>
              <a:rPr lang="en-US" i="1" dirty="0"/>
              <a:t>fill</a:t>
            </a:r>
            <a:r>
              <a:rPr lang="en-US" dirty="0"/>
              <a:t>)</a:t>
            </a:r>
          </a:p>
          <a:p>
            <a:pPr algn="ctr">
              <a:defRPr/>
            </a:pPr>
            <a:r>
              <a:rPr lang="en-US" dirty="0"/>
              <a:t>times for each value of </a:t>
            </a:r>
            <a:r>
              <a:rPr lang="en-US" i="1" dirty="0"/>
              <a:t>fill </a:t>
            </a:r>
            <a:r>
              <a:rPr lang="en-US" dirty="0"/>
              <a:t>and can  be represented by the following series: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 + (</a:t>
            </a:r>
            <a:r>
              <a:rPr lang="en-US" i="1" dirty="0"/>
              <a:t>n</a:t>
            </a:r>
            <a:r>
              <a:rPr lang="en-US" dirty="0"/>
              <a:t>-2) + ... + 3 + 2 + 1</a:t>
            </a:r>
          </a:p>
        </p:txBody>
      </p:sp>
    </p:spTree>
    <p:extLst>
      <p:ext uri="{BB962C8B-B14F-4D97-AF65-F5344CB8AC3E}">
        <p14:creationId xmlns:p14="http://schemas.microsoft.com/office/powerpoint/2010/main" val="221882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Line Callout 1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2438400"/>
            <a:ext cx="2895600" cy="1905000"/>
          </a:xfrm>
          <a:prstGeom prst="borderCallout1">
            <a:avLst>
              <a:gd name="adj1" fmla="val 46919"/>
              <a:gd name="adj2" fmla="val 107672"/>
              <a:gd name="adj3" fmla="val 31125"/>
              <a:gd name="adj4" fmla="val 126368"/>
            </a:avLst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13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Exchanges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 O(n</a:t>
            </a:r>
            <a:r>
              <a:rPr lang="en-US" baseline="30000" dirty="0" smtClean="0"/>
              <a:t>2</a:t>
            </a:r>
            <a:r>
              <a:rPr lang="en-US" dirty="0" smtClean="0"/>
              <a:t>) sort is called a quadratic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0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Sort</a:t>
            </a:r>
          </a:p>
          <a:p>
            <a:endParaRPr lang="en-US" dirty="0"/>
          </a:p>
          <a:p>
            <a:r>
              <a:rPr lang="en-US" dirty="0" smtClean="0"/>
              <a:t>Compares adjacent elements and exchanges them if out of order</a:t>
            </a:r>
          </a:p>
          <a:p>
            <a:endParaRPr lang="en-US" dirty="0"/>
          </a:p>
          <a:p>
            <a:r>
              <a:rPr lang="en-US" dirty="0" smtClean="0"/>
              <a:t>Smaller values </a:t>
            </a:r>
            <a:r>
              <a:rPr lang="en-US" i="1" dirty="0" smtClean="0"/>
              <a:t>bubble</a:t>
            </a:r>
            <a:r>
              <a:rPr lang="en-US" dirty="0" smtClean="0"/>
              <a:t> up to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10348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12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32057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189023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9812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34743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39322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02782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840346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5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78807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9548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56988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9548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0508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6147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91881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45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91881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9915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7113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43815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69177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43815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0508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9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31036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188039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6483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43815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8200" y="3927475"/>
            <a:ext cx="3352800" cy="163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 the end of pass 1, the last item (index [4]) is guaranteed to be in its correct position. There is no need to test it again in the next pass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107656" y="283093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7896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105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1307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39322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19969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7579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3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12469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7579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39322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2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0832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91881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00670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8025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91881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9915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2154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91881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83093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9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8301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3276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10077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0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63857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3276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9915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1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74217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21512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304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48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04928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6594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00670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4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09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6594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0508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3757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465945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840346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4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3282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032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200670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3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806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032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529915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06633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644775" y="3003230"/>
            <a:ext cx="1588" cy="457200"/>
          </a:xfrm>
          <a:prstGeom prst="bentConnector3">
            <a:avLst>
              <a:gd name="adj1" fmla="val 27371662"/>
            </a:avLst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4107656" y="283093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9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3072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length of the array, after the completion of </a:t>
            </a:r>
            <a:r>
              <a:rPr lang="en-US" i="1" dirty="0"/>
              <a:t>n</a:t>
            </a:r>
            <a:r>
              <a:rPr lang="en-US" dirty="0"/>
              <a:t> – 1 passes (4, in this example)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136916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55701" y="3514375"/>
              <a:ext cx="457130" cy="2286000"/>
              <a:chOff x="1515484" y="3899615"/>
              <a:chExt cx="45713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42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68070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83</a:t>
                </a:r>
                <a:endParaRPr lang="en-US" b="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724400" cy="195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66738" indent="-566738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pair of adjacent array elements</a:t>
            </a:r>
          </a:p>
          <a:p>
            <a:pPr marL="798513" indent="-79851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values in a pair are out of order</a:t>
            </a:r>
          </a:p>
          <a:p>
            <a:pPr marL="1030288" indent="-1030288"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Exchange the values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the array is not sorted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4357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exchanges made 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67200" y="3927475"/>
            <a:ext cx="3810000" cy="1787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Sometimes an array will be sorted before 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 – 1 passes.  This can be detected if there are no exchanges made during a pass through the array</a:t>
            </a:r>
          </a:p>
        </p:txBody>
      </p:sp>
    </p:spTree>
    <p:extLst>
      <p:ext uri="{BB962C8B-B14F-4D97-AF65-F5344CB8AC3E}">
        <p14:creationId xmlns:p14="http://schemas.microsoft.com/office/powerpoint/2010/main" val="287634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comparisons and exchanges:</a:t>
            </a:r>
          </a:p>
          <a:p>
            <a:pPr lvl="1"/>
            <a:r>
              <a:rPr lang="en-US" dirty="0" smtClean="0"/>
              <a:t>(n – 1) + (n – 2) + … + 3 + 2 + 1</a:t>
            </a:r>
          </a:p>
          <a:p>
            <a:pPr lvl="1"/>
            <a:endParaRPr lang="en-US" dirty="0"/>
          </a:p>
          <a:p>
            <a:r>
              <a:rPr lang="en-US" dirty="0" smtClean="0"/>
              <a:t>Worst case: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comparisons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exchanges </a:t>
            </a:r>
          </a:p>
          <a:p>
            <a:pPr lvl="1"/>
            <a:endParaRPr lang="en-US" dirty="0"/>
          </a:p>
          <a:p>
            <a:r>
              <a:rPr lang="en-US" dirty="0" smtClean="0"/>
              <a:t>Compared to selection sort bubble sort is usually worse</a:t>
            </a:r>
          </a:p>
          <a:p>
            <a:pPr lvl="1"/>
            <a:r>
              <a:rPr lang="en-US" dirty="0" smtClean="0"/>
              <a:t>Unless array is sorted early</a:t>
            </a:r>
          </a:p>
        </p:txBody>
      </p:sp>
    </p:spTree>
    <p:extLst>
      <p:ext uri="{BB962C8B-B14F-4D97-AF65-F5344CB8AC3E}">
        <p14:creationId xmlns:p14="http://schemas.microsoft.com/office/powerpoint/2010/main" val="160978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sort</a:t>
            </a:r>
          </a:p>
          <a:p>
            <a:endParaRPr lang="en-US" dirty="0"/>
          </a:p>
          <a:p>
            <a:r>
              <a:rPr lang="en-US" dirty="0" smtClean="0"/>
              <a:t>Similar to how card players arrange a hand</a:t>
            </a:r>
          </a:p>
          <a:p>
            <a:endParaRPr lang="en-US" dirty="0"/>
          </a:p>
          <a:p>
            <a:pPr lvl="1"/>
            <a:r>
              <a:rPr lang="en-US" dirty="0"/>
              <a:t>K</a:t>
            </a:r>
            <a:r>
              <a:rPr lang="en-US" dirty="0" smtClean="0"/>
              <a:t>eeps the cards that have been picked up in sorted order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each new card, make room for card and insert in its proper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11635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520319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304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170656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30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3698875"/>
            <a:ext cx="3505200" cy="155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  <a:cs typeface="Arial" charset="0"/>
              </a:rPr>
              <a:t>To adapt the insertion algorithm to an array that is filled with data, we start with a sorted subarray consisting of only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237718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291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0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00681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>
            <a:stCxn id="12" idx="3"/>
            <a:endCxn id="13" idx="3"/>
          </p:cNvCxnSpPr>
          <p:nvPr/>
        </p:nvCxnSpPr>
        <p:spPr bwMode="auto">
          <a:xfrm>
            <a:off x="2644775" y="3013075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07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9580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4" name="Elbow Connector 23"/>
          <p:cNvCxnSpPr>
            <a:endCxn id="12" idx="3"/>
          </p:cNvCxnSpPr>
          <p:nvPr/>
        </p:nvCxnSpPr>
        <p:spPr bwMode="auto">
          <a:xfrm rot="5400000">
            <a:off x="2566765" y="2343691"/>
            <a:ext cx="747395" cy="59137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946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5593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3369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96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66898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78979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51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9692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78979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 bwMode="auto">
          <a:xfrm>
            <a:off x="2644775" y="3492832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0844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4382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78979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 bwMode="auto">
          <a:xfrm>
            <a:off x="2644775" y="3031889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963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18820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378979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Elbow Connector 22"/>
          <p:cNvCxnSpPr/>
          <p:nvPr/>
        </p:nvCxnSpPr>
        <p:spPr bwMode="auto">
          <a:xfrm rot="5400000">
            <a:off x="2566765" y="2343691"/>
            <a:ext cx="747395" cy="59137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94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15012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232820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12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08163"/>
            <a:ext cx="4724400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0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2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  <a:endParaRPr lang="en-US" b="1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Initialize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=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 + 1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to </a:t>
            </a:r>
            <a:r>
              <a:rPr lang="en-US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 – 1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if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next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is less than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Reset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Exchange the item at </a:t>
            </a:r>
            <a:r>
              <a:rPr lang="en-US" i="1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posMin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with the one at </a:t>
            </a:r>
            <a:r>
              <a:rPr lang="en-US" i="1" dirty="0" smtClean="0">
                <a:solidFill>
                  <a:schemeClr val="bg2"/>
                </a:solidFill>
                <a:latin typeface="+mn-lt"/>
                <a:cs typeface="Courier New" pitchFamily="49" charset="0"/>
              </a:rPr>
              <a:t>fill</a:t>
            </a:r>
            <a:endParaRPr lang="en-US" i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93283"/>
              </p:ext>
            </p:extLst>
          </p:nvPr>
        </p:nvGraphicFramePr>
        <p:xfrm>
          <a:off x="777875" y="1808163"/>
          <a:ext cx="1652587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38555"/>
                <a:gridCol w="514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fill 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posMin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516063" y="3898900"/>
            <a:ext cx="2271712" cy="457200"/>
            <a:chOff x="1524000" y="3505200"/>
            <a:chExt cx="2272048" cy="457200"/>
          </a:xfrm>
        </p:grpSpPr>
        <p:sp>
          <p:nvSpPr>
            <p:cNvPr id="8" name="Rectangle 7"/>
            <p:cNvSpPr/>
            <p:nvPr/>
          </p:nvSpPr>
          <p:spPr>
            <a:xfrm>
              <a:off x="152400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978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245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1513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780" y="3505200"/>
              <a:ext cx="457268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516063" y="3624263"/>
            <a:ext cx="2271712" cy="338137"/>
            <a:chOff x="1524000" y="3166646"/>
            <a:chExt cx="2272048" cy="338554"/>
          </a:xfrm>
        </p:grpSpPr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15240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9812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4384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2888624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3352800" y="3166646"/>
              <a:ext cx="4432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1127728" y="4370388"/>
            <a:ext cx="976312" cy="688975"/>
            <a:chOff x="1264276" y="3975815"/>
            <a:chExt cx="976648" cy="688777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fill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4107656" y="2845204"/>
            <a:ext cx="90488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3043" y="4376738"/>
            <a:ext cx="976312" cy="966787"/>
            <a:chOff x="1264276" y="3975815"/>
            <a:chExt cx="976648" cy="96650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264276" y="4634541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posMin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1706563" y="4376738"/>
            <a:ext cx="976312" cy="688975"/>
            <a:chOff x="1264276" y="3975815"/>
            <a:chExt cx="976648" cy="688777"/>
          </a:xfrm>
        </p:grpSpPr>
        <p:sp>
          <p:nvSpPr>
            <p:cNvPr id="27" name="Down Arrow 26"/>
            <p:cNvSpPr/>
            <p:nvPr/>
          </p:nvSpPr>
          <p:spPr>
            <a:xfrm rot="10800000">
              <a:off x="1645407" y="3975815"/>
              <a:ext cx="214386" cy="380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1264276" y="4356815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8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60615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232820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 bwMode="auto">
          <a:xfrm>
            <a:off x="2644775" y="3934961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654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92136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232820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 bwMode="auto">
          <a:xfrm>
            <a:off x="2644775" y="3502239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5491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152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232820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Elbow Connector 22"/>
          <p:cNvCxnSpPr>
            <a:endCxn id="13" idx="3"/>
          </p:cNvCxnSpPr>
          <p:nvPr/>
        </p:nvCxnSpPr>
        <p:spPr bwMode="auto">
          <a:xfrm rot="5400000">
            <a:off x="2338166" y="2572290"/>
            <a:ext cx="1204595" cy="59137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453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7108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7152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1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4904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7152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 bwMode="auto">
          <a:xfrm>
            <a:off x="2644775" y="4395904"/>
            <a:ext cx="12700" cy="457200"/>
          </a:xfrm>
          <a:prstGeom prst="curvedConnector3">
            <a:avLst>
              <a:gd name="adj1" fmla="val 342963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399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27188" y="2784475"/>
            <a:ext cx="1017587" cy="2286000"/>
            <a:chOff x="1295400" y="3514375"/>
            <a:chExt cx="1017431" cy="228600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55631" y="3514375"/>
              <a:ext cx="457200" cy="2286000"/>
              <a:chOff x="1515414" y="3899615"/>
              <a:chExt cx="457200" cy="2286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15484" y="38996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15484" y="43568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15484" y="48140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15484" y="52712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28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15484" y="5728415"/>
                <a:ext cx="45713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295400" y="3573698"/>
              <a:ext cx="663262" cy="2167354"/>
              <a:chOff x="1515414" y="3573698"/>
              <a:chExt cx="443248" cy="2167354"/>
            </a:xfrm>
          </p:grpSpPr>
          <p:sp>
            <p:nvSpPr>
              <p:cNvPr id="7" name="TextBox 13"/>
              <p:cNvSpPr txBox="1">
                <a:spLocks noChangeArrowheads="1"/>
              </p:cNvSpPr>
              <p:nvPr/>
            </p:nvSpPr>
            <p:spPr bwMode="auto">
              <a:xfrm>
                <a:off x="1515414" y="3573698"/>
                <a:ext cx="44324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8" name="TextBox 14"/>
              <p:cNvSpPr txBox="1">
                <a:spLocks noChangeArrowheads="1"/>
              </p:cNvSpPr>
              <p:nvPr/>
            </p:nvSpPr>
            <p:spPr bwMode="auto">
              <a:xfrm>
                <a:off x="1515414" y="40308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1515414" y="44880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1515414" y="49452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1515414" y="5402498"/>
                <a:ext cx="4432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267200" y="1808163"/>
            <a:ext cx="4343400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spcAft>
                <a:spcPts val="60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each array element from the second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= 1) to the last</a:t>
            </a:r>
          </a:p>
          <a:p>
            <a:pPr marL="463550" indent="-463550"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Insert the element at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where it belongs in the array, increasing the length of the sorted subarray by 1 element</a:t>
            </a:r>
          </a:p>
          <a:p>
            <a:pPr marL="1262063" indent="-1262063">
              <a:buFontTx/>
              <a:buAutoNum type="arabicPeriod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84259"/>
              </p:ext>
            </p:extLst>
          </p:nvPr>
        </p:nvGraphicFramePr>
        <p:xfrm>
          <a:off x="762000" y="1524000"/>
          <a:ext cx="2688273" cy="741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60918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nextPos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"/>
          <p:cNvGrpSpPr>
            <a:grpSpLocks/>
          </p:cNvGrpSpPr>
          <p:nvPr/>
        </p:nvGrpSpPr>
        <p:grpSpPr bwMode="auto">
          <a:xfrm>
            <a:off x="2644775" y="4715225"/>
            <a:ext cx="1357313" cy="307975"/>
            <a:chOff x="3368362" y="4394499"/>
            <a:chExt cx="1357648" cy="307777"/>
          </a:xfrm>
        </p:grpSpPr>
        <p:sp>
          <p:nvSpPr>
            <p:cNvPr id="21" name="Down Arrow 20"/>
            <p:cNvSpPr/>
            <p:nvPr/>
          </p:nvSpPr>
          <p:spPr>
            <a:xfrm rot="5400000">
              <a:off x="3451028" y="4357841"/>
              <a:ext cx="215761" cy="3810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3749362" y="4394499"/>
              <a:ext cx="976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Elbow Connector 22"/>
          <p:cNvCxnSpPr>
            <a:endCxn id="15" idx="3"/>
          </p:cNvCxnSpPr>
          <p:nvPr/>
        </p:nvCxnSpPr>
        <p:spPr bwMode="auto">
          <a:xfrm rot="5400000">
            <a:off x="1880967" y="3029489"/>
            <a:ext cx="2118995" cy="59137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46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step performed n – 1 times</a:t>
            </a:r>
          </a:p>
          <a:p>
            <a:endParaRPr lang="en-US" dirty="0" smtClean="0"/>
          </a:p>
          <a:p>
            <a:r>
              <a:rPr lang="en-US" dirty="0" smtClean="0"/>
              <a:t>In the worst case, all elements in the sorted </a:t>
            </a:r>
            <a:r>
              <a:rPr lang="en-US" dirty="0" err="1" smtClean="0"/>
              <a:t>subarray</a:t>
            </a:r>
            <a:r>
              <a:rPr lang="en-US" dirty="0" smtClean="0"/>
              <a:t> are compared to </a:t>
            </a:r>
            <a:r>
              <a:rPr lang="en-US" dirty="0" err="1" smtClean="0"/>
              <a:t>nextVal</a:t>
            </a:r>
            <a:r>
              <a:rPr lang="en-US" dirty="0" smtClean="0"/>
              <a:t> for insertion</a:t>
            </a:r>
          </a:p>
          <a:p>
            <a:endParaRPr lang="en-US" dirty="0" smtClean="0"/>
          </a:p>
          <a:p>
            <a:r>
              <a:rPr lang="en-US" dirty="0" smtClean="0"/>
              <a:t>Maximum number of comparisons:</a:t>
            </a:r>
          </a:p>
          <a:p>
            <a:pPr lvl="1"/>
            <a:r>
              <a:rPr lang="en-US" dirty="0" smtClean="0"/>
              <a:t>1 + 2 + 3 + … + (n – 2) + (n – 1)</a:t>
            </a:r>
          </a:p>
          <a:p>
            <a:pPr lvl="1"/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91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Quadratic Sorts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04728"/>
              </p:ext>
            </p:extLst>
          </p:nvPr>
        </p:nvGraphicFramePr>
        <p:xfrm>
          <a:off x="342900" y="1143000"/>
          <a:ext cx="845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 of Comparisons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 of Exchanges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2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Quadratic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Insertion sort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ives best performance for most arrays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Bubble sort generally gives worst performance</a:t>
            </a:r>
          </a:p>
          <a:p>
            <a:endParaRPr lang="en-US" dirty="0" smtClean="0"/>
          </a:p>
          <a:p>
            <a:r>
              <a:rPr lang="en-US" dirty="0" smtClean="0"/>
              <a:t>None of the quadratic sorts are good (n &gt; 1000)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297227"/>
              </p:ext>
            </p:extLst>
          </p:nvPr>
        </p:nvGraphicFramePr>
        <p:xfrm>
          <a:off x="342900" y="1143000"/>
          <a:ext cx="845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 of Comparisons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 of Exchanges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7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318</TotalTime>
  <Words>6296</Words>
  <Application>Microsoft Macintosh PowerPoint</Application>
  <PresentationFormat>On-screen Show (4:3)</PresentationFormat>
  <Paragraphs>2087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csdl-2014</vt:lpstr>
      <vt:lpstr>Sorting 1 Quadratic Sorts</vt:lpstr>
      <vt:lpstr>Sorting</vt:lpstr>
      <vt:lpstr>Java Sorting Methods</vt:lpstr>
      <vt:lpstr>Selection Sort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Selection Sort Trace</vt:lpstr>
      <vt:lpstr>Analysis of Selection Sort</vt:lpstr>
      <vt:lpstr>Analysis of Selection Sort</vt:lpstr>
      <vt:lpstr>Analysis of Selection Sort</vt:lpstr>
      <vt:lpstr>Analysis of Selection Sort</vt:lpstr>
      <vt:lpstr>Analysis of Selection Sort</vt:lpstr>
      <vt:lpstr>Bubble Sort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Trace</vt:lpstr>
      <vt:lpstr>Bubble Sort Analysis</vt:lpstr>
      <vt:lpstr>Insertion Sort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Trace</vt:lpstr>
      <vt:lpstr>Insertion Sort Analysis</vt:lpstr>
      <vt:lpstr>Comparison of Quadratic Sorts</vt:lpstr>
      <vt:lpstr>Comparison of Quadratic Sorts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Sorts</dc:title>
  <dc:creator>Carleton Moore</dc:creator>
  <cp:lastModifiedBy>Carleton Moore</cp:lastModifiedBy>
  <cp:revision>24</cp:revision>
  <dcterms:created xsi:type="dcterms:W3CDTF">2014-11-18T22:03:11Z</dcterms:created>
  <dcterms:modified xsi:type="dcterms:W3CDTF">2016-08-09T20:30:14Z</dcterms:modified>
</cp:coreProperties>
</file>