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n-US" dirty="0" smtClean="0"/>
              <a:t>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different implementations?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31" y="1812965"/>
            <a:ext cx="90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+mn-lt"/>
              </a:rPr>
              <a:t>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731" y="1819940"/>
            <a:ext cx="10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Time</a:t>
            </a:r>
            <a:endParaRPr lang="en-US" sz="28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731" y="2637040"/>
            <a:ext cx="2146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rgbClr val="4F81BD"/>
                </a:solidFill>
                <a:latin typeface="+mn-lt"/>
              </a:rPr>
              <a:t>Stopwatch?</a:t>
            </a:r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 bwMode="auto">
          <a:xfrm>
            <a:off x="610731" y="2890956"/>
            <a:ext cx="21466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731" y="3186935"/>
            <a:ext cx="25578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rgbClr val="4F81BD"/>
                </a:solidFill>
                <a:latin typeface="+mn-lt"/>
              </a:rPr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277261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030" y="1634550"/>
            <a:ext cx="34438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Fills the Bottle.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void</a:t>
            </a:r>
            <a:r>
              <a:rPr lang="en-US" dirty="0" smtClean="0">
                <a:solidFill>
                  <a:srgbClr val="595959"/>
                </a:solidFill>
              </a:rPr>
              <a:t> fill (</a:t>
            </a:r>
            <a:r>
              <a:rPr lang="en-US" dirty="0" smtClean="0">
                <a:solidFill>
                  <a:srgbClr val="8064A2"/>
                </a:solidFill>
              </a:rPr>
              <a:t>double</a:t>
            </a:r>
            <a:r>
              <a:rPr lang="en-US" dirty="0" smtClean="0">
                <a:solidFill>
                  <a:srgbClr val="595959"/>
                </a:solidFill>
              </a:rPr>
              <a:t> amount) {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p = amount;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j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 = p * j;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j++;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91913" y="2103354"/>
            <a:ext cx="2929285" cy="1602955"/>
            <a:chOff x="2791913" y="2103354"/>
            <a:chExt cx="2929285" cy="1602955"/>
          </a:xfrm>
        </p:grpSpPr>
        <p:grpSp>
          <p:nvGrpSpPr>
            <p:cNvPr id="18" name="Group 17"/>
            <p:cNvGrpSpPr/>
            <p:nvPr/>
          </p:nvGrpSpPr>
          <p:grpSpPr>
            <a:xfrm>
              <a:off x="2791913" y="2103354"/>
              <a:ext cx="2929285" cy="461665"/>
              <a:chOff x="2791913" y="2083964"/>
              <a:chExt cx="2929285" cy="461665"/>
            </a:xfrm>
          </p:grpSpPr>
          <p:cxnSp>
            <p:nvCxnSpPr>
              <p:cNvPr id="7" name="Straight Arrow Connector 6"/>
              <p:cNvCxnSpPr/>
              <p:nvPr/>
            </p:nvCxnSpPr>
            <p:spPr bwMode="auto">
              <a:xfrm>
                <a:off x="2791913" y="236558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TextBox 7"/>
              <p:cNvSpPr txBox="1"/>
              <p:nvPr/>
            </p:nvSpPr>
            <p:spPr>
              <a:xfrm>
                <a:off x="5268530" y="208396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91913" y="2388676"/>
              <a:ext cx="2929285" cy="461665"/>
              <a:chOff x="2798903" y="2372094"/>
              <a:chExt cx="2929285" cy="461665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2798903" y="26537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5275520" y="237209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91913" y="2673999"/>
              <a:ext cx="2929285" cy="461665"/>
              <a:chOff x="2808597" y="2643554"/>
              <a:chExt cx="2929285" cy="461665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808597" y="29251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285214" y="26435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91913" y="2959321"/>
              <a:ext cx="2929285" cy="461665"/>
              <a:chOff x="2818291" y="2953794"/>
              <a:chExt cx="2929285" cy="461665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2818291" y="32354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294908" y="295379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3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791913" y="3244644"/>
              <a:ext cx="2929285" cy="461665"/>
              <a:chOff x="2818291" y="3225254"/>
              <a:chExt cx="2929285" cy="461665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5294908" y="32252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4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791913" y="4479090"/>
            <a:ext cx="341261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total 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1</a:t>
            </a:r>
            <a:r>
              <a:rPr lang="en-US" sz="2400" dirty="0" smtClean="0">
                <a:solidFill>
                  <a:srgbClr val="C0504D"/>
                </a:solidFill>
              </a:rPr>
              <a:t> + 2c</a:t>
            </a:r>
            <a:r>
              <a:rPr lang="en-US" sz="2400" baseline="-25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3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baseline="-25000" dirty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f(n)</a:t>
            </a:r>
            <a:r>
              <a:rPr lang="en-US" sz="2400" baseline="-25000" dirty="0" smtClean="0">
                <a:solidFill>
                  <a:srgbClr val="C0504D"/>
                </a:solidFill>
              </a:rPr>
              <a:t>   </a:t>
            </a:r>
            <a:r>
              <a:rPr lang="en-US" sz="2400" dirty="0" smtClean="0">
                <a:solidFill>
                  <a:srgbClr val="C0504D"/>
                </a:solidFill>
              </a:rPr>
              <a:t>= </a:t>
            </a:r>
            <a:r>
              <a:rPr lang="en-US" sz="2400" dirty="0" err="1" smtClean="0">
                <a:solidFill>
                  <a:srgbClr val="C0504D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C0504D"/>
                </a:solidFill>
              </a:rPr>
              <a:t>T</a:t>
            </a:r>
            <a:endParaRPr lang="en-US" sz="2400" baseline="-25000" dirty="0" smtClean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8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030" y="1634550"/>
            <a:ext cx="34438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Fills the Bottle.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void</a:t>
            </a:r>
            <a:r>
              <a:rPr lang="en-US" dirty="0" smtClean="0">
                <a:solidFill>
                  <a:srgbClr val="595959"/>
                </a:solidFill>
              </a:rPr>
              <a:t> fill (</a:t>
            </a:r>
            <a:r>
              <a:rPr lang="en-US" dirty="0" smtClean="0">
                <a:solidFill>
                  <a:srgbClr val="8064A2"/>
                </a:solidFill>
              </a:rPr>
              <a:t>double</a:t>
            </a:r>
            <a:r>
              <a:rPr lang="en-US" dirty="0" smtClean="0">
                <a:solidFill>
                  <a:srgbClr val="595959"/>
                </a:solidFill>
              </a:rPr>
              <a:t> amount) {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p = amount;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j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while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&lt; n)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p = p * j;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++;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}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j++;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91913" y="2103354"/>
            <a:ext cx="3432354" cy="2343055"/>
            <a:chOff x="2791913" y="2103354"/>
            <a:chExt cx="3432354" cy="2343055"/>
          </a:xfrm>
        </p:grpSpPr>
        <p:grpSp>
          <p:nvGrpSpPr>
            <p:cNvPr id="6" name="Group 5"/>
            <p:cNvGrpSpPr/>
            <p:nvPr/>
          </p:nvGrpSpPr>
          <p:grpSpPr>
            <a:xfrm>
              <a:off x="2791913" y="2103354"/>
              <a:ext cx="2929285" cy="461665"/>
              <a:chOff x="2791913" y="2083964"/>
              <a:chExt cx="2929285" cy="461665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2791913" y="236558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268530" y="208396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91913" y="2388676"/>
              <a:ext cx="2929285" cy="461665"/>
              <a:chOff x="2798903" y="2372094"/>
              <a:chExt cx="2929285" cy="461665"/>
            </a:xfrm>
          </p:grpSpPr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798903" y="26537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275520" y="237209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1913" y="2673999"/>
              <a:ext cx="2929285" cy="461665"/>
              <a:chOff x="2808597" y="2643554"/>
              <a:chExt cx="2929285" cy="461665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2808597" y="29251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5285214" y="26435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791913" y="2959321"/>
              <a:ext cx="3425364" cy="461665"/>
              <a:chOff x="2818291" y="2953794"/>
              <a:chExt cx="3425364" cy="461665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2818291" y="32354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294908" y="295379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91913" y="3244644"/>
              <a:ext cx="3425364" cy="461665"/>
              <a:chOff x="2818291" y="3225254"/>
              <a:chExt cx="3425364" cy="461665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294908" y="32252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98903" y="3523079"/>
              <a:ext cx="3425364" cy="461665"/>
              <a:chOff x="2818291" y="3225254"/>
              <a:chExt cx="3425364" cy="461665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5294908" y="32252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5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91913" y="3984744"/>
              <a:ext cx="2929285" cy="461665"/>
              <a:chOff x="2818291" y="3225254"/>
              <a:chExt cx="2929285" cy="461665"/>
            </a:xfrm>
          </p:grpSpPr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294908" y="32252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791913" y="4944450"/>
            <a:ext cx="50262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total 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1</a:t>
            </a:r>
            <a:r>
              <a:rPr lang="en-US" sz="2400" dirty="0" smtClean="0">
                <a:solidFill>
                  <a:srgbClr val="C0504D"/>
                </a:solidFill>
              </a:rPr>
              <a:t> + 2c</a:t>
            </a:r>
            <a:r>
              <a:rPr lang="en-US" sz="2400" baseline="-25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(c</a:t>
            </a:r>
            <a:r>
              <a:rPr lang="en-US" sz="2400" baseline="-25000" dirty="0" smtClean="0">
                <a:solidFill>
                  <a:srgbClr val="C0504D"/>
                </a:solidFill>
              </a:rPr>
              <a:t>3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5</a:t>
            </a:r>
            <a:r>
              <a:rPr lang="en-US" sz="2400" dirty="0" smtClean="0">
                <a:solidFill>
                  <a:srgbClr val="C0504D"/>
                </a:solidFill>
              </a:rPr>
              <a:t>)n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baseline="-25000" dirty="0">
                <a:solidFill>
                  <a:srgbClr val="C0504D"/>
                </a:solidFill>
              </a:rPr>
              <a:t> </a:t>
            </a:r>
            <a:r>
              <a:rPr lang="en-US" sz="2400" baseline="-250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f(n)</a:t>
            </a:r>
            <a:r>
              <a:rPr lang="en-US" sz="2400" baseline="-25000" dirty="0" smtClean="0">
                <a:solidFill>
                  <a:srgbClr val="C0504D"/>
                </a:solidFill>
              </a:rPr>
              <a:t>  </a:t>
            </a:r>
            <a:r>
              <a:rPr lang="en-US" sz="2400" dirty="0" smtClean="0">
                <a:solidFill>
                  <a:srgbClr val="C0504D"/>
                </a:solidFill>
              </a:rPr>
              <a:t>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T1</a:t>
            </a:r>
            <a:r>
              <a:rPr lang="en-US" sz="2400" dirty="0" smtClean="0">
                <a:solidFill>
                  <a:srgbClr val="C0504D"/>
                </a:solidFill>
              </a:rPr>
              <a:t>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7341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030" y="1634550"/>
            <a:ext cx="3443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Fills the Bottle.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void</a:t>
            </a:r>
            <a:r>
              <a:rPr lang="en-US" dirty="0" smtClean="0">
                <a:solidFill>
                  <a:srgbClr val="595959"/>
                </a:solidFill>
              </a:rPr>
              <a:t> fill (</a:t>
            </a:r>
            <a:r>
              <a:rPr lang="en-US" dirty="0" smtClean="0">
                <a:solidFill>
                  <a:srgbClr val="8064A2"/>
                </a:solidFill>
              </a:rPr>
              <a:t>double</a:t>
            </a:r>
            <a:r>
              <a:rPr lang="en-US" dirty="0" smtClean="0">
                <a:solidFill>
                  <a:srgbClr val="595959"/>
                </a:solidFill>
              </a:rPr>
              <a:t> amount) {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p = amount;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= 1;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while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&lt; n)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j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while (j &lt;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p = p * j;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j++;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j++;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}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91913" y="2103354"/>
            <a:ext cx="3928434" cy="2662990"/>
            <a:chOff x="2791913" y="2103354"/>
            <a:chExt cx="3928434" cy="2662990"/>
          </a:xfrm>
        </p:grpSpPr>
        <p:grpSp>
          <p:nvGrpSpPr>
            <p:cNvPr id="5" name="Group 4"/>
            <p:cNvGrpSpPr/>
            <p:nvPr/>
          </p:nvGrpSpPr>
          <p:grpSpPr>
            <a:xfrm>
              <a:off x="2791913" y="2103354"/>
              <a:ext cx="2929285" cy="461665"/>
              <a:chOff x="2791913" y="2083964"/>
              <a:chExt cx="2929285" cy="461665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>
                <a:off x="2791913" y="236558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" name="TextBox 6"/>
              <p:cNvSpPr txBox="1"/>
              <p:nvPr/>
            </p:nvSpPr>
            <p:spPr>
              <a:xfrm>
                <a:off x="5268530" y="208396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1913" y="2388676"/>
              <a:ext cx="2929285" cy="461665"/>
              <a:chOff x="2798903" y="2372094"/>
              <a:chExt cx="2929285" cy="461665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2798903" y="26537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5275520" y="237209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91913" y="2673999"/>
              <a:ext cx="3425364" cy="461665"/>
              <a:chOff x="2808597" y="2643554"/>
              <a:chExt cx="3425364" cy="461665"/>
            </a:xfrm>
          </p:grpSpPr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2808597" y="29251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5285214" y="26435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1913" y="2959321"/>
              <a:ext cx="3425364" cy="461665"/>
              <a:chOff x="2818291" y="2953794"/>
              <a:chExt cx="3425364" cy="461665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2818291" y="32354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5294908" y="295379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791913" y="3244644"/>
              <a:ext cx="3921444" cy="461665"/>
              <a:chOff x="2818291" y="3225254"/>
              <a:chExt cx="3921444" cy="461665"/>
            </a:xfrm>
          </p:grpSpPr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5294908" y="3225254"/>
                <a:ext cx="1444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n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98903" y="3523079"/>
              <a:ext cx="3921444" cy="461665"/>
              <a:chOff x="2818291" y="3225254"/>
              <a:chExt cx="3921444" cy="461665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5294908" y="3225254"/>
                <a:ext cx="1444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5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791913" y="4304679"/>
              <a:ext cx="3425364" cy="461665"/>
              <a:chOff x="2818291" y="3225254"/>
              <a:chExt cx="3425364" cy="461665"/>
            </a:xfrm>
          </p:grpSpPr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5294908" y="32252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91913" y="3843014"/>
              <a:ext cx="3921444" cy="461665"/>
              <a:chOff x="2818291" y="3225254"/>
              <a:chExt cx="3921444" cy="461665"/>
            </a:xfrm>
          </p:grpSpPr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8" name="TextBox 27"/>
              <p:cNvSpPr txBox="1"/>
              <p:nvPr/>
            </p:nvSpPr>
            <p:spPr>
              <a:xfrm>
                <a:off x="5294908" y="3225254"/>
                <a:ext cx="1444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116388" y="5031705"/>
            <a:ext cx="66399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total 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1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</a:t>
            </a:r>
            <a:r>
              <a:rPr lang="en-US" sz="2400" dirty="0" smtClean="0">
                <a:solidFill>
                  <a:srgbClr val="C0504D"/>
                </a:solidFill>
              </a:rPr>
              <a:t>(c</a:t>
            </a:r>
            <a:r>
              <a:rPr lang="en-US" sz="2400" baseline="-25000" dirty="0" smtClean="0">
                <a:solidFill>
                  <a:srgbClr val="C0504D"/>
                </a:solidFill>
              </a:rPr>
              <a:t>3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  <a:r>
              <a:rPr lang="en-US" sz="2400" dirty="0" smtClean="0">
                <a:solidFill>
                  <a:srgbClr val="C0504D"/>
                </a:solidFill>
              </a:rPr>
              <a:t>)n + </a:t>
            </a:r>
            <a:r>
              <a:rPr lang="en-US" sz="2400" dirty="0" smtClean="0">
                <a:solidFill>
                  <a:srgbClr val="C0504D"/>
                </a:solidFill>
              </a:rPr>
              <a:t>(c</a:t>
            </a:r>
            <a:r>
              <a:rPr lang="en-US" sz="2400" baseline="-25000" dirty="0" smtClean="0">
                <a:solidFill>
                  <a:srgbClr val="C0504D"/>
                </a:solidFill>
              </a:rPr>
              <a:t>3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5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  <a:r>
              <a:rPr lang="en-US" sz="2400" dirty="0" smtClean="0">
                <a:solidFill>
                  <a:srgbClr val="C0504D"/>
                </a:solidFill>
              </a:rPr>
              <a:t>)n</a:t>
            </a:r>
            <a:r>
              <a:rPr lang="en-US" sz="2400" baseline="30000" dirty="0" smtClean="0">
                <a:solidFill>
                  <a:srgbClr val="C0504D"/>
                </a:solidFill>
              </a:rPr>
              <a:t>2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baseline="-25000" dirty="0">
                <a:solidFill>
                  <a:srgbClr val="C0504D"/>
                </a:solidFill>
              </a:rPr>
              <a:t> </a:t>
            </a:r>
            <a:r>
              <a:rPr lang="en-US" sz="2400" baseline="-25000" dirty="0" smtClean="0">
                <a:solidFill>
                  <a:srgbClr val="C0504D"/>
                </a:solidFill>
              </a:rPr>
              <a:t>  </a:t>
            </a:r>
            <a:r>
              <a:rPr lang="en-US" sz="2400" dirty="0" smtClean="0">
                <a:solidFill>
                  <a:srgbClr val="C0504D"/>
                </a:solidFill>
              </a:rPr>
              <a:t>f(n)</a:t>
            </a:r>
            <a:r>
              <a:rPr lang="en-US" sz="2400" baseline="-250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T1</a:t>
            </a:r>
            <a:r>
              <a:rPr lang="en-US" sz="2400" dirty="0" smtClean="0">
                <a:solidFill>
                  <a:srgbClr val="C0504D"/>
                </a:solidFill>
              </a:rPr>
              <a:t>n</a:t>
            </a:r>
            <a:r>
              <a:rPr lang="en-US" sz="2400" baseline="30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T2</a:t>
            </a:r>
            <a:r>
              <a:rPr lang="en-US" sz="2400" dirty="0" smtClean="0">
                <a:solidFill>
                  <a:srgbClr val="C0504D"/>
                </a:solidFill>
              </a:rPr>
              <a:t>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97126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995" r="2995"/>
          <a:stretch>
            <a:fillRect/>
          </a:stretch>
        </p:blipFill>
        <p:spPr>
          <a:xfrm>
            <a:off x="2336287" y="1573131"/>
            <a:ext cx="4121889" cy="2518159"/>
          </a:xfrm>
        </p:spPr>
      </p:pic>
      <p:sp>
        <p:nvSpPr>
          <p:cNvPr id="5" name="TextBox 4"/>
          <p:cNvSpPr txBox="1"/>
          <p:nvPr/>
        </p:nvSpPr>
        <p:spPr>
          <a:xfrm>
            <a:off x="2206434" y="4372445"/>
            <a:ext cx="473113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f(n) = </a:t>
            </a:r>
            <a:r>
              <a:rPr lang="en-US" sz="2400" dirty="0" err="1" smtClean="0">
                <a:solidFill>
                  <a:srgbClr val="C0504D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2400" dirty="0" smtClean="0">
                <a:solidFill>
                  <a:srgbClr val="C0504D"/>
                </a:solidFill>
              </a:rPr>
              <a:t>                          =&gt; O(1)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f(n) 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T1</a:t>
            </a:r>
            <a:r>
              <a:rPr lang="en-US" sz="2400" dirty="0" smtClean="0">
                <a:solidFill>
                  <a:srgbClr val="C0504D"/>
                </a:solidFill>
              </a:rPr>
              <a:t>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T2                  </a:t>
            </a:r>
            <a:r>
              <a:rPr lang="en-US" sz="2400" dirty="0" smtClean="0">
                <a:solidFill>
                  <a:srgbClr val="C0504D"/>
                </a:solidFill>
              </a:rPr>
              <a:t>  =&gt; O(n)</a:t>
            </a:r>
            <a:endParaRPr lang="en-US" sz="2400" baseline="-25000" dirty="0" smtClean="0">
              <a:solidFill>
                <a:srgbClr val="C0504D"/>
              </a:solidFill>
            </a:endParaRPr>
          </a:p>
          <a:p>
            <a:r>
              <a:rPr lang="en-US" sz="2400" dirty="0" smtClean="0">
                <a:solidFill>
                  <a:srgbClr val="C0504D"/>
                </a:solidFill>
              </a:rPr>
              <a:t>f(n)</a:t>
            </a:r>
            <a:r>
              <a:rPr lang="en-US" sz="2400" baseline="-250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T1</a:t>
            </a:r>
            <a:r>
              <a:rPr lang="en-US" sz="2400" dirty="0" smtClean="0">
                <a:solidFill>
                  <a:srgbClr val="C0504D"/>
                </a:solidFill>
              </a:rPr>
              <a:t>n</a:t>
            </a:r>
            <a:r>
              <a:rPr lang="en-US" sz="2400" baseline="30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T2</a:t>
            </a:r>
            <a:r>
              <a:rPr lang="en-US" sz="2400" dirty="0" smtClean="0">
                <a:solidFill>
                  <a:srgbClr val="C0504D"/>
                </a:solidFill>
              </a:rPr>
              <a:t>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T3   </a:t>
            </a:r>
            <a:r>
              <a:rPr lang="en-US" sz="2400" dirty="0" smtClean="0">
                <a:solidFill>
                  <a:srgbClr val="C0504D"/>
                </a:solidFill>
              </a:rPr>
              <a:t>=&gt; O(n</a:t>
            </a:r>
            <a:r>
              <a:rPr lang="en-US" sz="2400" baseline="30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)</a:t>
            </a:r>
            <a:endParaRPr lang="en-US" sz="2400" baseline="-25000" dirty="0" smtClean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6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4" y="1078502"/>
            <a:ext cx="7424714" cy="56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89</TotalTime>
  <Words>386</Words>
  <Application>Microsoft Macintosh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csdl-2014</vt:lpstr>
      <vt:lpstr>Big O Notation</vt:lpstr>
      <vt:lpstr>Comparing Implementations</vt:lpstr>
      <vt:lpstr>Runtime Analysis</vt:lpstr>
      <vt:lpstr>Runtime Analysis</vt:lpstr>
      <vt:lpstr>Runtime Analysis</vt:lpstr>
      <vt:lpstr>Limiting Behavior</vt:lpstr>
      <vt:lpstr>Big 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</dc:title>
  <dc:creator>Carleton Moore</dc:creator>
  <cp:lastModifiedBy>Carleton Moore</cp:lastModifiedBy>
  <cp:revision>14</cp:revision>
  <dcterms:created xsi:type="dcterms:W3CDTF">2014-09-04T22:15:40Z</dcterms:created>
  <dcterms:modified xsi:type="dcterms:W3CDTF">2014-09-06T00:15:44Z</dcterms:modified>
</cp:coreProperties>
</file>