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/>
              <a:t>Manoa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</a:t>
            </a:r>
            <a:r>
              <a:rPr lang="en-US" dirty="0" err="1" smtClean="0"/>
              <a:t>int</a:t>
            </a:r>
            <a:r>
              <a:rPr lang="en-US" dirty="0" smtClean="0"/>
              <a:t> index)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3354" y="1112208"/>
            <a:ext cx="58172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</a:t>
            </a:r>
            <a:r>
              <a:rPr lang="en-US" dirty="0" smtClean="0">
                <a:solidFill>
                  <a:schemeClr val="accent3"/>
                </a:solidFill>
              </a:rPr>
              <a:t>* Remove the element at the given index.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index, the index of the element to remove.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removed element.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bg2"/>
                </a:solidFill>
              </a:rPr>
              <a:t>E remove(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(index &lt; 0 || index &gt;= size)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throw new </a:t>
            </a:r>
            <a:r>
              <a:rPr lang="en-US" dirty="0" err="1" smtClean="0">
                <a:solidFill>
                  <a:schemeClr val="bg2"/>
                </a:solidFill>
              </a:rPr>
              <a:t>ArrayIndexOutOfboundsException</a:t>
            </a:r>
            <a:r>
              <a:rPr lang="en-US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 err="1" smtClean="0">
                <a:solidFill>
                  <a:schemeClr val="bg2"/>
                </a:solidFill>
              </a:rPr>
              <a:t>returnValue</a:t>
            </a:r>
            <a:r>
              <a:rPr lang="en-US" dirty="0" smtClean="0">
                <a:solidFill>
                  <a:schemeClr val="bg2"/>
                </a:solidFill>
              </a:rPr>
              <a:t> = data[index];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= index +1;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&lt; size;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data[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– 1] = data[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</a:rPr>
              <a:t>returnValue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985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081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17751" y="5680182"/>
            <a:ext cx="6096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273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369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465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561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65751" y="5680182"/>
            <a:ext cx="6096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4753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849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3853" y="6319026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index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U-Turn Arrow 46"/>
          <p:cNvSpPr/>
          <p:nvPr/>
        </p:nvSpPr>
        <p:spPr bwMode="auto">
          <a:xfrm flipH="1">
            <a:off x="4322339" y="5164912"/>
            <a:ext cx="491640" cy="5152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504D"/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48" name="U-Turn Arrow 47"/>
          <p:cNvSpPr/>
          <p:nvPr/>
        </p:nvSpPr>
        <p:spPr bwMode="auto">
          <a:xfrm flipH="1">
            <a:off x="5010331" y="5164912"/>
            <a:ext cx="491640" cy="5152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504D"/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49" name="U-Turn Arrow 48"/>
          <p:cNvSpPr/>
          <p:nvPr/>
        </p:nvSpPr>
        <p:spPr bwMode="auto">
          <a:xfrm flipH="1">
            <a:off x="5619931" y="5177099"/>
            <a:ext cx="491640" cy="5152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504D"/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50" name="U-Turn Arrow 49"/>
          <p:cNvSpPr/>
          <p:nvPr/>
        </p:nvSpPr>
        <p:spPr bwMode="auto">
          <a:xfrm flipH="1">
            <a:off x="6229531" y="5164912"/>
            <a:ext cx="491640" cy="5152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504D"/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81404" y="6297002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size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65594" y="62883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size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91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reallocate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4160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</a:t>
            </a:r>
            <a:r>
              <a:rPr lang="en-US" dirty="0" smtClean="0">
                <a:solidFill>
                  <a:schemeClr val="accent3"/>
                </a:solidFill>
              </a:rPr>
              <a:t>* Expand the size of the data array.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void </a:t>
            </a:r>
            <a:r>
              <a:rPr lang="en-US" dirty="0" smtClean="0">
                <a:solidFill>
                  <a:schemeClr val="bg2"/>
                </a:solidFill>
              </a:rPr>
              <a:t>reallocate()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capacity 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 * 2;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data = </a:t>
            </a:r>
            <a:r>
              <a:rPr lang="en-US" dirty="0" err="1" smtClean="0">
                <a:solidFill>
                  <a:schemeClr val="bg2"/>
                </a:solidFill>
              </a:rPr>
              <a:t>Arrays.copyOf</a:t>
            </a:r>
            <a:r>
              <a:rPr lang="en-US" dirty="0" smtClean="0">
                <a:solidFill>
                  <a:schemeClr val="bg2"/>
                </a:solidFill>
              </a:rPr>
              <a:t>(data, capacity);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6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0" y="2593003"/>
            <a:ext cx="25019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77" y="1690330"/>
            <a:ext cx="2857500" cy="284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85" y="1564374"/>
            <a:ext cx="2465913" cy="1847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0" y="3796006"/>
            <a:ext cx="2946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List&lt;E&gt;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24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</a:t>
            </a:r>
            <a:r>
              <a:rPr lang="en-US" dirty="0" smtClean="0">
                <a:solidFill>
                  <a:schemeClr val="accent3"/>
                </a:solidFill>
              </a:rPr>
              <a:t>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541" y="2886554"/>
            <a:ext cx="2481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List&lt;String&gt; strings;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List&lt;Integer&gt; integers;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List&lt;Book&gt; books;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6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8185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</a:t>
            </a:r>
            <a:r>
              <a:rPr lang="en-US" dirty="0" smtClean="0">
                <a:solidFill>
                  <a:schemeClr val="accent3"/>
                </a:solidFill>
              </a:rPr>
              <a:t>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get(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   </a:t>
            </a:r>
            <a:r>
              <a:rPr lang="en-US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set(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indexOf</a:t>
            </a:r>
            <a:r>
              <a:rPr lang="en-US" dirty="0" smtClean="0">
                <a:solidFill>
                  <a:schemeClr val="bg2"/>
                </a:solidFill>
              </a:rPr>
              <a:t>(Object o);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remove(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element); </a:t>
            </a:r>
            <a:r>
              <a:rPr lang="en-US" dirty="0" smtClean="0">
                <a:solidFill>
                  <a:srgbClr val="9BBB59"/>
                </a:solidFill>
              </a:rPr>
              <a:t>// add element at the end of the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void 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</a:t>
            </a:r>
            <a:r>
              <a:rPr lang="en-US" dirty="0" smtClean="0">
                <a:solidFill>
                  <a:schemeClr val="accent3"/>
                </a:solidFill>
              </a:rPr>
              <a:t>* Resizable-array implementation of the List interface.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</a:t>
            </a:r>
            <a:r>
              <a:rPr lang="en-US" dirty="0" err="1" smtClean="0">
                <a:solidFill>
                  <a:schemeClr val="bg2"/>
                </a:solidFill>
              </a:rPr>
              <a:t>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98" y="3062201"/>
            <a:ext cx="37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Uses an array to store the objects.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9541" y="3641591"/>
            <a:ext cx="175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 Quick access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9541" y="4220981"/>
            <a:ext cx="267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- Need to grow the array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9541" y="4800371"/>
            <a:ext cx="311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- The array has empty space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9541" y="5379762"/>
            <a:ext cx="561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- Need to copy elements when inserting in the middle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27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5612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</a:t>
            </a:r>
            <a:r>
              <a:rPr lang="en-US" dirty="0" smtClean="0">
                <a:solidFill>
                  <a:schemeClr val="accent3"/>
                </a:solidFill>
              </a:rPr>
              <a:t>* Resizable-array implementation of the List interface.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</a:t>
            </a:r>
            <a:r>
              <a:rPr lang="en-US" dirty="0" err="1" smtClean="0">
                <a:solidFill>
                  <a:schemeClr val="bg2"/>
                </a:solidFill>
              </a:rPr>
              <a:t>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The default initial capacity. */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static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final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INITIAL_CAPACITY = 10;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 = 0;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Default constructor.*/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(E[])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Object[INITIAL_CAPACITY];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.size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9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add(E entry)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41883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</a:t>
            </a:r>
            <a:r>
              <a:rPr lang="en-US" dirty="0" smtClean="0">
                <a:solidFill>
                  <a:schemeClr val="accent3"/>
                </a:solidFill>
              </a:rPr>
              <a:t>* Adds the entry to the end of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true.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accent4"/>
                </a:solidFill>
              </a:rPr>
              <a:t>boolean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entry)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(size ==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reallocate();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data[size] = entry;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</a:t>
            </a:r>
            <a:r>
              <a:rPr lang="en-US" dirty="0" smtClean="0">
                <a:solidFill>
                  <a:srgbClr val="8064A2"/>
                </a:solidFill>
              </a:rPr>
              <a:t>true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85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81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7751" y="5680182"/>
            <a:ext cx="6096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73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69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65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61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5751" y="5680182"/>
            <a:ext cx="6096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53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49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00134" y="6287538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size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5294" y="62883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size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0476" y="5857903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entry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8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index, E entry)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3354" y="1063874"/>
            <a:ext cx="581729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</a:t>
            </a:r>
            <a:r>
              <a:rPr lang="en-US" dirty="0" smtClean="0">
                <a:solidFill>
                  <a:schemeClr val="accent3"/>
                </a:solidFill>
              </a:rPr>
              <a:t>* Adds the entry to the list at the given index.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index the index.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entry to add.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void </a:t>
            </a:r>
            <a:r>
              <a:rPr lang="en-US" dirty="0" smtClean="0">
                <a:solidFill>
                  <a:schemeClr val="bg2"/>
                </a:solidFill>
              </a:rPr>
              <a:t>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entry)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if (index &lt; 0 || index &gt; size)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throw new </a:t>
            </a:r>
            <a:r>
              <a:rPr lang="en-US" dirty="0" err="1" smtClean="0">
                <a:solidFill>
                  <a:schemeClr val="bg2"/>
                </a:solidFill>
              </a:rPr>
              <a:t>ArrayIndexOutOfboundsException</a:t>
            </a:r>
            <a:r>
              <a:rPr lang="en-US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(size ==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reallocate();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= size;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&gt; index;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--)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data[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] = data[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– 1];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data[index] = entry;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size++;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85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81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7751" y="5680182"/>
            <a:ext cx="6096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73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69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65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61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5751" y="5680182"/>
            <a:ext cx="6096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53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4951" y="5680182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-Turn Arrow 14"/>
          <p:cNvSpPr/>
          <p:nvPr/>
        </p:nvSpPr>
        <p:spPr bwMode="auto">
          <a:xfrm>
            <a:off x="4322339" y="5164912"/>
            <a:ext cx="491640" cy="5152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504D"/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6" name="U-Turn Arrow 15"/>
          <p:cNvSpPr/>
          <p:nvPr/>
        </p:nvSpPr>
        <p:spPr bwMode="auto">
          <a:xfrm>
            <a:off x="5010331" y="5164912"/>
            <a:ext cx="491640" cy="5152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504D"/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7" name="U-Turn Arrow 16"/>
          <p:cNvSpPr/>
          <p:nvPr/>
        </p:nvSpPr>
        <p:spPr bwMode="auto">
          <a:xfrm>
            <a:off x="5619931" y="5177099"/>
            <a:ext cx="491640" cy="5152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504D"/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8" name="U-Turn Arrow 17"/>
          <p:cNvSpPr/>
          <p:nvPr/>
        </p:nvSpPr>
        <p:spPr bwMode="auto">
          <a:xfrm>
            <a:off x="6229531" y="5164912"/>
            <a:ext cx="491640" cy="5152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504D"/>
          </a:solidFill>
          <a:ln w="508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3853" y="6319026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index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0134" y="6287538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size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5294" y="62883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size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0313" y="5841666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entry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06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get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278" y="948336"/>
            <a:ext cx="5191445" cy="6001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</a:t>
            </a:r>
            <a:r>
              <a:rPr lang="en-US" sz="1600" dirty="0" smtClean="0">
                <a:solidFill>
                  <a:schemeClr val="accent3"/>
                </a:solidFill>
              </a:rPr>
              <a:t>* Get the element at the given index.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@</a:t>
            </a:r>
            <a:r>
              <a:rPr lang="en-US" sz="1600" dirty="0" err="1" smtClean="0">
                <a:solidFill>
                  <a:schemeClr val="accent3"/>
                </a:solidFill>
              </a:rPr>
              <a:t>param</a:t>
            </a:r>
            <a:r>
              <a:rPr lang="en-US" sz="1600" dirty="0" smtClean="0">
                <a:solidFill>
                  <a:schemeClr val="accent3"/>
                </a:solidFill>
              </a:rPr>
              <a:t> index, the index of the element.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@return The element at the given index.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</a:t>
            </a:r>
            <a:r>
              <a:rPr lang="en-US" sz="1600" dirty="0" smtClean="0">
                <a:solidFill>
                  <a:schemeClr val="accent3"/>
                </a:solidFill>
              </a:rPr>
              <a:t>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dirty="0" smtClean="0">
                <a:solidFill>
                  <a:schemeClr val="bg2"/>
                </a:solidFill>
              </a:rPr>
              <a:t>E get(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if (index &lt; 0 || index &gt;= size)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throw new </a:t>
            </a:r>
            <a:r>
              <a:rPr lang="en-US" sz="1600" dirty="0" err="1" smtClean="0">
                <a:solidFill>
                  <a:schemeClr val="bg2"/>
                </a:solidFill>
              </a:rPr>
              <a:t>ArrayIndexOutOfboundsException</a:t>
            </a:r>
            <a:r>
              <a:rPr lang="en-US" sz="1600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return data[index];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accent3"/>
                </a:solidFill>
              </a:rPr>
              <a:t>/** Sets the element at the given index.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 @</a:t>
            </a:r>
            <a:r>
              <a:rPr lang="en-US" sz="1600" dirty="0" err="1" smtClean="0">
                <a:solidFill>
                  <a:schemeClr val="accent3"/>
                </a:solidFill>
              </a:rPr>
              <a:t>param</a:t>
            </a:r>
            <a:r>
              <a:rPr lang="en-US" sz="1600" dirty="0" smtClean="0">
                <a:solidFill>
                  <a:schemeClr val="accent3"/>
                </a:solidFill>
              </a:rPr>
              <a:t> index, the index of the element.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@</a:t>
            </a:r>
            <a:r>
              <a:rPr lang="en-US" sz="1600" dirty="0" err="1" smtClean="0">
                <a:solidFill>
                  <a:schemeClr val="accent3"/>
                </a:solidFill>
              </a:rPr>
              <a:t>param</a:t>
            </a:r>
            <a:r>
              <a:rPr lang="en-US" sz="1600" dirty="0" smtClean="0">
                <a:solidFill>
                  <a:schemeClr val="accent3"/>
                </a:solidFill>
              </a:rPr>
              <a:t> entry, the new element.</a:t>
            </a:r>
            <a:endParaRPr lang="en-US" sz="1600" dirty="0" smtClean="0">
              <a:solidFill>
                <a:schemeClr val="accent3"/>
              </a:solidFill>
            </a:endParaRPr>
          </a:p>
          <a:p>
            <a:r>
              <a:rPr lang="en-US" sz="1600" dirty="0" smtClean="0">
                <a:solidFill>
                  <a:schemeClr val="accent3"/>
                </a:solidFill>
              </a:rPr>
              <a:t> * @return The old element at the given index.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dirty="0" smtClean="0">
                <a:solidFill>
                  <a:schemeClr val="bg2"/>
                </a:solidFill>
              </a:rPr>
              <a:t>E set(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index, E entry)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if (index &lt; 0 || index &gt;= size)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throw new </a:t>
            </a:r>
            <a:r>
              <a:rPr lang="en-US" sz="1600" dirty="0" err="1" smtClean="0">
                <a:solidFill>
                  <a:schemeClr val="bg2"/>
                </a:solidFill>
              </a:rPr>
              <a:t>ArrayIndexOutOfboundsException</a:t>
            </a:r>
            <a:r>
              <a:rPr lang="en-US" sz="1600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E old = data[index];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data[index] = entry;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return old;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3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102</TotalTime>
  <Words>1012</Words>
  <Application>Microsoft Macintosh PowerPoint</Application>
  <PresentationFormat>On-screen Show (4:3)</PresentationFormat>
  <Paragraphs>148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csdl-2014</vt:lpstr>
      <vt:lpstr>List  ADT</vt:lpstr>
      <vt:lpstr>Lists</vt:lpstr>
      <vt:lpstr>Java List&lt;E&gt;</vt:lpstr>
      <vt:lpstr>List Interface</vt:lpstr>
      <vt:lpstr>ArrayList&lt;E&gt;</vt:lpstr>
      <vt:lpstr>ArrayList&lt;E&gt; Implementation</vt:lpstr>
      <vt:lpstr>add(E entry) Method</vt:lpstr>
      <vt:lpstr>add(int index, E entry) Method</vt:lpstr>
      <vt:lpstr>set and get Methods</vt:lpstr>
      <vt:lpstr>remove(int index) Method</vt:lpstr>
      <vt:lpstr>reallocate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 ADT</dc:title>
  <dc:creator>Carleton Moore</dc:creator>
  <cp:lastModifiedBy>Carleton Moore</cp:lastModifiedBy>
  <cp:revision>15</cp:revision>
  <dcterms:created xsi:type="dcterms:W3CDTF">2014-09-04T23:25:26Z</dcterms:created>
  <dcterms:modified xsi:type="dcterms:W3CDTF">2014-09-05T01:07:52Z</dcterms:modified>
</cp:coreProperties>
</file>