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9" r:id="rId18"/>
    <p:sldId id="290" r:id="rId19"/>
    <p:sldId id="273" r:id="rId20"/>
    <p:sldId id="288" r:id="rId21"/>
    <p:sldId id="274" r:id="rId22"/>
    <p:sldId id="275" r:id="rId23"/>
    <p:sldId id="291" r:id="rId24"/>
    <p:sldId id="276" r:id="rId25"/>
    <p:sldId id="293" r:id="rId26"/>
    <p:sldId id="294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95" r:id="rId36"/>
    <p:sldId id="285" r:id="rId37"/>
    <p:sldId id="286" r:id="rId38"/>
    <p:sldId id="296" r:id="rId39"/>
    <p:sldId id="287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an array to store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3855" y="1368258"/>
            <a:ext cx="549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64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an array to store data</a:t>
            </a:r>
          </a:p>
          <a:p>
            <a:r>
              <a:rPr lang="en-US" dirty="0" smtClean="0"/>
              <a:t>  + Simple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3855" y="1368258"/>
            <a:ext cx="549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6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an array to store data</a:t>
            </a:r>
          </a:p>
          <a:p>
            <a:r>
              <a:rPr lang="en-US" dirty="0" smtClean="0"/>
              <a:t>  + Simple</a:t>
            </a:r>
          </a:p>
          <a:p>
            <a:r>
              <a:rPr lang="en-US" dirty="0"/>
              <a:t> </a:t>
            </a:r>
            <a:r>
              <a:rPr lang="en-US" dirty="0" smtClean="0"/>
              <a:t> - Wasted 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3855" y="1368258"/>
            <a:ext cx="549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5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 Holds the elements. */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private E[] data;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private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top;</a:t>
            </a:r>
          </a:p>
          <a:p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/** Create an empty stack. */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public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ArrayStack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this.data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(E[]) new Object[10];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this.top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0;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6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/** Holds the elements. */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E[] data;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Create an empty stack. */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public </a:t>
            </a:r>
            <a:r>
              <a:rPr lang="en-US" dirty="0" err="1" smtClean="0">
                <a:solidFill>
                  <a:srgbClr val="BFBFBF"/>
                </a:solidFill>
              </a:rPr>
              <a:t>ArrayStack</a:t>
            </a:r>
            <a:r>
              <a:rPr lang="en-US" dirty="0" smtClean="0">
                <a:solidFill>
                  <a:srgbClr val="BFBFBF"/>
                </a:solidFill>
              </a:rPr>
              <a:t>()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err="1" smtClean="0">
                <a:solidFill>
                  <a:srgbClr val="BFBFBF"/>
                </a:solidFill>
              </a:rPr>
              <a:t>this.data</a:t>
            </a:r>
            <a:r>
              <a:rPr lang="en-US" dirty="0" smtClean="0">
                <a:solidFill>
                  <a:srgbClr val="BFBFBF"/>
                </a:solidFill>
              </a:rPr>
              <a:t> = (E[]) new Object[10];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err="1" smtClean="0">
                <a:solidFill>
                  <a:srgbClr val="BFBFBF"/>
                </a:solidFill>
              </a:rPr>
              <a:t>this.top</a:t>
            </a:r>
            <a:r>
              <a:rPr lang="en-US" dirty="0" smtClean="0">
                <a:solidFill>
                  <a:srgbClr val="BFBFBF"/>
                </a:solidFill>
              </a:rPr>
              <a:t> = 0;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6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9BBB59"/>
                </a:solidFill>
              </a:rPr>
              <a:t>/** Keeps track of the top of the stack.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top;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Create an empty stack. */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public </a:t>
            </a:r>
            <a:r>
              <a:rPr lang="en-US" dirty="0" err="1" smtClean="0">
                <a:solidFill>
                  <a:srgbClr val="BFBFBF"/>
                </a:solidFill>
              </a:rPr>
              <a:t>ArrayStack</a:t>
            </a:r>
            <a:r>
              <a:rPr lang="en-US" dirty="0" smtClean="0">
                <a:solidFill>
                  <a:srgbClr val="BFBFBF"/>
                </a:solidFill>
              </a:rPr>
              <a:t>()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err="1" smtClean="0">
                <a:solidFill>
                  <a:srgbClr val="BFBFBF"/>
                </a:solidFill>
              </a:rPr>
              <a:t>this.data</a:t>
            </a:r>
            <a:r>
              <a:rPr lang="en-US" dirty="0" smtClean="0">
                <a:solidFill>
                  <a:srgbClr val="BFBFBF"/>
                </a:solidFill>
              </a:rPr>
              <a:t> = (E[]) new Object[10];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err="1" smtClean="0">
                <a:solidFill>
                  <a:srgbClr val="BFBFBF"/>
                </a:solidFill>
              </a:rPr>
              <a:t>this.top</a:t>
            </a:r>
            <a:r>
              <a:rPr lang="en-US" dirty="0" smtClean="0">
                <a:solidFill>
                  <a:srgbClr val="BFBFBF"/>
                </a:solidFill>
              </a:rPr>
              <a:t> = 0;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7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Create an empty stack. 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(E[])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Object[10];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.top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8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Create an empty stack. 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(E[])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Object[10];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.top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628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Create an empty stack. */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.data</a:t>
            </a:r>
            <a:r>
              <a:rPr lang="en-US" dirty="0" smtClean="0">
                <a:solidFill>
                  <a:schemeClr val="bg2"/>
                </a:solidFill>
              </a:rPr>
              <a:t> = (E[]) </a:t>
            </a:r>
            <a:r>
              <a:rPr lang="en-US" dirty="0" smtClean="0">
                <a:solidFill>
                  <a:srgbClr val="8064A2"/>
                </a:solidFill>
              </a:rPr>
              <a:t>new</a:t>
            </a:r>
            <a:r>
              <a:rPr lang="en-US" dirty="0" smtClean="0">
                <a:solidFill>
                  <a:schemeClr val="bg2"/>
                </a:solidFill>
              </a:rPr>
              <a:t> Object[10];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.top</a:t>
            </a:r>
            <a:r>
              <a:rPr lang="en-US" dirty="0" smtClean="0">
                <a:solidFill>
                  <a:schemeClr val="bg2"/>
                </a:solidFill>
              </a:rPr>
              <a:t> 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…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6809878" y="139152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199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Tests if this stack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true if it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empty()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top ==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6" name="Rectangle 5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809878" y="198596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946" y="13915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47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2130" b="63032"/>
          <a:stretch/>
        </p:blipFill>
        <p:spPr>
          <a:xfrm>
            <a:off x="445883" y="1703413"/>
            <a:ext cx="4431817" cy="1910253"/>
          </a:xfrm>
        </p:spPr>
      </p:pic>
      <p:sp>
        <p:nvSpPr>
          <p:cNvPr id="4" name="Rectangle 3"/>
          <p:cNvSpPr/>
          <p:nvPr/>
        </p:nvSpPr>
        <p:spPr>
          <a:xfrm>
            <a:off x="3510633" y="3244334"/>
            <a:ext cx="212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Lakeside_8406.jpg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90" y="2843149"/>
            <a:ext cx="3390900" cy="238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442" y="4011549"/>
            <a:ext cx="228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47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Tests if this stack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true if it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empty()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top ==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6" name="Rectangle 5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809878" y="139152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74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777168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Looks at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@throw </a:t>
            </a:r>
            <a:r>
              <a:rPr lang="en-US" dirty="0" err="1" smtClean="0">
                <a:solidFill>
                  <a:schemeClr val="accent3"/>
                </a:solidFill>
              </a:rPr>
              <a:t>EmptyStackException</a:t>
            </a:r>
            <a:r>
              <a:rPr lang="en-US" dirty="0" smtClean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peek()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if(</a:t>
            </a:r>
            <a:r>
              <a:rPr lang="en-US" dirty="0" smtClean="0">
                <a:solidFill>
                  <a:schemeClr val="bg2"/>
                </a:solidFill>
              </a:rPr>
              <a:t>top == 0) {throw new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();}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data[top – 1];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6" name="Rectangle 5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809878" y="198596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946" y="13915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47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777168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Removes the top of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@throw </a:t>
            </a:r>
            <a:r>
              <a:rPr lang="en-US" dirty="0" err="1" smtClean="0">
                <a:solidFill>
                  <a:schemeClr val="accent3"/>
                </a:solidFill>
              </a:rPr>
              <a:t>EmptyStackException</a:t>
            </a:r>
            <a:r>
              <a:rPr lang="en-US" dirty="0" smtClean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pop()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8064A2"/>
                </a:solidFill>
              </a:rPr>
              <a:t>if(</a:t>
            </a:r>
            <a:r>
              <a:rPr lang="en-US" dirty="0" smtClean="0">
                <a:solidFill>
                  <a:schemeClr val="bg2"/>
                </a:solidFill>
              </a:rPr>
              <a:t>top == 0) {throw new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();}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data[--top];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6" name="Rectangle 5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809878" y="198596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946" y="13915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984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777168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Removes the top of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 @throw </a:t>
            </a:r>
            <a:r>
              <a:rPr lang="en-US" dirty="0" err="1" smtClean="0">
                <a:solidFill>
                  <a:schemeClr val="accent3"/>
                </a:solidFill>
              </a:rPr>
              <a:t>EmptyStackException</a:t>
            </a:r>
            <a:r>
              <a:rPr lang="en-US" dirty="0" smtClean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pop()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8064A2"/>
                </a:solidFill>
              </a:rPr>
              <a:t>if(</a:t>
            </a:r>
            <a:r>
              <a:rPr lang="en-US" dirty="0" smtClean="0">
                <a:solidFill>
                  <a:schemeClr val="bg2"/>
                </a:solidFill>
              </a:rPr>
              <a:t>top == 0) {throw new </a:t>
            </a:r>
            <a:r>
              <a:rPr lang="en-US" dirty="0" err="1" smtClean="0">
                <a:solidFill>
                  <a:schemeClr val="bg2"/>
                </a:solidFill>
              </a:rPr>
              <a:t>EmptyStackException</a:t>
            </a:r>
            <a:r>
              <a:rPr lang="en-US" dirty="0" smtClean="0">
                <a:solidFill>
                  <a:schemeClr val="bg2"/>
                </a:solidFill>
              </a:rPr>
              <a:t>();}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data[--top];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6" name="Rectangle 5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809878" y="139152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946" y="13915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844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Pushes an element onto the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element the new top of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push(E element)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if(</a:t>
            </a:r>
            <a:r>
              <a:rPr lang="en-US" dirty="0" smtClean="0">
                <a:solidFill>
                  <a:schemeClr val="bg2"/>
                </a:solidFill>
              </a:rPr>
              <a:t>top ==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r>
              <a:rPr lang="en-US" dirty="0" err="1" smtClean="0">
                <a:solidFill>
                  <a:schemeClr val="bg2"/>
                </a:solidFill>
              </a:rPr>
              <a:t>realocate</a:t>
            </a:r>
            <a:r>
              <a:rPr lang="en-US" dirty="0" smtClean="0">
                <a:solidFill>
                  <a:schemeClr val="bg2"/>
                </a:solidFill>
              </a:rPr>
              <a:t>();}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data[top++] =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6" name="Rectangle 5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809878" y="198596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946" y="13915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8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Pushes an element onto the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element the new top of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push(E element)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if(</a:t>
            </a:r>
            <a:r>
              <a:rPr lang="en-US" dirty="0" smtClean="0">
                <a:solidFill>
                  <a:schemeClr val="bg2"/>
                </a:solidFill>
              </a:rPr>
              <a:t>top ==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r>
              <a:rPr lang="en-US" dirty="0" err="1" smtClean="0">
                <a:solidFill>
                  <a:schemeClr val="bg2"/>
                </a:solidFill>
              </a:rPr>
              <a:t>realocate</a:t>
            </a:r>
            <a:r>
              <a:rPr lang="en-US" dirty="0" smtClean="0">
                <a:solidFill>
                  <a:schemeClr val="bg2"/>
                </a:solidFill>
              </a:rPr>
              <a:t>();}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data[top++] =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6" name="Rectangle 5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809878" y="198596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946" y="13915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84738" y="200326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33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496291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elements. */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private E[]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Keeps track of the top of the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</a:t>
            </a:r>
            <a:r>
              <a:rPr lang="en-US" dirty="0" err="1" smtClean="0">
                <a:solidFill>
                  <a:srgbClr val="BFBFBF"/>
                </a:solidFill>
              </a:rPr>
              <a:t>int</a:t>
            </a:r>
            <a:r>
              <a:rPr lang="en-US" dirty="0" smtClean="0">
                <a:solidFill>
                  <a:srgbClr val="BFBFBF"/>
                </a:solidFill>
              </a:rPr>
              <a:t> top;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/** Pushes an element onto the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element the new top of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E push(E element)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if(</a:t>
            </a:r>
            <a:r>
              <a:rPr lang="en-US" dirty="0" smtClean="0">
                <a:solidFill>
                  <a:schemeClr val="bg2"/>
                </a:solidFill>
              </a:rPr>
              <a:t>top ==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r>
              <a:rPr lang="en-US" dirty="0" err="1" smtClean="0">
                <a:solidFill>
                  <a:schemeClr val="bg2"/>
                </a:solidFill>
              </a:rPr>
              <a:t>realocate</a:t>
            </a:r>
            <a:r>
              <a:rPr lang="en-US" dirty="0" smtClean="0">
                <a:solidFill>
                  <a:schemeClr val="bg2"/>
                </a:solidFill>
              </a:rPr>
              <a:t>();}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data[top++] =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rgbClr val="8064A2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6" name="Rectangle 5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809878" y="2593917"/>
            <a:ext cx="70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 =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3946" y="13915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84738" y="200326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314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674" y="1368258"/>
            <a:ext cx="5942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56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Nodes to store the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674" y="1368258"/>
            <a:ext cx="5942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788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Nodes to store the data</a:t>
            </a:r>
          </a:p>
          <a:p>
            <a:r>
              <a:rPr lang="en-US" dirty="0"/>
              <a:t> </a:t>
            </a:r>
            <a:r>
              <a:rPr lang="en-US" dirty="0" smtClean="0"/>
              <a:t> + No wasted 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674" y="1368258"/>
            <a:ext cx="5942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1322075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Stack&lt;</a:t>
            </a: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&gt; {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empty();      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// returns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true if the stack is empty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  E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peek()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;  /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 looks at the top item of the stack w/o removing it.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 pop()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;  //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removes the top item in the stack, returning it.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 push(E element)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;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//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91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Nodes to store the data</a:t>
            </a:r>
          </a:p>
          <a:p>
            <a:r>
              <a:rPr lang="en-US" dirty="0"/>
              <a:t> </a:t>
            </a:r>
            <a:r>
              <a:rPr lang="en-US" dirty="0" smtClean="0"/>
              <a:t> + No wasted space</a:t>
            </a:r>
          </a:p>
          <a:p>
            <a:r>
              <a:rPr lang="en-US" dirty="0"/>
              <a:t> </a:t>
            </a:r>
            <a:r>
              <a:rPr lang="en-US" dirty="0" smtClean="0"/>
              <a:t> - More complicated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674" y="1368258"/>
            <a:ext cx="5942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28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/** Holds the data.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class</a:t>
            </a:r>
            <a:r>
              <a:rPr lang="en-US" dirty="0" smtClean="0">
                <a:solidFill>
                  <a:schemeClr val="bg2"/>
                </a:solidFill>
              </a:rPr>
              <a:t> Node&lt;E&gt;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 data;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Node next;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 Holds the top of the stack.*/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private Node top;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/** Creates an empty stack. */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public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LinkedStack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this.top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null;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9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/** Holds the data.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class Node&lt;E&gt;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E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Node next;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Holds the top of the stack.*/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Creates an empty stack.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public </a:t>
            </a:r>
            <a:r>
              <a:rPr lang="en-US" dirty="0" err="1" smtClean="0">
                <a:solidFill>
                  <a:srgbClr val="BFBFBF"/>
                </a:solidFill>
              </a:rPr>
              <a:t>LinkedStack</a:t>
            </a:r>
            <a:r>
              <a:rPr lang="en-US" dirty="0" smtClean="0">
                <a:solidFill>
                  <a:srgbClr val="BFBFBF"/>
                </a:solidFill>
              </a:rPr>
              <a:t>()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err="1" smtClean="0">
                <a:solidFill>
                  <a:srgbClr val="BFBFBF"/>
                </a:solidFill>
              </a:rPr>
              <a:t>this.top</a:t>
            </a:r>
            <a:r>
              <a:rPr lang="en-US" dirty="0" smtClean="0">
                <a:solidFill>
                  <a:srgbClr val="BFBFBF"/>
                </a:solidFill>
              </a:rPr>
              <a:t> = null;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…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44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LinkedStack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/** Holds the data. 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class Node&lt;E&gt; {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E data;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  Node next;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}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rgbClr val="9BBB59"/>
                </a:solidFill>
              </a:rPr>
              <a:t>/** Creates an empty stack. */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8064A2"/>
                </a:solidFill>
              </a:rPr>
              <a:t>public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LinkedStack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rgbClr val="8064A2"/>
                </a:solidFill>
              </a:rPr>
              <a:t>this</a:t>
            </a:r>
            <a:r>
              <a:rPr lang="en-US" dirty="0" err="1" smtClean="0">
                <a:solidFill>
                  <a:schemeClr val="bg2"/>
                </a:solidFill>
              </a:rPr>
              <a:t>.top</a:t>
            </a:r>
            <a:r>
              <a:rPr lang="en-US" dirty="0" smtClean="0">
                <a:solidFill>
                  <a:schemeClr val="bg2"/>
                </a:solidFill>
              </a:rPr>
              <a:t> = null;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78" y="195894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 bwMode="auto">
          <a:xfrm>
            <a:off x="7315433" y="2143613"/>
            <a:ext cx="305130" cy="382751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7883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 /</a:t>
            </a:r>
            <a:r>
              <a:rPr lang="en-US" dirty="0">
                <a:solidFill>
                  <a:schemeClr val="accent3"/>
                </a:solidFill>
              </a:rPr>
              <a:t>** Tests if this stack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  * @return true if it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boolean</a:t>
            </a:r>
            <a:r>
              <a:rPr lang="en-US" dirty="0">
                <a:solidFill>
                  <a:schemeClr val="bg2"/>
                </a:solidFill>
              </a:rPr>
              <a:t> empty()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top == </a:t>
            </a:r>
            <a:r>
              <a:rPr lang="en-US" dirty="0" smtClean="0">
                <a:solidFill>
                  <a:schemeClr val="bg2"/>
                </a:solidFill>
              </a:rPr>
              <a:t>null;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78" y="195894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 bwMode="auto">
          <a:xfrm>
            <a:off x="7315433" y="2143613"/>
            <a:ext cx="305130" cy="382751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77605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 /</a:t>
            </a:r>
            <a:r>
              <a:rPr lang="en-US" dirty="0">
                <a:solidFill>
                  <a:schemeClr val="accent3"/>
                </a:solidFill>
              </a:rPr>
              <a:t>** Tests if this stack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  * @return true if it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boolean</a:t>
            </a:r>
            <a:r>
              <a:rPr lang="en-US" dirty="0">
                <a:solidFill>
                  <a:schemeClr val="bg2"/>
                </a:solidFill>
              </a:rPr>
              <a:t> empty()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top == </a:t>
            </a:r>
            <a:r>
              <a:rPr lang="en-US" dirty="0" smtClean="0">
                <a:solidFill>
                  <a:schemeClr val="bg2"/>
                </a:solidFill>
              </a:rPr>
              <a:t>null;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78" y="195894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 bwMode="auto">
          <a:xfrm>
            <a:off x="7315433" y="2143613"/>
            <a:ext cx="548339" cy="373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7863772" y="2143613"/>
            <a:ext cx="689094" cy="747521"/>
            <a:chOff x="7863772" y="2143613"/>
            <a:chExt cx="689094" cy="747521"/>
          </a:xfrm>
        </p:grpSpPr>
        <p:sp>
          <p:nvSpPr>
            <p:cNvPr id="7" name="Rectangle 6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" name="Straight Arrow Connector 11"/>
          <p:cNvCxnSpPr>
            <a:stCxn id="7" idx="2"/>
          </p:cNvCxnSpPr>
          <p:nvPr/>
        </p:nvCxnSpPr>
        <p:spPr bwMode="auto">
          <a:xfrm>
            <a:off x="8208319" y="2891134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025274" y="21248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4637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3"/>
                </a:solidFill>
              </a:rPr>
              <a:t>/** Looks at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@throw </a:t>
            </a:r>
            <a:r>
              <a:rPr lang="en-US" dirty="0" err="1">
                <a:solidFill>
                  <a:schemeClr val="accent3"/>
                </a:solidFill>
              </a:rPr>
              <a:t>EmptyStackException</a:t>
            </a:r>
            <a:r>
              <a:rPr lang="en-US" dirty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E peek()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if(</a:t>
            </a:r>
            <a:r>
              <a:rPr lang="en-US" dirty="0">
                <a:solidFill>
                  <a:schemeClr val="bg2"/>
                </a:solidFill>
              </a:rPr>
              <a:t>top == </a:t>
            </a:r>
            <a:r>
              <a:rPr lang="en-US" dirty="0" smtClean="0">
                <a:solidFill>
                  <a:schemeClr val="bg2"/>
                </a:solidFill>
              </a:rPr>
              <a:t>null) </a:t>
            </a:r>
            <a:r>
              <a:rPr lang="en-US" dirty="0">
                <a:solidFill>
                  <a:schemeClr val="bg2"/>
                </a:solidFill>
              </a:rPr>
              <a:t>{throw new </a:t>
            </a:r>
            <a:r>
              <a:rPr lang="en-US" dirty="0" err="1">
                <a:solidFill>
                  <a:schemeClr val="bg2"/>
                </a:solidFill>
              </a:rPr>
              <a:t>EmptyStackException</a:t>
            </a:r>
            <a:r>
              <a:rPr lang="en-US" dirty="0">
                <a:solidFill>
                  <a:schemeClr val="bg2"/>
                </a:solidFill>
              </a:rPr>
              <a:t>();}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top.data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78" y="195894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 bwMode="auto">
          <a:xfrm>
            <a:off x="7315433" y="2143613"/>
            <a:ext cx="548339" cy="373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7863772" y="2143613"/>
            <a:ext cx="689094" cy="747521"/>
            <a:chOff x="7863772" y="2143613"/>
            <a:chExt cx="689094" cy="747521"/>
          </a:xfrm>
        </p:grpSpPr>
        <p:sp>
          <p:nvSpPr>
            <p:cNvPr id="8" name="Rectangle 7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>
              <a:stCxn id="8" idx="1"/>
              <a:endCxn id="8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8208319" y="2891134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025274" y="21248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934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/** Removes the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@throw </a:t>
            </a:r>
            <a:r>
              <a:rPr lang="en-US" dirty="0" err="1">
                <a:solidFill>
                  <a:schemeClr val="accent3"/>
                </a:solidFill>
              </a:rPr>
              <a:t>EmptyStackException</a:t>
            </a:r>
            <a:r>
              <a:rPr lang="en-US" dirty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E pop()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if(</a:t>
            </a:r>
            <a:r>
              <a:rPr lang="en-US" dirty="0">
                <a:solidFill>
                  <a:schemeClr val="bg2"/>
                </a:solidFill>
              </a:rPr>
              <a:t>top == </a:t>
            </a:r>
            <a:r>
              <a:rPr lang="en-US" dirty="0" smtClean="0">
                <a:solidFill>
                  <a:schemeClr val="bg2"/>
                </a:solidFill>
              </a:rPr>
              <a:t>null) </a:t>
            </a:r>
            <a:r>
              <a:rPr lang="en-US" dirty="0">
                <a:solidFill>
                  <a:schemeClr val="bg2"/>
                </a:solidFill>
              </a:rPr>
              <a:t>{throw new </a:t>
            </a:r>
            <a:r>
              <a:rPr lang="en-US" dirty="0" err="1">
                <a:solidFill>
                  <a:schemeClr val="bg2"/>
                </a:solidFill>
              </a:rPr>
              <a:t>EmptyStackException</a:t>
            </a:r>
            <a:r>
              <a:rPr lang="en-US" dirty="0">
                <a:solidFill>
                  <a:schemeClr val="bg2"/>
                </a:solidFill>
              </a:rPr>
              <a:t>();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 </a:t>
            </a:r>
            <a:r>
              <a:rPr lang="en-US" dirty="0" err="1" smtClean="0">
                <a:solidFill>
                  <a:schemeClr val="bg2"/>
                </a:solidFill>
              </a:rPr>
              <a:t>val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top.data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top = </a:t>
            </a:r>
            <a:r>
              <a:rPr lang="en-US" dirty="0" err="1" smtClean="0">
                <a:solidFill>
                  <a:schemeClr val="bg2"/>
                </a:solidFill>
              </a:rPr>
              <a:t>top.next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val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78" y="195894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 bwMode="auto">
          <a:xfrm>
            <a:off x="7315433" y="2143613"/>
            <a:ext cx="548339" cy="373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7863772" y="2143613"/>
            <a:ext cx="689094" cy="747521"/>
            <a:chOff x="7863772" y="2143613"/>
            <a:chExt cx="689094" cy="747521"/>
          </a:xfrm>
        </p:grpSpPr>
        <p:sp>
          <p:nvSpPr>
            <p:cNvPr id="8" name="Rectangle 7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>
              <a:stCxn id="8" idx="1"/>
              <a:endCxn id="8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8208319" y="2891134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025274" y="21248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053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/** Removes the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@throw </a:t>
            </a:r>
            <a:r>
              <a:rPr lang="en-US" dirty="0" err="1">
                <a:solidFill>
                  <a:schemeClr val="accent3"/>
                </a:solidFill>
              </a:rPr>
              <a:t>EmptyStackException</a:t>
            </a:r>
            <a:r>
              <a:rPr lang="en-US" dirty="0">
                <a:solidFill>
                  <a:schemeClr val="accent3"/>
                </a:solidFill>
              </a:rPr>
              <a:t> if the stack is empty.</a:t>
            </a:r>
          </a:p>
          <a:p>
            <a:r>
              <a:rPr lang="en-US" dirty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E pop()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if(</a:t>
            </a:r>
            <a:r>
              <a:rPr lang="en-US" dirty="0">
                <a:solidFill>
                  <a:schemeClr val="bg2"/>
                </a:solidFill>
              </a:rPr>
              <a:t>top == </a:t>
            </a:r>
            <a:r>
              <a:rPr lang="en-US" dirty="0" smtClean="0">
                <a:solidFill>
                  <a:schemeClr val="bg2"/>
                </a:solidFill>
              </a:rPr>
              <a:t>null) </a:t>
            </a:r>
            <a:r>
              <a:rPr lang="en-US" dirty="0">
                <a:solidFill>
                  <a:schemeClr val="bg2"/>
                </a:solidFill>
              </a:rPr>
              <a:t>{throw new </a:t>
            </a:r>
            <a:r>
              <a:rPr lang="en-US" dirty="0" err="1">
                <a:solidFill>
                  <a:schemeClr val="bg2"/>
                </a:solidFill>
              </a:rPr>
              <a:t>EmptyStackException</a:t>
            </a:r>
            <a:r>
              <a:rPr lang="en-US" dirty="0">
                <a:solidFill>
                  <a:schemeClr val="bg2"/>
                </a:solidFill>
              </a:rPr>
              <a:t>();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E </a:t>
            </a:r>
            <a:r>
              <a:rPr lang="en-US" dirty="0" err="1" smtClean="0">
                <a:solidFill>
                  <a:schemeClr val="bg2"/>
                </a:solidFill>
              </a:rPr>
              <a:t>val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top.data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top = </a:t>
            </a:r>
            <a:r>
              <a:rPr lang="en-US" dirty="0" err="1" smtClean="0">
                <a:solidFill>
                  <a:schemeClr val="bg2"/>
                </a:solidFill>
              </a:rPr>
              <a:t>top.next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val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961" y="2706468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6" name="Elbow Connector 5"/>
          <p:cNvCxnSpPr/>
          <p:nvPr/>
        </p:nvCxnSpPr>
        <p:spPr bwMode="auto">
          <a:xfrm>
            <a:off x="7066586" y="2891134"/>
            <a:ext cx="1148489" cy="49986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7863772" y="2143613"/>
            <a:ext cx="689094" cy="747521"/>
            <a:chOff x="7863772" y="2143613"/>
            <a:chExt cx="689094" cy="747521"/>
          </a:xfrm>
        </p:grpSpPr>
        <p:sp>
          <p:nvSpPr>
            <p:cNvPr id="8" name="Rectangle 7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>
              <a:stCxn id="8" idx="1"/>
              <a:endCxn id="8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8208319" y="2891134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025274" y="21248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836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/** Pushes an element onto the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</a:t>
            </a:r>
            <a:r>
              <a:rPr lang="en-US" dirty="0" err="1">
                <a:solidFill>
                  <a:schemeClr val="accent3"/>
                </a:solidFill>
              </a:rPr>
              <a:t>param</a:t>
            </a:r>
            <a:r>
              <a:rPr lang="en-US" dirty="0">
                <a:solidFill>
                  <a:schemeClr val="accent3"/>
                </a:solidFill>
              </a:rPr>
              <a:t> element the new top of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E push(E element)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Node temp = new Node();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 =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temp.next</a:t>
            </a:r>
            <a:r>
              <a:rPr lang="en-US" dirty="0" smtClean="0">
                <a:solidFill>
                  <a:schemeClr val="bg2"/>
                </a:solidFill>
              </a:rPr>
              <a:t> = top;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top = temp;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element;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78" y="195894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6" name="Elbow Connector 5"/>
          <p:cNvCxnSpPr>
            <a:stCxn id="5" idx="3"/>
          </p:cNvCxnSpPr>
          <p:nvPr/>
        </p:nvCxnSpPr>
        <p:spPr bwMode="auto">
          <a:xfrm>
            <a:off x="7315433" y="2143613"/>
            <a:ext cx="548339" cy="373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7863772" y="2143613"/>
            <a:ext cx="689094" cy="747521"/>
            <a:chOff x="7863772" y="2143613"/>
            <a:chExt cx="689094" cy="747521"/>
          </a:xfrm>
        </p:grpSpPr>
        <p:sp>
          <p:nvSpPr>
            <p:cNvPr id="8" name="Rectangle 7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>
              <a:stCxn id="8" idx="1"/>
              <a:endCxn id="8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8208319" y="2891134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025274" y="212485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50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1322075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Stack&lt;</a:t>
            </a: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&gt; {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empty();       </a:t>
            </a:r>
            <a:r>
              <a:rPr lang="en-US" dirty="0">
                <a:solidFill>
                  <a:schemeClr val="accent3"/>
                </a:solidFill>
              </a:rPr>
              <a:t>// returns </a:t>
            </a:r>
            <a:r>
              <a:rPr lang="en-US" dirty="0" smtClean="0">
                <a:solidFill>
                  <a:schemeClr val="accent3"/>
                </a:solidFill>
              </a:rPr>
              <a:t>true if the stack is empty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BFBFBF"/>
                </a:solidFill>
              </a:rPr>
              <a:t>E </a:t>
            </a:r>
            <a:r>
              <a:rPr lang="en-US" dirty="0" smtClean="0">
                <a:solidFill>
                  <a:srgbClr val="BFBFBF"/>
                </a:solidFill>
              </a:rPr>
              <a:t>peek()</a:t>
            </a:r>
            <a:r>
              <a:rPr lang="en-US" dirty="0">
                <a:solidFill>
                  <a:srgbClr val="BFBFBF"/>
                </a:solidFill>
              </a:rPr>
              <a:t>;  /</a:t>
            </a:r>
            <a:r>
              <a:rPr lang="en-US" dirty="0" smtClean="0">
                <a:solidFill>
                  <a:srgbClr val="BFBFBF"/>
                </a:solidFill>
              </a:rPr>
              <a:t>/ looks at the top item of the stack w/o removing it.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E pop()</a:t>
            </a:r>
            <a:r>
              <a:rPr lang="en-US" dirty="0">
                <a:solidFill>
                  <a:srgbClr val="BFBFBF"/>
                </a:solidFill>
              </a:rPr>
              <a:t>;  // </a:t>
            </a:r>
            <a:r>
              <a:rPr lang="en-US" dirty="0" smtClean="0">
                <a:solidFill>
                  <a:srgbClr val="BFBFBF"/>
                </a:solidFill>
              </a:rPr>
              <a:t>removes the top item in the stack, returning it.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E push(E element)</a:t>
            </a:r>
            <a:r>
              <a:rPr lang="en-US" dirty="0">
                <a:solidFill>
                  <a:srgbClr val="BFBFBF"/>
                </a:solidFill>
              </a:rPr>
              <a:t>;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// </a:t>
            </a:r>
            <a:r>
              <a:rPr lang="en-US" dirty="0" smtClean="0">
                <a:solidFill>
                  <a:srgbClr val="BFBFBF"/>
                </a:solidFill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187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/** Pushes an element onto the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</a:t>
            </a:r>
            <a:r>
              <a:rPr lang="en-US" dirty="0" err="1">
                <a:solidFill>
                  <a:schemeClr val="accent3"/>
                </a:solidFill>
              </a:rPr>
              <a:t>param</a:t>
            </a:r>
            <a:r>
              <a:rPr lang="en-US" dirty="0">
                <a:solidFill>
                  <a:schemeClr val="accent3"/>
                </a:solidFill>
              </a:rPr>
              <a:t> element the new top of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E push(E element)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Node temp = new Node();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 =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temp.next</a:t>
            </a:r>
            <a:r>
              <a:rPr lang="en-US" dirty="0" smtClean="0">
                <a:solidFill>
                  <a:schemeClr val="bg2"/>
                </a:solidFill>
              </a:rPr>
              <a:t> = top;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top = temp;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element;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78" y="337749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6" name="Elbow Connector 5"/>
          <p:cNvCxnSpPr/>
          <p:nvPr/>
        </p:nvCxnSpPr>
        <p:spPr bwMode="auto">
          <a:xfrm>
            <a:off x="7315433" y="3578781"/>
            <a:ext cx="548339" cy="373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7863772" y="3562160"/>
            <a:ext cx="689094" cy="747521"/>
            <a:chOff x="7863772" y="2143613"/>
            <a:chExt cx="689094" cy="747521"/>
          </a:xfrm>
        </p:grpSpPr>
        <p:sp>
          <p:nvSpPr>
            <p:cNvPr id="8" name="Rectangle 7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>
              <a:stCxn id="8" idx="1"/>
              <a:endCxn id="8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8208319" y="4309681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025274" y="35704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63772" y="2281824"/>
            <a:ext cx="689094" cy="747521"/>
            <a:chOff x="7863772" y="2143613"/>
            <a:chExt cx="689094" cy="74752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14" name="Straight Connector 13"/>
            <p:cNvCxnSpPr>
              <a:stCxn id="13" idx="1"/>
              <a:endCxn id="13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" name="Straight Arrow Connector 14"/>
          <p:cNvCxnSpPr>
            <a:stCxn id="13" idx="2"/>
          </p:cNvCxnSpPr>
          <p:nvPr/>
        </p:nvCxnSpPr>
        <p:spPr bwMode="auto">
          <a:xfrm>
            <a:off x="8208319" y="3029345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8007994" y="225616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751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1368258"/>
            <a:ext cx="594265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Linked Node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Linked</a:t>
            </a:r>
            <a:r>
              <a:rPr lang="en-US" dirty="0" err="1" smtClean="0">
                <a:solidFill>
                  <a:schemeClr val="bg2"/>
                </a:solidFill>
              </a:rPr>
              <a:t>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…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/** Holds the top of the stack.*/</a:t>
            </a:r>
          </a:p>
          <a:p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 private Node top;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/** Pushes an element onto the top of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</a:t>
            </a:r>
            <a:r>
              <a:rPr lang="en-US" dirty="0" err="1">
                <a:solidFill>
                  <a:schemeClr val="accent3"/>
                </a:solidFill>
              </a:rPr>
              <a:t>param</a:t>
            </a:r>
            <a:r>
              <a:rPr lang="en-US" dirty="0">
                <a:solidFill>
                  <a:schemeClr val="accent3"/>
                </a:solidFill>
              </a:rPr>
              <a:t> element the new top of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 @return the top entry in the stack.</a:t>
            </a:r>
          </a:p>
          <a:p>
            <a:r>
              <a:rPr lang="en-US" dirty="0">
                <a:solidFill>
                  <a:schemeClr val="accent3"/>
                </a:solidFill>
              </a:rPr>
              <a:t>   */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chemeClr val="accent4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E push(E element) {</a:t>
            </a: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Node temp = new Node();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temp.data</a:t>
            </a:r>
            <a:r>
              <a:rPr lang="en-US" dirty="0" smtClean="0">
                <a:solidFill>
                  <a:schemeClr val="bg2"/>
                </a:solidFill>
              </a:rPr>
              <a:t> = element;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temp.next</a:t>
            </a:r>
            <a:r>
              <a:rPr lang="en-US" dirty="0" smtClean="0">
                <a:solidFill>
                  <a:schemeClr val="bg2"/>
                </a:solidFill>
              </a:rPr>
              <a:t> = top;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top = temp;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>
                <a:solidFill>
                  <a:srgbClr val="8064A2"/>
                </a:solidFill>
              </a:rPr>
              <a:t>return</a:t>
            </a:r>
            <a:r>
              <a:rPr lang="en-US" dirty="0">
                <a:solidFill>
                  <a:schemeClr val="bg2"/>
                </a:solidFill>
              </a:rPr>
              <a:t> element;</a:t>
            </a: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78" y="2067027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top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6" name="Elbow Connector 5"/>
          <p:cNvCxnSpPr/>
          <p:nvPr/>
        </p:nvCxnSpPr>
        <p:spPr bwMode="auto">
          <a:xfrm>
            <a:off x="7315433" y="2254801"/>
            <a:ext cx="548339" cy="3737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7863772" y="3562160"/>
            <a:ext cx="689094" cy="747521"/>
            <a:chOff x="7863772" y="2143613"/>
            <a:chExt cx="689094" cy="747521"/>
          </a:xfrm>
        </p:grpSpPr>
        <p:sp>
          <p:nvSpPr>
            <p:cNvPr id="8" name="Rectangle 7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9" name="Straight Connector 8"/>
            <p:cNvCxnSpPr>
              <a:stCxn id="8" idx="1"/>
              <a:endCxn id="8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>
            <a:off x="8208319" y="4309681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025274" y="357042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63772" y="2281824"/>
            <a:ext cx="689094" cy="747521"/>
            <a:chOff x="7863772" y="2143613"/>
            <a:chExt cx="689094" cy="74752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863772" y="2143613"/>
              <a:ext cx="689094" cy="747521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cxnSp>
          <p:nvCxnSpPr>
            <p:cNvPr id="14" name="Straight Connector 13"/>
            <p:cNvCxnSpPr>
              <a:stCxn id="13" idx="1"/>
              <a:endCxn id="13" idx="3"/>
            </p:cNvCxnSpPr>
            <p:nvPr/>
          </p:nvCxnSpPr>
          <p:spPr bwMode="auto">
            <a:xfrm>
              <a:off x="7863772" y="2517374"/>
              <a:ext cx="68909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" name="Straight Arrow Connector 14"/>
          <p:cNvCxnSpPr>
            <a:stCxn id="13" idx="2"/>
          </p:cNvCxnSpPr>
          <p:nvPr/>
        </p:nvCxnSpPr>
        <p:spPr bwMode="auto">
          <a:xfrm>
            <a:off x="8208319" y="3029345"/>
            <a:ext cx="6756" cy="49986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8007994" y="225616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X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4114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</a:p>
          <a:p>
            <a:r>
              <a:rPr lang="en-US" dirty="0"/>
              <a:t> </a:t>
            </a:r>
            <a:r>
              <a:rPr lang="en-US" dirty="0" smtClean="0"/>
              <a:t>level, radar, racecar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5895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</a:p>
          <a:p>
            <a:r>
              <a:rPr lang="en-US" dirty="0"/>
              <a:t> level, radar, racecar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71226" y="139531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7375E"/>
                </a:solidFill>
              </a:rPr>
              <a:t>L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818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</a:p>
          <a:p>
            <a:r>
              <a:rPr lang="en-US" dirty="0"/>
              <a:t> level, radar, racecar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71226" y="197624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L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4994" y="139910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3020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</a:p>
          <a:p>
            <a:r>
              <a:rPr lang="en-US" dirty="0"/>
              <a:t> level, radar, racecar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71226" y="261121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L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4994" y="203407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4994" y="1399107"/>
            <a:ext cx="35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V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5616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</a:p>
          <a:p>
            <a:r>
              <a:rPr lang="en-US" dirty="0"/>
              <a:t> level, radar, racecar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71226" y="319214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L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4994" y="261500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4994" y="1980037"/>
            <a:ext cx="35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V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65250" y="138938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933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</a:p>
          <a:p>
            <a:r>
              <a:rPr lang="en-US" dirty="0"/>
              <a:t> level, radar, racecar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71226" y="381360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L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4994" y="323646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4994" y="2601497"/>
            <a:ext cx="35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V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65250" y="2010847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E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65250" y="1389387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L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89053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cxnSp>
        <p:nvCxnSpPr>
          <p:cNvPr id="28" name="Straight Arrow Connector 27"/>
          <p:cNvCxnSpPr/>
          <p:nvPr/>
        </p:nvCxnSpPr>
        <p:spPr bwMode="auto">
          <a:xfrm>
            <a:off x="648559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01545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65250" y="138938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067431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1493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1322075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Stack&lt;</a:t>
            </a: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&gt; {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empty();       </a:t>
            </a:r>
            <a:r>
              <a:rPr lang="en-US" dirty="0">
                <a:solidFill>
                  <a:srgbClr val="BFBFBF"/>
                </a:solidFill>
              </a:rPr>
              <a:t>// returns </a:t>
            </a:r>
            <a:r>
              <a:rPr lang="en-US" dirty="0" smtClean="0">
                <a:solidFill>
                  <a:srgbClr val="BFBFBF"/>
                </a:solidFill>
              </a:rPr>
              <a:t>true if the stack is empty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E </a:t>
            </a:r>
            <a:r>
              <a:rPr lang="en-US" dirty="0" smtClean="0">
                <a:solidFill>
                  <a:schemeClr val="bg2"/>
                </a:solidFill>
              </a:rPr>
              <a:t>peek()</a:t>
            </a:r>
            <a:r>
              <a:rPr lang="en-US" dirty="0">
                <a:solidFill>
                  <a:schemeClr val="bg2"/>
                </a:solidFill>
              </a:rPr>
              <a:t>;  </a:t>
            </a:r>
            <a:r>
              <a:rPr lang="en-US" dirty="0">
                <a:solidFill>
                  <a:srgbClr val="9BBB59"/>
                </a:solidFill>
              </a:rPr>
              <a:t>/</a:t>
            </a:r>
            <a:r>
              <a:rPr lang="en-US" dirty="0" smtClean="0">
                <a:solidFill>
                  <a:srgbClr val="9BBB59"/>
                </a:solidFill>
              </a:rPr>
              <a:t>/ looks at the top item of the stack w/o removing it.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</a:t>
            </a:r>
            <a:r>
              <a:rPr lang="en-US" dirty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BFBFBF"/>
                </a:solidFill>
              </a:rPr>
              <a:t>E pop()</a:t>
            </a:r>
            <a:r>
              <a:rPr lang="en-US" dirty="0">
                <a:solidFill>
                  <a:srgbClr val="BFBFBF"/>
                </a:solidFill>
              </a:rPr>
              <a:t>;  // </a:t>
            </a:r>
            <a:r>
              <a:rPr lang="en-US" dirty="0" smtClean="0">
                <a:solidFill>
                  <a:srgbClr val="BFBFBF"/>
                </a:solidFill>
              </a:rPr>
              <a:t>removes the top item in the stack, returning it.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E push(E element)</a:t>
            </a:r>
            <a:r>
              <a:rPr lang="en-US" dirty="0">
                <a:solidFill>
                  <a:srgbClr val="BFBFBF"/>
                </a:solidFill>
              </a:rPr>
              <a:t>;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// </a:t>
            </a:r>
            <a:r>
              <a:rPr lang="en-US" dirty="0" smtClean="0">
                <a:solidFill>
                  <a:srgbClr val="BFBFBF"/>
                </a:solidFill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03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65250" y="138938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55506" y="19605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621423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82791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65250" y="138938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878151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9552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65250" y="1389387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[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69018" y="197410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297023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69093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65250" y="1997337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7375E"/>
                </a:solidFill>
              </a:rPr>
              <a:t>[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69018" y="258205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5250" y="138938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540239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64782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65250" y="19973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5250" y="1389387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[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540239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06089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965250" y="199733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65250" y="1389387"/>
            <a:ext cx="2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+mn-lt"/>
              </a:rPr>
              <a:t>[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675359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225043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7965250" y="138938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2675359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89331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smtClean="0"/>
              <a:t>Parentheses</a:t>
            </a:r>
          </a:p>
          <a:p>
            <a:pPr lvl="1"/>
            <a:r>
              <a:rPr lang="en-US" dirty="0" smtClean="0"/>
              <a:t>push open parentheses</a:t>
            </a:r>
          </a:p>
          <a:p>
            <a:pPr lvl="1"/>
            <a:r>
              <a:rPr lang="en-US" dirty="0" smtClean="0"/>
              <a:t>pop close parentheses</a:t>
            </a:r>
          </a:p>
          <a:p>
            <a:pPr lvl="1"/>
            <a:r>
              <a:rPr lang="en-US" dirty="0" smtClean="0"/>
              <a:t>check match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(a (b c) [d (e)] f 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2674" y="1269937"/>
            <a:ext cx="999891" cy="4874969"/>
            <a:chOff x="7442674" y="1269937"/>
            <a:chExt cx="999891" cy="4874969"/>
          </a:xfrm>
        </p:grpSpPr>
        <p:sp>
          <p:nvSpPr>
            <p:cNvPr id="5" name="Rectangle 4"/>
            <p:cNvSpPr/>
            <p:nvPr/>
          </p:nvSpPr>
          <p:spPr bwMode="auto">
            <a:xfrm>
              <a:off x="7836749" y="126993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840517" y="188167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840517" y="24896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844285" y="31013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840517" y="370552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844285" y="431726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844285" y="492521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848053" y="5536957"/>
              <a:ext cx="594512" cy="607949"/>
            </a:xfrm>
            <a:prstGeom prst="rect">
              <a:avLst/>
            </a:prstGeom>
            <a:noFill/>
            <a:ln w="508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442674" y="1391527"/>
              <a:ext cx="415498" cy="4622842"/>
              <a:chOff x="8469586" y="1391527"/>
              <a:chExt cx="415498" cy="462284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471794" y="139152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0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75562" y="19897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1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75562" y="258419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2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5562" y="32461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3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79330" y="384441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4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79330" y="445236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5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69586" y="50370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…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9586" y="5645037"/>
                <a:ext cx="351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7965250" y="138938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(</a:t>
            </a:r>
            <a:endParaRPr lang="en-US" dirty="0" smtClean="0">
              <a:solidFill>
                <a:srgbClr val="17375E"/>
              </a:solidFill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310423" y="3394796"/>
            <a:ext cx="0" cy="360977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0686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1322075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Stack&lt;</a:t>
            </a: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&gt; {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</a:t>
            </a:r>
            <a:r>
              <a:rPr lang="en-US" dirty="0">
                <a:solidFill>
                  <a:srgbClr val="BFBFBF"/>
                </a:solidFill>
              </a:rPr>
              <a:t>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empty();       </a:t>
            </a:r>
            <a:r>
              <a:rPr lang="en-US" dirty="0">
                <a:solidFill>
                  <a:srgbClr val="BFBFBF"/>
                </a:solidFill>
              </a:rPr>
              <a:t>// returns </a:t>
            </a:r>
            <a:r>
              <a:rPr lang="en-US" dirty="0" smtClean="0">
                <a:solidFill>
                  <a:srgbClr val="BFBFBF"/>
                </a:solidFill>
              </a:rPr>
              <a:t>true if the stack is empty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   E </a:t>
            </a:r>
            <a:r>
              <a:rPr lang="en-US" dirty="0" smtClean="0">
                <a:solidFill>
                  <a:srgbClr val="BFBFBF"/>
                </a:solidFill>
              </a:rPr>
              <a:t>peek()</a:t>
            </a:r>
            <a:r>
              <a:rPr lang="en-US" dirty="0">
                <a:solidFill>
                  <a:srgbClr val="BFBFBF"/>
                </a:solidFill>
              </a:rPr>
              <a:t>;  /</a:t>
            </a:r>
            <a:r>
              <a:rPr lang="en-US" dirty="0" smtClean="0">
                <a:solidFill>
                  <a:srgbClr val="BFBFBF"/>
                </a:solidFill>
              </a:rPr>
              <a:t>/ looks at the top item of the stack w/o removing it.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pop()</a:t>
            </a:r>
            <a:r>
              <a:rPr lang="en-US" dirty="0">
                <a:solidFill>
                  <a:schemeClr val="bg2"/>
                </a:solidFill>
              </a:rPr>
              <a:t>;  </a:t>
            </a:r>
            <a:r>
              <a:rPr lang="en-US" dirty="0">
                <a:solidFill>
                  <a:srgbClr val="9BBB59"/>
                </a:solidFill>
              </a:rPr>
              <a:t>// </a:t>
            </a:r>
            <a:r>
              <a:rPr lang="en-US" dirty="0" smtClean="0">
                <a:solidFill>
                  <a:srgbClr val="9BBB59"/>
                </a:solidFill>
              </a:rPr>
              <a:t>removes the top item in the stack, returning it.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E push(E element)</a:t>
            </a:r>
            <a:r>
              <a:rPr lang="en-US" dirty="0">
                <a:solidFill>
                  <a:srgbClr val="BFBFBF"/>
                </a:solidFill>
              </a:rPr>
              <a:t>; </a:t>
            </a:r>
            <a:r>
              <a:rPr lang="en-US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// </a:t>
            </a:r>
            <a:r>
              <a:rPr lang="en-US" dirty="0" smtClean="0">
                <a:solidFill>
                  <a:srgbClr val="BFBFBF"/>
                </a:solidFill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1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1322075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Stack&lt;</a:t>
            </a: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&gt; {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rgbClr val="BFBFBF"/>
                </a:solidFill>
              </a:rPr>
              <a:t>boolean</a:t>
            </a:r>
            <a:r>
              <a:rPr lang="en-US" dirty="0" smtClean="0">
                <a:solidFill>
                  <a:srgbClr val="BFBFBF"/>
                </a:solidFill>
              </a:rPr>
              <a:t> empty();       </a:t>
            </a:r>
            <a:r>
              <a:rPr lang="en-US" dirty="0">
                <a:solidFill>
                  <a:srgbClr val="BFBFBF"/>
                </a:solidFill>
              </a:rPr>
              <a:t>// returns </a:t>
            </a:r>
            <a:r>
              <a:rPr lang="en-US" dirty="0" smtClean="0">
                <a:solidFill>
                  <a:srgbClr val="BFBFBF"/>
                </a:solidFill>
              </a:rPr>
              <a:t>true if the stack is empty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   E </a:t>
            </a:r>
            <a:r>
              <a:rPr lang="en-US" dirty="0" smtClean="0">
                <a:solidFill>
                  <a:srgbClr val="BFBFBF"/>
                </a:solidFill>
              </a:rPr>
              <a:t>peek()</a:t>
            </a:r>
            <a:r>
              <a:rPr lang="en-US" dirty="0">
                <a:solidFill>
                  <a:srgbClr val="BFBFBF"/>
                </a:solidFill>
              </a:rPr>
              <a:t>;  /</a:t>
            </a:r>
            <a:r>
              <a:rPr lang="en-US" dirty="0" smtClean="0">
                <a:solidFill>
                  <a:srgbClr val="BFBFBF"/>
                </a:solidFill>
              </a:rPr>
              <a:t>/ looks at the top item of the stack w/o removing it.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    </a:t>
            </a:r>
            <a:r>
              <a:rPr lang="en-US" dirty="0" smtClean="0">
                <a:solidFill>
                  <a:srgbClr val="BFBFBF"/>
                </a:solidFill>
              </a:rPr>
              <a:t>E pop()</a:t>
            </a:r>
            <a:r>
              <a:rPr lang="en-US" dirty="0">
                <a:solidFill>
                  <a:srgbClr val="BFBFBF"/>
                </a:solidFill>
              </a:rPr>
              <a:t>;  // </a:t>
            </a:r>
            <a:r>
              <a:rPr lang="en-US" dirty="0" smtClean="0">
                <a:solidFill>
                  <a:srgbClr val="BFBFBF"/>
                </a:solidFill>
              </a:rPr>
              <a:t>removes the top item in the stack, returning it.</a:t>
            </a:r>
          </a:p>
          <a:p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push(E element)</a:t>
            </a:r>
            <a:r>
              <a:rPr lang="en-US" dirty="0">
                <a:solidFill>
                  <a:schemeClr val="bg2"/>
                </a:solidFill>
              </a:rPr>
              <a:t>;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9BBB59"/>
                </a:solidFill>
              </a:rPr>
              <a:t>// </a:t>
            </a:r>
            <a:r>
              <a:rPr lang="en-US" dirty="0" smtClean="0">
                <a:solidFill>
                  <a:srgbClr val="9BBB59"/>
                </a:solidFill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7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419" y="1322075"/>
            <a:ext cx="7553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 Stack represents a Last-In-First-Out (LIFO) stack of objects. </a:t>
            </a:r>
            <a:r>
              <a:rPr lang="en-US" dirty="0">
                <a:solidFill>
                  <a:schemeClr val="accent3"/>
                </a:solidFill>
              </a:rPr>
              <a:t>*/</a:t>
            </a:r>
          </a:p>
          <a:p>
            <a:r>
              <a:rPr lang="en-US" dirty="0">
                <a:solidFill>
                  <a:schemeClr val="accent4"/>
                </a:solidFill>
              </a:rPr>
              <a:t>public interface </a:t>
            </a:r>
            <a:r>
              <a:rPr lang="en-US" dirty="0" smtClean="0">
                <a:solidFill>
                  <a:schemeClr val="bg2"/>
                </a:solidFill>
              </a:rPr>
              <a:t>Stack&lt;</a:t>
            </a:r>
            <a:r>
              <a:rPr lang="en-US" dirty="0">
                <a:solidFill>
                  <a:schemeClr val="bg2"/>
                </a:solidFill>
              </a:rPr>
              <a:t>E</a:t>
            </a:r>
            <a:r>
              <a:rPr lang="en-US" dirty="0" smtClean="0">
                <a:solidFill>
                  <a:schemeClr val="bg2"/>
                </a:solidFill>
              </a:rPr>
              <a:t>&gt; {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empty();       </a:t>
            </a:r>
            <a:r>
              <a:rPr lang="en-US" dirty="0">
                <a:solidFill>
                  <a:schemeClr val="accent3"/>
                </a:solidFill>
              </a:rPr>
              <a:t>// returns </a:t>
            </a:r>
            <a:r>
              <a:rPr lang="en-US" dirty="0" smtClean="0">
                <a:solidFill>
                  <a:schemeClr val="accent3"/>
                </a:solidFill>
              </a:rPr>
              <a:t>true if the stack is empty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E </a:t>
            </a:r>
            <a:r>
              <a:rPr lang="en-US" dirty="0" smtClean="0">
                <a:solidFill>
                  <a:schemeClr val="bg2"/>
                </a:solidFill>
              </a:rPr>
              <a:t>peek()</a:t>
            </a:r>
            <a:r>
              <a:rPr lang="en-US" dirty="0">
                <a:solidFill>
                  <a:schemeClr val="bg2"/>
                </a:solidFill>
              </a:rPr>
              <a:t>;  </a:t>
            </a:r>
            <a:r>
              <a:rPr lang="en-US" dirty="0">
                <a:solidFill>
                  <a:srgbClr val="9BBB59"/>
                </a:solidFill>
              </a:rPr>
              <a:t>/</a:t>
            </a:r>
            <a:r>
              <a:rPr lang="en-US" dirty="0" smtClean="0">
                <a:solidFill>
                  <a:srgbClr val="9BBB59"/>
                </a:solidFill>
              </a:rPr>
              <a:t>/ looks at the top item of the stack w/o removing it.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pop()</a:t>
            </a:r>
            <a:r>
              <a:rPr lang="en-US" dirty="0">
                <a:solidFill>
                  <a:schemeClr val="bg2"/>
                </a:solidFill>
              </a:rPr>
              <a:t>;  </a:t>
            </a:r>
            <a:r>
              <a:rPr lang="en-US" dirty="0">
                <a:solidFill>
                  <a:srgbClr val="9BBB59"/>
                </a:solidFill>
              </a:rPr>
              <a:t>// </a:t>
            </a:r>
            <a:r>
              <a:rPr lang="en-US" dirty="0" smtClean="0">
                <a:solidFill>
                  <a:srgbClr val="9BBB59"/>
                </a:solidFill>
              </a:rPr>
              <a:t>removes the top item in the stack, returning it.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smtClean="0">
                <a:solidFill>
                  <a:schemeClr val="bg2"/>
                </a:solidFill>
              </a:rPr>
              <a:t>E push(E element)</a:t>
            </a:r>
            <a:r>
              <a:rPr lang="en-US" dirty="0">
                <a:solidFill>
                  <a:schemeClr val="bg2"/>
                </a:solidFill>
              </a:rPr>
              <a:t>;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rgbClr val="9BBB59"/>
                </a:solidFill>
              </a:rPr>
              <a:t>// </a:t>
            </a:r>
            <a:r>
              <a:rPr lang="en-US" dirty="0" smtClean="0">
                <a:solidFill>
                  <a:srgbClr val="9BBB59"/>
                </a:solidFill>
              </a:rPr>
              <a:t>pushes an item onto the top of the stack.</a:t>
            </a:r>
          </a:p>
          <a:p>
            <a:endParaRPr lang="en-US" dirty="0">
              <a:solidFill>
                <a:srgbClr val="9BBB59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6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ArrayStack</a:t>
            </a:r>
            <a:r>
              <a:rPr lang="en-US" dirty="0" smtClean="0"/>
              <a:t>&lt;E&gt;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23855" y="1368258"/>
            <a:ext cx="549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Array </a:t>
            </a:r>
            <a:r>
              <a:rPr lang="en-US" dirty="0" smtClean="0">
                <a:solidFill>
                  <a:schemeClr val="accent3"/>
                </a:solidFill>
              </a:rPr>
              <a:t>implementation of the </a:t>
            </a:r>
            <a:r>
              <a:rPr lang="en-US" dirty="0" smtClean="0">
                <a:solidFill>
                  <a:schemeClr val="accent3"/>
                </a:solidFill>
              </a:rPr>
              <a:t>Stack </a:t>
            </a:r>
            <a:r>
              <a:rPr lang="en-US" dirty="0" smtClean="0">
                <a:solidFill>
                  <a:schemeClr val="accent3"/>
                </a:solidFill>
              </a:rPr>
              <a:t>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ArrayStack</a:t>
            </a:r>
            <a:r>
              <a:rPr lang="en-US" dirty="0" smtClean="0">
                <a:solidFill>
                  <a:schemeClr val="bg2"/>
                </a:solidFill>
              </a:rPr>
              <a:t>&lt;</a:t>
            </a:r>
            <a:r>
              <a:rPr lang="en-US" dirty="0" smtClean="0">
                <a:solidFill>
                  <a:schemeClr val="bg2"/>
                </a:solidFill>
              </a:rPr>
              <a:t>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  <a:r>
              <a:rPr lang="en-US" dirty="0" smtClean="0">
                <a:solidFill>
                  <a:schemeClr val="bg2"/>
                </a:solidFill>
              </a:rPr>
              <a:t>Stack &lt;</a:t>
            </a:r>
            <a:r>
              <a:rPr lang="en-US" dirty="0" smtClean="0">
                <a:solidFill>
                  <a:schemeClr val="bg2"/>
                </a:solidFill>
              </a:rPr>
              <a:t>E&gt;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...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6173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217</TotalTime>
  <Words>4542</Words>
  <Application>Microsoft Macintosh PowerPoint</Application>
  <PresentationFormat>On-screen Show (4:3)</PresentationFormat>
  <Paragraphs>987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csdl-2014</vt:lpstr>
      <vt:lpstr>Stacks</vt:lpstr>
      <vt:lpstr>Stacks</vt:lpstr>
      <vt:lpstr>Stack Interface</vt:lpstr>
      <vt:lpstr>Stack Interface</vt:lpstr>
      <vt:lpstr>Stack Interface</vt:lpstr>
      <vt:lpstr>Stack Interface</vt:lpstr>
      <vt:lpstr>Stack Interface</vt:lpstr>
      <vt:lpstr>Stack Interface</vt:lpstr>
      <vt:lpstr>ArrayStack&lt;E&gt;</vt:lpstr>
      <vt:lpstr>ArrayStack&lt;E&gt;</vt:lpstr>
      <vt:lpstr>ArrayStack&lt;E&gt;</vt:lpstr>
      <vt:lpstr>ArrayStack&lt;E&gt;</vt:lpstr>
      <vt:lpstr>ArrayStack&lt;E&gt;</vt:lpstr>
      <vt:lpstr>ArrayStack&lt;E&gt;</vt:lpstr>
      <vt:lpstr>ArrayStack&lt;E&gt;</vt:lpstr>
      <vt:lpstr>ArrayStack&lt;E&gt;</vt:lpstr>
      <vt:lpstr>ArrayStack&lt;E&gt;</vt:lpstr>
      <vt:lpstr>ArrayStack&lt;E&gt;</vt:lpstr>
      <vt:lpstr>empty Method</vt:lpstr>
      <vt:lpstr>empty Method</vt:lpstr>
      <vt:lpstr>peek Method</vt:lpstr>
      <vt:lpstr>pop Method</vt:lpstr>
      <vt:lpstr>pop Method</vt:lpstr>
      <vt:lpstr>push Method</vt:lpstr>
      <vt:lpstr>push Method</vt:lpstr>
      <vt:lpstr>push Method</vt:lpstr>
      <vt:lpstr>LinkedStack&lt;E&gt;</vt:lpstr>
      <vt:lpstr>LinkedStack&lt;E&gt;</vt:lpstr>
      <vt:lpstr>LinkedStack&lt;E&gt;</vt:lpstr>
      <vt:lpstr>LinkedStack&lt;E&gt;</vt:lpstr>
      <vt:lpstr>LinkedStack&lt;E&gt;</vt:lpstr>
      <vt:lpstr>LinkedStack&lt;E&gt;</vt:lpstr>
      <vt:lpstr>LinkedStack&lt;E&gt;</vt:lpstr>
      <vt:lpstr>empty Method</vt:lpstr>
      <vt:lpstr>empty Method</vt:lpstr>
      <vt:lpstr>peek Method</vt:lpstr>
      <vt:lpstr>pop Method</vt:lpstr>
      <vt:lpstr>pop Method</vt:lpstr>
      <vt:lpstr>push Method</vt:lpstr>
      <vt:lpstr>push Method</vt:lpstr>
      <vt:lpstr>push Method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  <vt:lpstr>Stack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Carleton Moore</dc:creator>
  <cp:lastModifiedBy>Carleton Moore</cp:lastModifiedBy>
  <cp:revision>12</cp:revision>
  <dcterms:created xsi:type="dcterms:W3CDTF">2014-10-05T17:11:16Z</dcterms:created>
  <dcterms:modified xsi:type="dcterms:W3CDTF">2014-10-05T20:51:40Z</dcterms:modified>
</cp:coreProperties>
</file>