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3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339" r:id="rId22"/>
    <p:sldId id="34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Siblings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36432" y="1568651"/>
            <a:ext cx="1964759" cy="1362373"/>
            <a:chOff x="3234797" y="2979851"/>
            <a:chExt cx="1964759" cy="1362373"/>
          </a:xfrm>
        </p:grpSpPr>
        <p:sp>
          <p:nvSpPr>
            <p:cNvPr id="7" name="Oval 6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618811" y="2931024"/>
            <a:ext cx="1964759" cy="1362373"/>
            <a:chOff x="3234797" y="2979851"/>
            <a:chExt cx="1964759" cy="1362373"/>
          </a:xfrm>
        </p:grpSpPr>
        <p:sp>
          <p:nvSpPr>
            <p:cNvPr id="10" name="Oval 9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2" name="Straight Arrow Connector 11"/>
            <p:cNvCxnSpPr>
              <a:stCxn id="10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10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649054" y="2931024"/>
            <a:ext cx="1964759" cy="1362373"/>
            <a:chOff x="3234797" y="2979851"/>
            <a:chExt cx="1964759" cy="1362373"/>
          </a:xfrm>
        </p:grpSpPr>
        <p:sp>
          <p:nvSpPr>
            <p:cNvPr id="15" name="Oval 14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6" name="Straight Arrow Connector 15"/>
            <p:cNvCxnSpPr>
              <a:stCxn id="15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5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>
            <a:off x="5481786" y="1628327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Parent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5479" y="3018261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Child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5015" y="3018261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Child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66481" y="3311373"/>
            <a:ext cx="99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Siblings</a:t>
            </a:r>
          </a:p>
        </p:txBody>
      </p:sp>
    </p:spTree>
    <p:extLst>
      <p:ext uri="{BB962C8B-B14F-4D97-AF65-F5344CB8AC3E}">
        <p14:creationId xmlns:p14="http://schemas.microsoft.com/office/powerpoint/2010/main" val="208685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Ancestors and</a:t>
            </a:r>
          </a:p>
          <a:p>
            <a:r>
              <a:rPr lang="en-US" dirty="0" smtClean="0"/>
              <a:t>Descendants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36432" y="1568651"/>
            <a:ext cx="1964759" cy="1362373"/>
            <a:chOff x="3234797" y="2979851"/>
            <a:chExt cx="1964759" cy="1362373"/>
          </a:xfrm>
        </p:grpSpPr>
        <p:sp>
          <p:nvSpPr>
            <p:cNvPr id="7" name="Oval 6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618811" y="2931024"/>
            <a:ext cx="1964759" cy="1362373"/>
            <a:chOff x="3234797" y="2979851"/>
            <a:chExt cx="1964759" cy="1362373"/>
          </a:xfrm>
        </p:grpSpPr>
        <p:sp>
          <p:nvSpPr>
            <p:cNvPr id="10" name="Oval 9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2" name="Straight Arrow Connector 11"/>
            <p:cNvCxnSpPr>
              <a:stCxn id="10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10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649054" y="2931024"/>
            <a:ext cx="1964759" cy="1362373"/>
            <a:chOff x="3234797" y="2979851"/>
            <a:chExt cx="1964759" cy="1362373"/>
          </a:xfrm>
        </p:grpSpPr>
        <p:sp>
          <p:nvSpPr>
            <p:cNvPr id="15" name="Oval 14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6" name="Straight Arrow Connector 15"/>
            <p:cNvCxnSpPr>
              <a:stCxn id="15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5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>
            <a:off x="5481786" y="1628327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Parent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5479" y="3018261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Child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5498" y="4396917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Child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003180" y="4293390"/>
            <a:ext cx="1324312" cy="553634"/>
          </a:xfrm>
          <a:prstGeom prst="ellipse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Node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68310" y="3018261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Parent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02729" y="1623766"/>
            <a:ext cx="110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Ancestor</a:t>
            </a:r>
          </a:p>
        </p:txBody>
      </p:sp>
    </p:spTree>
    <p:extLst>
      <p:ext uri="{BB962C8B-B14F-4D97-AF65-F5344CB8AC3E}">
        <p14:creationId xmlns:p14="http://schemas.microsoft.com/office/powerpoint/2010/main" val="391943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Leaves and Inner</a:t>
            </a:r>
          </a:p>
          <a:p>
            <a:r>
              <a:rPr lang="en-US" dirty="0" smtClean="0"/>
              <a:t>nodes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36432" y="1568651"/>
            <a:ext cx="1964759" cy="1362373"/>
            <a:chOff x="3234797" y="2979851"/>
            <a:chExt cx="1964759" cy="1362373"/>
          </a:xfrm>
        </p:grpSpPr>
        <p:sp>
          <p:nvSpPr>
            <p:cNvPr id="7" name="Oval 6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618811" y="2931024"/>
            <a:ext cx="1660818" cy="1362373"/>
            <a:chOff x="3234797" y="2979851"/>
            <a:chExt cx="1660818" cy="1362373"/>
          </a:xfrm>
        </p:grpSpPr>
        <p:sp>
          <p:nvSpPr>
            <p:cNvPr id="10" name="Oval 9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2" name="Straight Arrow Connector 11"/>
            <p:cNvCxnSpPr>
              <a:stCxn id="10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649054" y="2931024"/>
            <a:ext cx="1660818" cy="1362373"/>
            <a:chOff x="3234797" y="2979851"/>
            <a:chExt cx="1660818" cy="1362373"/>
          </a:xfrm>
        </p:grpSpPr>
        <p:sp>
          <p:nvSpPr>
            <p:cNvPr id="15" name="Oval 14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6" name="Straight Arrow Connector 15"/>
            <p:cNvCxnSpPr>
              <a:stCxn id="15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5376816" y="4477692"/>
            <a:ext cx="124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Leaf Node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003180" y="4293390"/>
            <a:ext cx="1324312" cy="553634"/>
          </a:xfrm>
          <a:prstGeom prst="ellipse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Node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972938" y="4310119"/>
            <a:ext cx="1324312" cy="553634"/>
          </a:xfrm>
          <a:prstGeom prst="ellipse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Node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281" y="4445426"/>
            <a:ext cx="124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Leaf Node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79629" y="3115326"/>
            <a:ext cx="13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Inner Node</a:t>
            </a:r>
          </a:p>
        </p:txBody>
      </p:sp>
    </p:spTree>
    <p:extLst>
      <p:ext uri="{BB962C8B-B14F-4D97-AF65-F5344CB8AC3E}">
        <p14:creationId xmlns:p14="http://schemas.microsoft.com/office/powerpoint/2010/main" val="73923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Subtrees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36432" y="1568651"/>
            <a:ext cx="1964759" cy="1362373"/>
            <a:chOff x="3234797" y="2979851"/>
            <a:chExt cx="1964759" cy="1362373"/>
          </a:xfrm>
        </p:grpSpPr>
        <p:sp>
          <p:nvSpPr>
            <p:cNvPr id="7" name="Oval 6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955317" y="2931024"/>
            <a:ext cx="1324312" cy="1362373"/>
            <a:chOff x="3571303" y="2979851"/>
            <a:chExt cx="1324312" cy="1362373"/>
          </a:xfrm>
        </p:grpSpPr>
        <p:sp>
          <p:nvSpPr>
            <p:cNvPr id="10" name="Oval 9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2" name="Straight Arrow Connector 11"/>
            <p:cNvCxnSpPr>
              <a:stCxn id="10" idx="4"/>
            </p:cNvCxnSpPr>
            <p:nvPr/>
          </p:nvCxnSpPr>
          <p:spPr bwMode="auto">
            <a:xfrm>
              <a:off x="4233459" y="3533485"/>
              <a:ext cx="662156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649054" y="2931024"/>
            <a:ext cx="1660818" cy="1362373"/>
            <a:chOff x="3234797" y="2979851"/>
            <a:chExt cx="1660818" cy="1362373"/>
          </a:xfrm>
        </p:grpSpPr>
        <p:sp>
          <p:nvSpPr>
            <p:cNvPr id="15" name="Oval 14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6" name="Straight Arrow Connector 15"/>
            <p:cNvCxnSpPr>
              <a:stCxn id="15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2" name="Oval 21"/>
          <p:cNvSpPr/>
          <p:nvPr/>
        </p:nvSpPr>
        <p:spPr bwMode="auto">
          <a:xfrm>
            <a:off x="2003180" y="4293390"/>
            <a:ext cx="1324312" cy="553634"/>
          </a:xfrm>
          <a:prstGeom prst="ellipse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Node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644612" y="4293397"/>
            <a:ext cx="1324312" cy="553634"/>
          </a:xfrm>
          <a:prstGeom prst="ellipse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Node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19703" y="2561912"/>
            <a:ext cx="2941711" cy="269217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8773" y="2561912"/>
            <a:ext cx="2941711" cy="269217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9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/ Height / Depth</a:t>
            </a:r>
          </a:p>
          <a:p>
            <a:endParaRPr lang="en-US" dirty="0"/>
          </a:p>
          <a:p>
            <a:pPr lvl="1"/>
            <a:r>
              <a:rPr lang="en-US" dirty="0" smtClean="0"/>
              <a:t>if node is root</a:t>
            </a:r>
            <a:br>
              <a:rPr lang="en-US" dirty="0" smtClean="0"/>
            </a:br>
            <a:r>
              <a:rPr lang="en-US" dirty="0" smtClean="0"/>
              <a:t>  level is 1</a:t>
            </a:r>
          </a:p>
          <a:p>
            <a:pPr lvl="1"/>
            <a:r>
              <a:rPr lang="en-US" dirty="0" smtClean="0"/>
              <a:t>if node is not root</a:t>
            </a:r>
            <a:br>
              <a:rPr lang="en-US" dirty="0" smtClean="0"/>
            </a:br>
            <a:r>
              <a:rPr lang="en-US" dirty="0" smtClean="0"/>
              <a:t>  level is 1 + </a:t>
            </a:r>
            <a:br>
              <a:rPr lang="en-US" dirty="0" smtClean="0"/>
            </a:br>
            <a:r>
              <a:rPr lang="en-US" dirty="0" smtClean="0"/>
              <a:t>  level of parent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Height of tree is the maximum level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78204" y="1568651"/>
            <a:ext cx="3294069" cy="3278373"/>
            <a:chOff x="2985560" y="1568651"/>
            <a:chExt cx="3294069" cy="3278373"/>
          </a:xfrm>
        </p:grpSpPr>
        <p:grpSp>
          <p:nvGrpSpPr>
            <p:cNvPr id="5" name="Group 4"/>
            <p:cNvGrpSpPr/>
            <p:nvPr/>
          </p:nvGrpSpPr>
          <p:grpSpPr>
            <a:xfrm>
              <a:off x="3636432" y="1568651"/>
              <a:ext cx="1964759" cy="1362373"/>
              <a:chOff x="3234797" y="2979851"/>
              <a:chExt cx="1964759" cy="1362373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3571303" y="2979851"/>
                <a:ext cx="1324312" cy="5536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60000"/>
                        <a:lumOff val="40000"/>
                      </a:schemeClr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endParaRPr>
              </a:p>
            </p:txBody>
          </p:sp>
          <p:cxnSp>
            <p:nvCxnSpPr>
              <p:cNvPr id="8" name="Straight Arrow Connector 7"/>
              <p:cNvCxnSpPr>
                <a:stCxn id="7" idx="4"/>
              </p:cNvCxnSpPr>
              <p:nvPr/>
            </p:nvCxnSpPr>
            <p:spPr bwMode="auto">
              <a:xfrm flipH="1">
                <a:off x="3234797" y="3533485"/>
                <a:ext cx="998662" cy="80873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>
                <a:stCxn id="7" idx="4"/>
              </p:cNvCxnSpPr>
              <p:nvPr/>
            </p:nvCxnSpPr>
            <p:spPr bwMode="auto">
              <a:xfrm>
                <a:off x="4233459" y="3533485"/>
                <a:ext cx="966097" cy="80873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0" name="Oval 9"/>
            <p:cNvSpPr/>
            <p:nvPr/>
          </p:nvSpPr>
          <p:spPr bwMode="auto">
            <a:xfrm>
              <a:off x="4955317" y="2931024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985560" y="2931024"/>
              <a:ext cx="1324312" cy="1362366"/>
              <a:chOff x="3571303" y="2979851"/>
              <a:chExt cx="1324312" cy="1362366"/>
            </a:xfrm>
          </p:grpSpPr>
          <p:sp>
            <p:nvSpPr>
              <p:cNvPr id="15" name="Oval 14"/>
              <p:cNvSpPr/>
              <p:nvPr/>
            </p:nvSpPr>
            <p:spPr bwMode="auto">
              <a:xfrm>
                <a:off x="3571303" y="2979851"/>
                <a:ext cx="1324312" cy="5536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60000"/>
                        <a:lumOff val="40000"/>
                      </a:schemeClr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endParaRPr>
              </a:p>
            </p:txBody>
          </p:sp>
          <p:cxnSp>
            <p:nvCxnSpPr>
              <p:cNvPr id="16" name="Straight Arrow Connector 15"/>
              <p:cNvCxnSpPr>
                <a:stCxn id="15" idx="4"/>
              </p:cNvCxnSpPr>
              <p:nvPr/>
            </p:nvCxnSpPr>
            <p:spPr bwMode="auto">
              <a:xfrm>
                <a:off x="4233459" y="3533485"/>
                <a:ext cx="662156" cy="80873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2" name="Oval 21"/>
            <p:cNvSpPr/>
            <p:nvPr/>
          </p:nvSpPr>
          <p:spPr bwMode="auto">
            <a:xfrm>
              <a:off x="3674854" y="4293390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97250" y="15686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472273" y="29310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91810" y="429339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925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nodes T is a binary tree if:</a:t>
            </a:r>
          </a:p>
          <a:p>
            <a:endParaRPr lang="en-US" dirty="0"/>
          </a:p>
          <a:p>
            <a:pPr lvl="1"/>
            <a:r>
              <a:rPr lang="en-US" dirty="0" smtClean="0"/>
              <a:t>T is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4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nodes T is a binary tree if:</a:t>
            </a:r>
          </a:p>
          <a:p>
            <a:endParaRPr lang="en-US" dirty="0"/>
          </a:p>
          <a:p>
            <a:pPr lvl="1"/>
            <a:r>
              <a:rPr lang="en-US" dirty="0" smtClean="0"/>
              <a:t>T is empty</a:t>
            </a:r>
          </a:p>
          <a:p>
            <a:pPr lvl="1"/>
            <a:r>
              <a:rPr lang="en-US" dirty="0" smtClean="0"/>
              <a:t>If T is not empty, its root node has two </a:t>
            </a:r>
            <a:r>
              <a:rPr lang="en-US" dirty="0" err="1" smtClean="0"/>
              <a:t>subtrees</a:t>
            </a:r>
            <a:r>
              <a:rPr lang="en-US" dirty="0" smtClean="0"/>
              <a:t>, T</a:t>
            </a:r>
            <a:r>
              <a:rPr lang="en-US" baseline="-25000" dirty="0" smtClean="0"/>
              <a:t>L</a:t>
            </a:r>
            <a:r>
              <a:rPr lang="en-US" dirty="0" smtClean="0"/>
              <a:t> and T</a:t>
            </a:r>
            <a:r>
              <a:rPr lang="en-US" baseline="-25000" dirty="0" smtClean="0"/>
              <a:t>R</a:t>
            </a:r>
            <a:r>
              <a:rPr lang="en-US" dirty="0" smtClean="0"/>
              <a:t>, such that T</a:t>
            </a:r>
            <a:r>
              <a:rPr lang="en-US" baseline="-25000" dirty="0" smtClean="0"/>
              <a:t>L</a:t>
            </a:r>
            <a:r>
              <a:rPr lang="en-US" dirty="0" smtClean="0"/>
              <a:t> and T</a:t>
            </a:r>
            <a:r>
              <a:rPr lang="en-US" baseline="-25000" dirty="0" smtClean="0"/>
              <a:t>R</a:t>
            </a:r>
            <a:r>
              <a:rPr lang="en-US" dirty="0" smtClean="0"/>
              <a:t> are binary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8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(x + y) * ((a + b) / c)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336988" y="2225398"/>
            <a:ext cx="6470024" cy="3323043"/>
            <a:chOff x="1010376" y="2019134"/>
            <a:chExt cx="6470024" cy="3323043"/>
          </a:xfrm>
        </p:grpSpPr>
        <p:sp>
          <p:nvSpPr>
            <p:cNvPr id="4" name="Oval 3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4" idx="4"/>
              <a:endCxn id="5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4" idx="4"/>
              <a:endCxn id="8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5" idx="4"/>
              <a:endCxn id="6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7" idx="0"/>
              <a:endCxn id="5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8" idx="4"/>
              <a:endCxn id="9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8" idx="4"/>
              <a:endCxn id="12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9" idx="4"/>
              <a:endCxn id="10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9" idx="4"/>
              <a:endCxn id="11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0604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nodes T is a binary search tree if</a:t>
            </a:r>
          </a:p>
          <a:p>
            <a:endParaRPr lang="en-US" dirty="0"/>
          </a:p>
          <a:p>
            <a:pPr lvl="1"/>
            <a:r>
              <a:rPr lang="en-US" dirty="0" smtClean="0"/>
              <a:t>T is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0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nodes T is a binary search tree if</a:t>
            </a:r>
          </a:p>
          <a:p>
            <a:endParaRPr lang="en-US" dirty="0"/>
          </a:p>
          <a:p>
            <a:pPr lvl="1"/>
            <a:r>
              <a:rPr lang="en-US" dirty="0" smtClean="0"/>
              <a:t>T is empty</a:t>
            </a:r>
          </a:p>
          <a:p>
            <a:pPr lvl="1"/>
            <a:endParaRPr lang="en-US" dirty="0"/>
          </a:p>
          <a:p>
            <a:pPr marL="242888" lvl="1" indent="0">
              <a:buNone/>
            </a:pPr>
            <a:r>
              <a:rPr lang="en-US" dirty="0" smtClean="0"/>
              <a:t>else</a:t>
            </a:r>
          </a:p>
          <a:p>
            <a:pPr marL="242888" lvl="1" indent="0">
              <a:buNone/>
            </a:pPr>
            <a:endParaRPr lang="en-US" dirty="0"/>
          </a:p>
          <a:p>
            <a:pPr lvl="1"/>
            <a:r>
              <a:rPr lang="en-US" dirty="0" smtClean="0"/>
              <a:t>Its root node has two </a:t>
            </a:r>
            <a:r>
              <a:rPr lang="en-US" dirty="0" err="1" smtClean="0"/>
              <a:t>subtrees</a:t>
            </a:r>
            <a:r>
              <a:rPr lang="en-US" dirty="0" smtClean="0"/>
              <a:t> T</a:t>
            </a:r>
            <a:r>
              <a:rPr lang="en-US" baseline="-25000" dirty="0" smtClean="0"/>
              <a:t>L</a:t>
            </a:r>
            <a:r>
              <a:rPr lang="en-US" dirty="0" smtClean="0"/>
              <a:t> and T</a:t>
            </a:r>
            <a:r>
              <a:rPr lang="en-US" baseline="-25000" dirty="0" smtClean="0"/>
              <a:t>R</a:t>
            </a:r>
            <a:r>
              <a:rPr lang="en-US" dirty="0" smtClean="0"/>
              <a:t> such that T</a:t>
            </a:r>
            <a:r>
              <a:rPr lang="en-US" baseline="-25000" dirty="0" smtClean="0"/>
              <a:t>L</a:t>
            </a:r>
            <a:r>
              <a:rPr lang="en-US" dirty="0" smtClean="0"/>
              <a:t> and T</a:t>
            </a:r>
            <a:r>
              <a:rPr lang="en-US" baseline="-25000" dirty="0" smtClean="0"/>
              <a:t>R</a:t>
            </a:r>
            <a:r>
              <a:rPr lang="en-US" dirty="0" smtClean="0"/>
              <a:t> are binary search trees and value in the root node of T is greater than all values in T</a:t>
            </a:r>
            <a:r>
              <a:rPr lang="en-US" baseline="-25000" dirty="0" smtClean="0"/>
              <a:t>L</a:t>
            </a:r>
            <a:r>
              <a:rPr lang="en-US" dirty="0" smtClean="0"/>
              <a:t> and is less than all values in T</a:t>
            </a:r>
            <a:r>
              <a:rPr lang="en-US" baseline="-25000" dirty="0" smtClean="0"/>
              <a:t>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24202" y="1008063"/>
            <a:ext cx="6096000" cy="977450"/>
            <a:chOff x="1598551" y="5050534"/>
            <a:chExt cx="6096000" cy="977450"/>
          </a:xfrm>
        </p:grpSpPr>
        <p:sp>
          <p:nvSpPr>
            <p:cNvPr id="4" name="Rectangle 3"/>
            <p:cNvSpPr/>
            <p:nvPr/>
          </p:nvSpPr>
          <p:spPr>
            <a:xfrm>
              <a:off x="15985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81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7751" y="5050534"/>
              <a:ext cx="609600" cy="6858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73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69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65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61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5751" y="5050534"/>
              <a:ext cx="609600" cy="6858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753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49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5294" y="5658652"/>
              <a:ext cx="59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size</a:t>
              </a:r>
              <a:endParaRPr lang="en-US" dirty="0" smtClean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4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679853" y="17477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dog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474945" y="3605311"/>
            <a:ext cx="1639539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1F497D"/>
                </a:solidFill>
                <a:effectLst/>
              </a:rPr>
              <a:t>doberman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035533" y="25410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canine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744505" y="36157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hound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374096" y="25410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wolf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 bwMode="auto">
          <a:xfrm flipH="1">
            <a:off x="2665124" y="2138545"/>
            <a:ext cx="1644320" cy="402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4" idx="4"/>
            <a:endCxn id="8" idx="0"/>
          </p:cNvCxnSpPr>
          <p:nvPr/>
        </p:nvCxnSpPr>
        <p:spPr bwMode="auto">
          <a:xfrm>
            <a:off x="4309444" y="2138545"/>
            <a:ext cx="1694243" cy="402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0"/>
            <a:endCxn id="6" idx="4"/>
          </p:cNvCxnSpPr>
          <p:nvPr/>
        </p:nvCxnSpPr>
        <p:spPr bwMode="auto">
          <a:xfrm flipH="1" flipV="1">
            <a:off x="2665124" y="2931845"/>
            <a:ext cx="629591" cy="6734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8" idx="4"/>
          </p:cNvCxnSpPr>
          <p:nvPr/>
        </p:nvCxnSpPr>
        <p:spPr bwMode="auto">
          <a:xfrm flipH="1">
            <a:off x="5374096" y="2931845"/>
            <a:ext cx="629591" cy="6839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76351" y="3605311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beagle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 bwMode="auto">
          <a:xfrm flipH="1">
            <a:off x="1405942" y="2931845"/>
            <a:ext cx="1259182" cy="6734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3831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679853" y="17477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dog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474945" y="3605311"/>
            <a:ext cx="1639539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1F497D"/>
                </a:solidFill>
                <a:effectLst/>
              </a:rPr>
              <a:t>doberman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035533" y="25410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canine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744505" y="36157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hound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374096" y="25410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wolf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 bwMode="auto">
          <a:xfrm flipH="1">
            <a:off x="2665124" y="2138545"/>
            <a:ext cx="1644320" cy="402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4" idx="4"/>
            <a:endCxn id="8" idx="0"/>
          </p:cNvCxnSpPr>
          <p:nvPr/>
        </p:nvCxnSpPr>
        <p:spPr bwMode="auto">
          <a:xfrm>
            <a:off x="4309444" y="2138545"/>
            <a:ext cx="1694243" cy="402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0"/>
            <a:endCxn id="6" idx="4"/>
          </p:cNvCxnSpPr>
          <p:nvPr/>
        </p:nvCxnSpPr>
        <p:spPr bwMode="auto">
          <a:xfrm flipH="1" flipV="1">
            <a:off x="2665124" y="2931845"/>
            <a:ext cx="629591" cy="6734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8" idx="4"/>
          </p:cNvCxnSpPr>
          <p:nvPr/>
        </p:nvCxnSpPr>
        <p:spPr bwMode="auto">
          <a:xfrm flipH="1">
            <a:off x="5374096" y="2931845"/>
            <a:ext cx="629591" cy="6839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76351" y="3605311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beagle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 bwMode="auto">
          <a:xfrm flipH="1">
            <a:off x="1405942" y="2931845"/>
            <a:ext cx="1259182" cy="6734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13442" y="2404775"/>
            <a:ext cx="3796002" cy="231020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6351" y="20034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</a:t>
            </a:r>
            <a:r>
              <a:rPr lang="en-US" baseline="-25000" dirty="0" smtClean="0">
                <a:solidFill>
                  <a:schemeClr val="accent6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343870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679853" y="17477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dog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474945" y="3605311"/>
            <a:ext cx="1639539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1F497D"/>
                </a:solidFill>
                <a:effectLst/>
              </a:rPr>
              <a:t>doberman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035533" y="25410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canine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744505" y="36157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hound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374096" y="2541045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wolf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 bwMode="auto">
          <a:xfrm flipH="1">
            <a:off x="2665124" y="2138545"/>
            <a:ext cx="1644320" cy="402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4" idx="4"/>
            <a:endCxn id="8" idx="0"/>
          </p:cNvCxnSpPr>
          <p:nvPr/>
        </p:nvCxnSpPr>
        <p:spPr bwMode="auto">
          <a:xfrm>
            <a:off x="4309444" y="2138545"/>
            <a:ext cx="1694243" cy="402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0"/>
            <a:endCxn id="6" idx="4"/>
          </p:cNvCxnSpPr>
          <p:nvPr/>
        </p:nvCxnSpPr>
        <p:spPr bwMode="auto">
          <a:xfrm flipH="1" flipV="1">
            <a:off x="2665124" y="2931845"/>
            <a:ext cx="629591" cy="6734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8" idx="4"/>
          </p:cNvCxnSpPr>
          <p:nvPr/>
        </p:nvCxnSpPr>
        <p:spPr bwMode="auto">
          <a:xfrm flipH="1">
            <a:off x="5374096" y="2931845"/>
            <a:ext cx="629591" cy="6839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76351" y="3605311"/>
            <a:ext cx="1259182" cy="390800"/>
          </a:xfrm>
          <a:prstGeom prst="ellipse">
            <a:avLst/>
          </a:prstGeom>
          <a:noFill/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beagle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 bwMode="auto">
          <a:xfrm flipH="1">
            <a:off x="1405942" y="2931845"/>
            <a:ext cx="1259182" cy="6734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512888" y="2404775"/>
            <a:ext cx="2459118" cy="231020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8711" y="20034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</a:t>
            </a:r>
            <a:r>
              <a:rPr lang="en-US" baseline="-25000" dirty="0" smtClean="0">
                <a:solidFill>
                  <a:schemeClr val="accent6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8740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of the tree</a:t>
            </a:r>
          </a:p>
          <a:p>
            <a:endParaRPr lang="en-US" dirty="0"/>
          </a:p>
          <a:p>
            <a:pPr lvl="1"/>
            <a:r>
              <a:rPr lang="en-US" dirty="0" smtClean="0"/>
              <a:t>has 0 children</a:t>
            </a:r>
          </a:p>
          <a:p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has 2 children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325671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71452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Full Binary Trees</a:t>
            </a:r>
          </a:p>
          <a:p>
            <a:endParaRPr lang="en-US" dirty="0"/>
          </a:p>
          <a:p>
            <a:pPr lvl="1"/>
            <a:r>
              <a:rPr lang="en-US" dirty="0" smtClean="0"/>
              <a:t>Whose leaves are all on the same level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i="1" baseline="30000" dirty="0" smtClean="0"/>
              <a:t>n</a:t>
            </a:r>
            <a:r>
              <a:rPr lang="en-US" dirty="0" smtClean="0"/>
              <a:t> – 1 nodes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4115015" y="3061310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*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161541" y="4006165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+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336988" y="4885887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x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986952" y="4885887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rgbClr val="1F497D"/>
                </a:solidFill>
              </a:rPr>
              <a:t>y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036784" y="4006165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/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88886" y="4929287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rgbClr val="1F497D"/>
                </a:solidFill>
              </a:rPr>
              <a:t>b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42551" y="4885887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rgbClr val="1F497D"/>
                </a:solidFill>
              </a:rPr>
              <a:t>c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cxnSp>
        <p:nvCxnSpPr>
          <p:cNvPr id="14" name="Straight Connector 13"/>
          <p:cNvCxnSpPr>
            <a:stCxn id="5" idx="4"/>
            <a:endCxn id="6" idx="0"/>
          </p:cNvCxnSpPr>
          <p:nvPr/>
        </p:nvCxnSpPr>
        <p:spPr bwMode="auto">
          <a:xfrm flipH="1">
            <a:off x="2443772" y="3636654"/>
            <a:ext cx="1953474" cy="36951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4"/>
            <a:endCxn id="9" idx="0"/>
          </p:cNvCxnSpPr>
          <p:nvPr/>
        </p:nvCxnSpPr>
        <p:spPr bwMode="auto">
          <a:xfrm>
            <a:off x="4397246" y="3636654"/>
            <a:ext cx="1921769" cy="36951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4"/>
            <a:endCxn id="7" idx="0"/>
          </p:cNvCxnSpPr>
          <p:nvPr/>
        </p:nvCxnSpPr>
        <p:spPr bwMode="auto">
          <a:xfrm flipH="1">
            <a:off x="1619219" y="4581509"/>
            <a:ext cx="824553" cy="3043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8" idx="0"/>
            <a:endCxn id="6" idx="4"/>
          </p:cNvCxnSpPr>
          <p:nvPr/>
        </p:nvCxnSpPr>
        <p:spPr bwMode="auto">
          <a:xfrm flipH="1" flipV="1">
            <a:off x="2443772" y="4581509"/>
            <a:ext cx="825411" cy="3043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 bwMode="auto">
          <a:xfrm flipH="1">
            <a:off x="5071117" y="4581509"/>
            <a:ext cx="1247898" cy="3477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9" idx="4"/>
            <a:endCxn id="13" idx="0"/>
          </p:cNvCxnSpPr>
          <p:nvPr/>
        </p:nvCxnSpPr>
        <p:spPr bwMode="auto">
          <a:xfrm>
            <a:off x="6319015" y="4581509"/>
            <a:ext cx="1205767" cy="3043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819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Perfect Binary Trees at level </a:t>
            </a:r>
            <a:r>
              <a:rPr lang="en-US" i="1" dirty="0" smtClean="0"/>
              <a:t>n</a:t>
            </a:r>
            <a:r>
              <a:rPr lang="en-US" dirty="0" smtClean="0"/>
              <a:t> – 1</a:t>
            </a:r>
          </a:p>
          <a:p>
            <a:endParaRPr lang="en-US" dirty="0"/>
          </a:p>
          <a:p>
            <a:r>
              <a:rPr lang="en-US" dirty="0" smtClean="0"/>
              <a:t>With leaf nodes on level </a:t>
            </a:r>
            <a:r>
              <a:rPr lang="en-US" i="1" dirty="0" smtClean="0"/>
              <a:t>n</a:t>
            </a:r>
            <a:r>
              <a:rPr lang="en-US" dirty="0" smtClean="0"/>
              <a:t>, all toward the left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15015" y="3061310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3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161541" y="4006165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rgbClr val="1F497D"/>
                </a:solidFill>
              </a:rPr>
              <a:t>1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36988" y="4885887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0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6952" y="4885887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rgbClr val="1F497D"/>
                </a:solidFill>
              </a:rPr>
              <a:t>2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36784" y="4006165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</a:rPr>
              <a:t>5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88886" y="4929287"/>
            <a:ext cx="564461" cy="575344"/>
          </a:xfrm>
          <a:prstGeom prst="ellipse">
            <a:avLst/>
          </a:prstGeom>
          <a:noFill/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rgbClr val="1F497D"/>
                </a:solidFill>
              </a:rPr>
              <a:t>4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</a:endParaRPr>
          </a:p>
        </p:txBody>
      </p:sp>
      <p:cxnSp>
        <p:nvCxnSpPr>
          <p:cNvPr id="11" name="Straight Connector 10"/>
          <p:cNvCxnSpPr>
            <a:stCxn id="4" idx="4"/>
            <a:endCxn id="5" idx="0"/>
          </p:cNvCxnSpPr>
          <p:nvPr/>
        </p:nvCxnSpPr>
        <p:spPr bwMode="auto">
          <a:xfrm flipH="1">
            <a:off x="2443772" y="3636654"/>
            <a:ext cx="1953474" cy="36951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 bwMode="auto">
          <a:xfrm>
            <a:off x="4397246" y="3636654"/>
            <a:ext cx="1921769" cy="36951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 bwMode="auto">
          <a:xfrm flipH="1">
            <a:off x="1619219" y="4581509"/>
            <a:ext cx="824553" cy="3043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7" idx="0"/>
            <a:endCxn id="5" idx="4"/>
          </p:cNvCxnSpPr>
          <p:nvPr/>
        </p:nvCxnSpPr>
        <p:spPr bwMode="auto">
          <a:xfrm flipH="1" flipV="1">
            <a:off x="2443772" y="4581509"/>
            <a:ext cx="825411" cy="3043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8" idx="4"/>
            <a:endCxn id="9" idx="0"/>
          </p:cNvCxnSpPr>
          <p:nvPr/>
        </p:nvCxnSpPr>
        <p:spPr bwMode="auto">
          <a:xfrm flipH="1">
            <a:off x="5071117" y="4581509"/>
            <a:ext cx="1247898" cy="3477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366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Preorder:</a:t>
            </a:r>
          </a:p>
          <a:p>
            <a:pPr lvl="1"/>
            <a:r>
              <a:rPr lang="en-US" dirty="0" smtClean="0"/>
              <a:t>Visit root node, traverse T</a:t>
            </a:r>
            <a:r>
              <a:rPr lang="en-US" baseline="-25000" dirty="0" smtClean="0"/>
              <a:t>L</a:t>
            </a:r>
            <a:r>
              <a:rPr lang="en-US" dirty="0" smtClean="0"/>
              <a:t>, traverse T</a:t>
            </a:r>
            <a:r>
              <a:rPr lang="en-US" baseline="-25000" dirty="0" smtClean="0"/>
              <a:t>R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64437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Preorder: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 root node, traverse T</a:t>
            </a:r>
            <a:r>
              <a:rPr lang="en-US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traverse T</a:t>
            </a:r>
            <a:r>
              <a:rPr lang="en-US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</a:p>
          <a:p>
            <a:endParaRPr lang="en-US" dirty="0"/>
          </a:p>
          <a:p>
            <a:r>
              <a:rPr lang="en-US" dirty="0" err="1" smtClean="0"/>
              <a:t>Inorder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traverse T</a:t>
            </a:r>
            <a:r>
              <a:rPr lang="en-US" baseline="-25000" dirty="0" smtClean="0"/>
              <a:t>L</a:t>
            </a:r>
            <a:r>
              <a:rPr lang="en-US" dirty="0" smtClean="0"/>
              <a:t>, visit root node, traverse T</a:t>
            </a:r>
            <a:r>
              <a:rPr lang="en-US" baseline="-25000" dirty="0" smtClean="0"/>
              <a:t>R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24114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B3D7"/>
                </a:solidFill>
              </a:rPr>
              <a:t>Preorder:</a:t>
            </a:r>
          </a:p>
          <a:p>
            <a:pPr lvl="1"/>
            <a:r>
              <a:rPr lang="en-US" dirty="0" smtClean="0">
                <a:solidFill>
                  <a:srgbClr val="95B3D7"/>
                </a:solidFill>
              </a:rPr>
              <a:t>Visit root node, traverse T</a:t>
            </a:r>
            <a:r>
              <a:rPr lang="en-US" baseline="-25000" dirty="0" smtClean="0">
                <a:solidFill>
                  <a:srgbClr val="95B3D7"/>
                </a:solidFill>
              </a:rPr>
              <a:t>L</a:t>
            </a:r>
            <a:r>
              <a:rPr lang="en-US" dirty="0" smtClean="0">
                <a:solidFill>
                  <a:srgbClr val="95B3D7"/>
                </a:solidFill>
              </a:rPr>
              <a:t>, traverse T</a:t>
            </a:r>
            <a:r>
              <a:rPr lang="en-US" baseline="-25000" dirty="0" smtClean="0">
                <a:solidFill>
                  <a:srgbClr val="95B3D7"/>
                </a:solidFill>
              </a:rPr>
              <a:t>R</a:t>
            </a:r>
          </a:p>
          <a:p>
            <a:endParaRPr lang="en-US" dirty="0">
              <a:solidFill>
                <a:srgbClr val="95B3D7"/>
              </a:solidFill>
            </a:endParaRPr>
          </a:p>
          <a:p>
            <a:r>
              <a:rPr lang="en-US" dirty="0" err="1" smtClean="0">
                <a:solidFill>
                  <a:srgbClr val="95B3D7"/>
                </a:solidFill>
              </a:rPr>
              <a:t>Inorder</a:t>
            </a:r>
            <a:r>
              <a:rPr lang="en-US" dirty="0" smtClean="0">
                <a:solidFill>
                  <a:srgbClr val="95B3D7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95B3D7"/>
                </a:solidFill>
              </a:rPr>
              <a:t>traverse T</a:t>
            </a:r>
            <a:r>
              <a:rPr lang="en-US" baseline="-25000" dirty="0" smtClean="0">
                <a:solidFill>
                  <a:srgbClr val="95B3D7"/>
                </a:solidFill>
              </a:rPr>
              <a:t>L</a:t>
            </a:r>
            <a:r>
              <a:rPr lang="en-US" dirty="0" smtClean="0">
                <a:solidFill>
                  <a:srgbClr val="95B3D7"/>
                </a:solidFill>
              </a:rPr>
              <a:t>, visit root node, traverse T</a:t>
            </a:r>
            <a:r>
              <a:rPr lang="en-US" baseline="-25000" dirty="0" smtClean="0">
                <a:solidFill>
                  <a:srgbClr val="95B3D7"/>
                </a:solidFill>
              </a:rPr>
              <a:t>R</a:t>
            </a:r>
          </a:p>
          <a:p>
            <a:pPr lvl="1"/>
            <a:endParaRPr lang="en-US" dirty="0"/>
          </a:p>
          <a:p>
            <a:r>
              <a:rPr lang="en-US" dirty="0" err="1" smtClean="0"/>
              <a:t>Postorder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traverse T</a:t>
            </a:r>
            <a:r>
              <a:rPr lang="en-US" baseline="-25000" dirty="0" smtClean="0"/>
              <a:t>L</a:t>
            </a:r>
            <a:r>
              <a:rPr lang="en-US" dirty="0" smtClean="0"/>
              <a:t>, traverse T</a:t>
            </a:r>
            <a:r>
              <a:rPr lang="en-US" baseline="-25000" dirty="0" smtClean="0"/>
              <a:t>R</a:t>
            </a:r>
            <a:r>
              <a:rPr lang="en-US" dirty="0" smtClean="0"/>
              <a:t>, visit root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visit root, traverse left, traverse right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0627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24202" y="1008063"/>
            <a:ext cx="6096000" cy="977450"/>
            <a:chOff x="1598551" y="5050534"/>
            <a:chExt cx="6096000" cy="977450"/>
          </a:xfrm>
        </p:grpSpPr>
        <p:sp>
          <p:nvSpPr>
            <p:cNvPr id="4" name="Rectangle 3"/>
            <p:cNvSpPr/>
            <p:nvPr/>
          </p:nvSpPr>
          <p:spPr>
            <a:xfrm>
              <a:off x="15985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81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7751" y="5050534"/>
              <a:ext cx="609600" cy="6858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73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69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65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61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5751" y="5050534"/>
              <a:ext cx="609600" cy="6858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753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49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5294" y="5658652"/>
              <a:ext cx="59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size</a:t>
              </a:r>
              <a:endParaRPr lang="en-US" dirty="0" smtClean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71178" y="2084264"/>
            <a:ext cx="602048" cy="2786615"/>
            <a:chOff x="4671178" y="2084264"/>
            <a:chExt cx="602048" cy="278661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671178" y="2431500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74946" y="3043240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674946" y="3651190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678714" y="4262930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9424" y="2084264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0000"/>
                      <a:lumOff val="40000"/>
                    </a:schemeClr>
                  </a:solidFill>
                  <a:latin typeface="+mn-lt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71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left, traverse right</a:t>
            </a:r>
          </a:p>
          <a:p>
            <a:endParaRPr lang="en-US" dirty="0" smtClean="0"/>
          </a:p>
          <a:p>
            <a:pPr marL="242888" lvl="1" indent="0">
              <a:buNone/>
            </a:pPr>
            <a:r>
              <a:rPr lang="en-US" dirty="0"/>
              <a:t>*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19317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visit root, </a:t>
            </a:r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/>
              <a:t>*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60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left, traverse right</a:t>
            </a:r>
          </a:p>
          <a:p>
            <a:endParaRPr lang="en-US" dirty="0" smtClean="0"/>
          </a:p>
          <a:p>
            <a:r>
              <a:rPr lang="en-US" dirty="0" smtClean="0"/>
              <a:t>*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74845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80367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50189"/>
              <a:ext cx="824553" cy="293522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50189"/>
              <a:ext cx="825411" cy="293522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90124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visit root, </a:t>
            </a:r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*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4202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left, traverse right</a:t>
            </a:r>
          </a:p>
          <a:p>
            <a:endParaRPr lang="en-US" dirty="0" smtClean="0"/>
          </a:p>
          <a:p>
            <a:r>
              <a:rPr lang="en-US" dirty="0" smtClean="0"/>
              <a:t>* + x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1666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visit root, traverse left, </a:t>
            </a:r>
            <a:r>
              <a:rPr lang="en-US" dirty="0" smtClean="0">
                <a:solidFill>
                  <a:srgbClr val="F79646"/>
                </a:solidFill>
              </a:rPr>
              <a:t>traverse right</a:t>
            </a:r>
          </a:p>
          <a:p>
            <a:endParaRPr lang="en-US" dirty="0" smtClean="0"/>
          </a:p>
          <a:p>
            <a:r>
              <a:rPr lang="en-US" dirty="0" smtClean="0"/>
              <a:t>* + x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13489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left, traverse right</a:t>
            </a:r>
          </a:p>
          <a:p>
            <a:endParaRPr lang="en-US" dirty="0" smtClean="0"/>
          </a:p>
          <a:p>
            <a:r>
              <a:rPr lang="en-US" dirty="0" smtClean="0"/>
              <a:t>* + x 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28282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visit root, traverse left, </a:t>
            </a:r>
            <a:r>
              <a:rPr lang="en-US" dirty="0" smtClean="0">
                <a:solidFill>
                  <a:srgbClr val="F79646"/>
                </a:solidFill>
              </a:rPr>
              <a:t>traverse right</a:t>
            </a:r>
          </a:p>
          <a:p>
            <a:endParaRPr lang="en-US" dirty="0" smtClean="0"/>
          </a:p>
          <a:p>
            <a:r>
              <a:rPr lang="en-US" dirty="0" smtClean="0"/>
              <a:t>* + x 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17300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left, traverse right</a:t>
            </a:r>
          </a:p>
          <a:p>
            <a:endParaRPr lang="en-US" dirty="0" smtClean="0"/>
          </a:p>
          <a:p>
            <a:r>
              <a:rPr lang="en-US" dirty="0" smtClean="0"/>
              <a:t>* + x y /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15736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visit root, </a:t>
            </a:r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* + x y /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930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Queues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24202" y="1008063"/>
            <a:ext cx="6096000" cy="977450"/>
            <a:chOff x="1598551" y="5050534"/>
            <a:chExt cx="6096000" cy="977450"/>
          </a:xfrm>
        </p:grpSpPr>
        <p:sp>
          <p:nvSpPr>
            <p:cNvPr id="4" name="Rectangle 3"/>
            <p:cNvSpPr/>
            <p:nvPr/>
          </p:nvSpPr>
          <p:spPr>
            <a:xfrm>
              <a:off x="15985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81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7751" y="5050534"/>
              <a:ext cx="609600" cy="6858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73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69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65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61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5751" y="5050534"/>
              <a:ext cx="609600" cy="6858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753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4951" y="5050534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5294" y="5658652"/>
              <a:ext cx="59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size</a:t>
              </a:r>
              <a:endParaRPr lang="en-US" dirty="0" smtClean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71178" y="2084264"/>
            <a:ext cx="602048" cy="2786615"/>
            <a:chOff x="4671178" y="2084264"/>
            <a:chExt cx="602048" cy="278661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671178" y="2431500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74946" y="3043240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674946" y="3651190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678714" y="4262930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9424" y="2084264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0000"/>
                      <a:lumOff val="40000"/>
                    </a:schemeClr>
                  </a:solidFill>
                  <a:latin typeface="+mn-lt"/>
                </a:rPr>
                <a:t>top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9962" y="5546109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49562" y="5546109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60882" y="5546109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72202" y="5546109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81802" y="5546109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93122" y="5546109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02722" y="5546109"/>
            <a:ext cx="609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13065" y="6154227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size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8110" y="5698715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rear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72998" y="5698715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front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062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left, traverse right</a:t>
            </a:r>
          </a:p>
          <a:p>
            <a:endParaRPr lang="en-US" dirty="0" smtClean="0"/>
          </a:p>
          <a:p>
            <a:r>
              <a:rPr lang="en-US" dirty="0" smtClean="0"/>
              <a:t>* + x y /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9755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visit root, </a:t>
            </a:r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* + x y /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0890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left, traverse right</a:t>
            </a:r>
          </a:p>
          <a:p>
            <a:endParaRPr lang="en-US" dirty="0" smtClean="0"/>
          </a:p>
          <a:p>
            <a:r>
              <a:rPr lang="en-US" dirty="0" smtClean="0"/>
              <a:t>* + x y / + 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50901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visit root, traverse left, </a:t>
            </a:r>
            <a:r>
              <a:rPr lang="en-US" dirty="0" smtClean="0">
                <a:solidFill>
                  <a:srgbClr val="F79646"/>
                </a:solidFill>
              </a:rPr>
              <a:t>traverse right</a:t>
            </a:r>
          </a:p>
          <a:p>
            <a:endParaRPr lang="en-US" dirty="0" smtClean="0"/>
          </a:p>
          <a:p>
            <a:r>
              <a:rPr lang="en-US" dirty="0" smtClean="0"/>
              <a:t>* + x y / + 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4840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left, traverse right</a:t>
            </a:r>
          </a:p>
          <a:p>
            <a:endParaRPr lang="en-US" dirty="0" smtClean="0"/>
          </a:p>
          <a:p>
            <a:r>
              <a:rPr lang="en-US" dirty="0" smtClean="0"/>
              <a:t>* + x y / + a 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60109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visit root, traverse left, </a:t>
            </a:r>
            <a:r>
              <a:rPr lang="en-US" dirty="0" smtClean="0">
                <a:solidFill>
                  <a:srgbClr val="F79646"/>
                </a:solidFill>
              </a:rPr>
              <a:t>traverse right</a:t>
            </a:r>
          </a:p>
          <a:p>
            <a:endParaRPr lang="en-US" dirty="0" smtClean="0"/>
          </a:p>
          <a:p>
            <a:r>
              <a:rPr lang="en-US" dirty="0" smtClean="0"/>
              <a:t>* + x y / + a 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73696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left, traverse right</a:t>
            </a:r>
          </a:p>
          <a:p>
            <a:endParaRPr lang="en-US" dirty="0" smtClean="0"/>
          </a:p>
          <a:p>
            <a:r>
              <a:rPr lang="en-US" dirty="0" smtClean="0"/>
              <a:t>* + x y / + a b 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60478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visit root, traverse right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662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visit root, traverse right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57913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9762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Linear:</a:t>
            </a:r>
          </a:p>
          <a:p>
            <a:pPr lvl="1"/>
            <a:r>
              <a:rPr lang="en-US" dirty="0" smtClean="0"/>
              <a:t>One predecessor</a:t>
            </a:r>
          </a:p>
          <a:p>
            <a:pPr lvl="1"/>
            <a:r>
              <a:rPr lang="en-US" dirty="0" smtClean="0"/>
              <a:t>One successor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83991" y="3049202"/>
            <a:ext cx="2810074" cy="1509766"/>
            <a:chOff x="3460066" y="3573016"/>
            <a:chExt cx="2810074" cy="1509766"/>
          </a:xfrm>
        </p:grpSpPr>
        <p:sp>
          <p:nvSpPr>
            <p:cNvPr id="5" name="Rectangle 4"/>
            <p:cNvSpPr/>
            <p:nvPr/>
          </p:nvSpPr>
          <p:spPr bwMode="auto">
            <a:xfrm>
              <a:off x="4306691" y="357301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306691" y="403166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 data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306691" y="438296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 bwMode="auto">
            <a:xfrm>
              <a:off x="5423515" y="4558968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4307121" y="4730769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000000"/>
                  </a:solidFill>
                </a:rPr>
                <a:t>prev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3460066" y="4895912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759335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x +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2118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visit root, </a:t>
            </a:r>
            <a:r>
              <a:rPr lang="en-US" dirty="0" smtClean="0">
                <a:solidFill>
                  <a:srgbClr val="F79646"/>
                </a:solidFill>
              </a:rPr>
              <a:t>traverse right</a:t>
            </a:r>
          </a:p>
          <a:p>
            <a:endParaRPr lang="en-US" dirty="0" smtClean="0"/>
          </a:p>
          <a:p>
            <a:r>
              <a:rPr lang="en-US" dirty="0" smtClean="0"/>
              <a:t>x +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89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x + y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28727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x + y *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58688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visit root, </a:t>
            </a:r>
            <a:r>
              <a:rPr lang="en-US" dirty="0" smtClean="0">
                <a:solidFill>
                  <a:srgbClr val="F79646"/>
                </a:solidFill>
              </a:rPr>
              <a:t>traverse right</a:t>
            </a:r>
          </a:p>
          <a:p>
            <a:endParaRPr lang="en-US" dirty="0" smtClean="0"/>
          </a:p>
          <a:p>
            <a:r>
              <a:rPr lang="en-US" dirty="0" smtClean="0"/>
              <a:t>x + y *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5896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visit root, traverse right</a:t>
            </a:r>
          </a:p>
          <a:p>
            <a:endParaRPr lang="en-US" dirty="0" smtClean="0"/>
          </a:p>
          <a:p>
            <a:r>
              <a:rPr lang="en-US" dirty="0" smtClean="0"/>
              <a:t>x + y *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71160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visit root, traverse right</a:t>
            </a:r>
          </a:p>
          <a:p>
            <a:endParaRPr lang="en-US" dirty="0" smtClean="0"/>
          </a:p>
          <a:p>
            <a:r>
              <a:rPr lang="en-US" dirty="0" smtClean="0"/>
              <a:t>x + y *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64033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x + y * 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1855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x + y * a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2777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visit root, </a:t>
            </a:r>
            <a:r>
              <a:rPr lang="en-US" dirty="0" smtClean="0">
                <a:solidFill>
                  <a:srgbClr val="F79646"/>
                </a:solidFill>
              </a:rPr>
              <a:t>traverse right</a:t>
            </a:r>
          </a:p>
          <a:p>
            <a:endParaRPr lang="en-US" dirty="0" smtClean="0"/>
          </a:p>
          <a:p>
            <a:r>
              <a:rPr lang="en-US" dirty="0" smtClean="0"/>
              <a:t>x + y * a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5269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Hierarchical:</a:t>
            </a:r>
          </a:p>
          <a:p>
            <a:pPr lvl="1"/>
            <a:r>
              <a:rPr lang="en-US" dirty="0" smtClean="0"/>
              <a:t>One predecessor</a:t>
            </a:r>
          </a:p>
          <a:p>
            <a:pPr lvl="1"/>
            <a:r>
              <a:rPr lang="en-US" dirty="0" smtClean="0"/>
              <a:t>Multiple successors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234797" y="2909300"/>
            <a:ext cx="1964759" cy="1986580"/>
            <a:chOff x="3234797" y="2670468"/>
            <a:chExt cx="1964759" cy="1986580"/>
          </a:xfrm>
        </p:grpSpPr>
        <p:grpSp>
          <p:nvGrpSpPr>
            <p:cNvPr id="29" name="Group 28"/>
            <p:cNvGrpSpPr/>
            <p:nvPr/>
          </p:nvGrpSpPr>
          <p:grpSpPr>
            <a:xfrm>
              <a:off x="3234797" y="3294675"/>
              <a:ext cx="1964759" cy="1362373"/>
              <a:chOff x="3234797" y="2979851"/>
              <a:chExt cx="1964759" cy="1362373"/>
            </a:xfrm>
          </p:grpSpPr>
          <p:sp>
            <p:nvSpPr>
              <p:cNvPr id="20" name="Oval 19"/>
              <p:cNvSpPr/>
              <p:nvPr/>
            </p:nvSpPr>
            <p:spPr bwMode="auto">
              <a:xfrm>
                <a:off x="3571303" y="2979851"/>
                <a:ext cx="1324312" cy="5536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60000"/>
                        <a:lumOff val="40000"/>
                      </a:schemeClr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endParaRPr>
              </a:p>
            </p:txBody>
          </p:sp>
          <p:cxnSp>
            <p:nvCxnSpPr>
              <p:cNvPr id="22" name="Straight Arrow Connector 21"/>
              <p:cNvCxnSpPr>
                <a:stCxn id="20" idx="4"/>
              </p:cNvCxnSpPr>
              <p:nvPr/>
            </p:nvCxnSpPr>
            <p:spPr bwMode="auto">
              <a:xfrm flipH="1">
                <a:off x="3234797" y="3533485"/>
                <a:ext cx="998662" cy="80873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4" name="Straight Arrow Connector 23"/>
              <p:cNvCxnSpPr>
                <a:stCxn id="20" idx="4"/>
              </p:cNvCxnSpPr>
              <p:nvPr/>
            </p:nvCxnSpPr>
            <p:spPr bwMode="auto">
              <a:xfrm flipH="1">
                <a:off x="3788403" y="3533485"/>
                <a:ext cx="445056" cy="80873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6" name="Straight Arrow Connector 25"/>
              <p:cNvCxnSpPr>
                <a:stCxn id="20" idx="4"/>
              </p:cNvCxnSpPr>
              <p:nvPr/>
            </p:nvCxnSpPr>
            <p:spPr bwMode="auto">
              <a:xfrm>
                <a:off x="4233459" y="3533485"/>
                <a:ext cx="445056" cy="80873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8" name="Straight Arrow Connector 27"/>
              <p:cNvCxnSpPr>
                <a:stCxn id="20" idx="4"/>
              </p:cNvCxnSpPr>
              <p:nvPr/>
            </p:nvCxnSpPr>
            <p:spPr bwMode="auto">
              <a:xfrm>
                <a:off x="4233459" y="3533485"/>
                <a:ext cx="966097" cy="80873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39" name="Straight Arrow Connector 38"/>
            <p:cNvCxnSpPr>
              <a:endCxn id="20" idx="0"/>
            </p:cNvCxnSpPr>
            <p:nvPr/>
          </p:nvCxnSpPr>
          <p:spPr bwMode="auto">
            <a:xfrm>
              <a:off x="4233459" y="2670468"/>
              <a:ext cx="0" cy="6242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9811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x + y * a + 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578251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x + y * a + b /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7718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visit root, </a:t>
            </a:r>
            <a:r>
              <a:rPr lang="en-US" dirty="0" smtClean="0">
                <a:solidFill>
                  <a:srgbClr val="F79646"/>
                </a:solidFill>
              </a:rPr>
              <a:t>traverse right</a:t>
            </a:r>
          </a:p>
          <a:p>
            <a:endParaRPr lang="en-US" dirty="0" smtClean="0"/>
          </a:p>
          <a:p>
            <a:r>
              <a:rPr lang="en-US" dirty="0" smtClean="0"/>
              <a:t>x + y * a + b /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81820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, traverse right</a:t>
            </a:r>
          </a:p>
          <a:p>
            <a:endParaRPr lang="en-US" dirty="0" smtClean="0"/>
          </a:p>
          <a:p>
            <a:r>
              <a:rPr lang="en-US" dirty="0" smtClean="0"/>
              <a:t>x + y * a + b / 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245090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visit root, traverse right</a:t>
            </a:r>
          </a:p>
          <a:p>
            <a:endParaRPr lang="en-US" dirty="0" smtClean="0"/>
          </a:p>
          <a:p>
            <a:r>
              <a:rPr lang="en-US" dirty="0" smtClean="0"/>
              <a:t>((x + y) * ((a + b) / c))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03801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</a:t>
            </a:r>
            <a:r>
              <a:rPr lang="en-US" dirty="0"/>
              <a:t>traverse </a:t>
            </a:r>
            <a:r>
              <a:rPr lang="en-US" dirty="0" smtClean="0"/>
              <a:t>right, visit root 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20089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</a:t>
            </a:r>
            <a:r>
              <a:rPr lang="en-US" dirty="0"/>
              <a:t>traverse </a:t>
            </a:r>
            <a:r>
              <a:rPr lang="en-US" dirty="0" smtClean="0"/>
              <a:t>right, visit root 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382995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/>
              <a:t>traverse </a:t>
            </a:r>
            <a:r>
              <a:rPr lang="en-US" dirty="0" smtClean="0"/>
              <a:t>right, </a:t>
            </a:r>
            <a:r>
              <a:rPr lang="en-US" dirty="0" smtClean="0">
                <a:solidFill>
                  <a:srgbClr val="F79646"/>
                </a:solidFill>
              </a:rPr>
              <a:t>visit root </a:t>
            </a:r>
          </a:p>
          <a:p>
            <a:endParaRPr lang="en-US" dirty="0" smtClean="0"/>
          </a:p>
          <a:p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50875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>
                <a:solidFill>
                  <a:srgbClr val="F79646"/>
                </a:solidFill>
              </a:rPr>
              <a:t>traverse </a:t>
            </a:r>
            <a:r>
              <a:rPr lang="en-US" dirty="0" smtClean="0">
                <a:solidFill>
                  <a:srgbClr val="F79646"/>
                </a:solidFill>
              </a:rPr>
              <a:t>right</a:t>
            </a:r>
            <a:r>
              <a:rPr lang="en-US" dirty="0" smtClean="0"/>
              <a:t>, visit root </a:t>
            </a:r>
          </a:p>
          <a:p>
            <a:endParaRPr lang="en-US" dirty="0" smtClean="0"/>
          </a:p>
          <a:p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826070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/>
              <a:t>traverse </a:t>
            </a:r>
            <a:r>
              <a:rPr lang="en-US" dirty="0" smtClean="0"/>
              <a:t>right, </a:t>
            </a:r>
            <a:r>
              <a:rPr lang="en-US" dirty="0" smtClean="0">
                <a:solidFill>
                  <a:srgbClr val="F79646"/>
                </a:solidFill>
              </a:rPr>
              <a:t>visit root </a:t>
            </a:r>
          </a:p>
          <a:p>
            <a:endParaRPr lang="en-US" dirty="0" smtClean="0"/>
          </a:p>
          <a:p>
            <a:r>
              <a:rPr lang="en-US" dirty="0" smtClean="0"/>
              <a:t>x 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4999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36432" y="1568651"/>
            <a:ext cx="1964759" cy="1362373"/>
            <a:chOff x="3234797" y="2979851"/>
            <a:chExt cx="1964759" cy="1362373"/>
          </a:xfrm>
        </p:grpSpPr>
        <p:sp>
          <p:nvSpPr>
            <p:cNvPr id="7" name="Oval 6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654900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/>
              <a:t>traverse </a:t>
            </a:r>
            <a:r>
              <a:rPr lang="en-US" dirty="0" smtClean="0"/>
              <a:t>right, </a:t>
            </a:r>
            <a:r>
              <a:rPr lang="en-US" dirty="0" smtClean="0">
                <a:solidFill>
                  <a:srgbClr val="F79646"/>
                </a:solidFill>
              </a:rPr>
              <a:t>visit root </a:t>
            </a:r>
          </a:p>
          <a:p>
            <a:endParaRPr lang="en-US" dirty="0" smtClean="0"/>
          </a:p>
          <a:p>
            <a:r>
              <a:rPr lang="en-US" dirty="0" smtClean="0"/>
              <a:t>x y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95233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>
                <a:solidFill>
                  <a:srgbClr val="F79646"/>
                </a:solidFill>
              </a:rPr>
              <a:t>traverse </a:t>
            </a:r>
            <a:r>
              <a:rPr lang="en-US" dirty="0" smtClean="0">
                <a:solidFill>
                  <a:srgbClr val="F79646"/>
                </a:solidFill>
              </a:rPr>
              <a:t>right</a:t>
            </a:r>
            <a:r>
              <a:rPr lang="en-US" dirty="0" smtClean="0"/>
              <a:t>, visit root </a:t>
            </a:r>
          </a:p>
          <a:p>
            <a:endParaRPr lang="en-US" dirty="0" smtClean="0"/>
          </a:p>
          <a:p>
            <a:r>
              <a:rPr lang="en-US" dirty="0" smtClean="0"/>
              <a:t>x y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98298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</a:t>
            </a:r>
            <a:r>
              <a:rPr lang="en-US" dirty="0"/>
              <a:t>traverse </a:t>
            </a:r>
            <a:r>
              <a:rPr lang="en-US" dirty="0" smtClean="0"/>
              <a:t>right, visit root </a:t>
            </a:r>
          </a:p>
          <a:p>
            <a:endParaRPr lang="en-US" dirty="0" smtClean="0"/>
          </a:p>
          <a:p>
            <a:r>
              <a:rPr lang="en-US" dirty="0" smtClean="0"/>
              <a:t>x y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24379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traverse left</a:t>
            </a:r>
            <a:r>
              <a:rPr lang="en-US" dirty="0" smtClean="0"/>
              <a:t>, </a:t>
            </a:r>
            <a:r>
              <a:rPr lang="en-US" dirty="0"/>
              <a:t>traverse </a:t>
            </a:r>
            <a:r>
              <a:rPr lang="en-US" dirty="0" smtClean="0"/>
              <a:t>right, visit root </a:t>
            </a:r>
          </a:p>
          <a:p>
            <a:endParaRPr lang="en-US" dirty="0" smtClean="0"/>
          </a:p>
          <a:p>
            <a:r>
              <a:rPr lang="en-US" dirty="0" smtClean="0"/>
              <a:t>x y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571338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/>
              <a:t>traverse </a:t>
            </a:r>
            <a:r>
              <a:rPr lang="en-US" dirty="0" smtClean="0"/>
              <a:t>right, </a:t>
            </a:r>
            <a:r>
              <a:rPr lang="en-US" dirty="0" smtClean="0">
                <a:solidFill>
                  <a:srgbClr val="F79646"/>
                </a:solidFill>
              </a:rPr>
              <a:t>visit root </a:t>
            </a:r>
          </a:p>
          <a:p>
            <a:endParaRPr lang="en-US" dirty="0" smtClean="0"/>
          </a:p>
          <a:p>
            <a:r>
              <a:rPr lang="en-US" dirty="0" smtClean="0"/>
              <a:t>x y + 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17439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>
                <a:solidFill>
                  <a:srgbClr val="F79646"/>
                </a:solidFill>
              </a:rPr>
              <a:t>traverse </a:t>
            </a:r>
            <a:r>
              <a:rPr lang="en-US" dirty="0" smtClean="0">
                <a:solidFill>
                  <a:srgbClr val="F79646"/>
                </a:solidFill>
              </a:rPr>
              <a:t>right</a:t>
            </a:r>
            <a:r>
              <a:rPr lang="en-US" dirty="0" smtClean="0"/>
              <a:t>, visit root </a:t>
            </a:r>
          </a:p>
          <a:p>
            <a:endParaRPr lang="en-US" dirty="0" smtClean="0"/>
          </a:p>
          <a:p>
            <a:r>
              <a:rPr lang="en-US" dirty="0" smtClean="0"/>
              <a:t>x y + 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0301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/>
              <a:t>traverse </a:t>
            </a:r>
            <a:r>
              <a:rPr lang="en-US" dirty="0" smtClean="0"/>
              <a:t>right, </a:t>
            </a:r>
            <a:r>
              <a:rPr lang="en-US" dirty="0" smtClean="0">
                <a:solidFill>
                  <a:srgbClr val="F79646"/>
                </a:solidFill>
              </a:rPr>
              <a:t>visit root </a:t>
            </a:r>
          </a:p>
          <a:p>
            <a:endParaRPr lang="en-US" dirty="0" smtClean="0"/>
          </a:p>
          <a:p>
            <a:r>
              <a:rPr lang="en-US" dirty="0" smtClean="0"/>
              <a:t>x y + a 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65495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/>
              <a:t>traverse </a:t>
            </a:r>
            <a:r>
              <a:rPr lang="en-US" dirty="0" smtClean="0"/>
              <a:t>right, </a:t>
            </a:r>
            <a:r>
              <a:rPr lang="en-US" dirty="0" smtClean="0">
                <a:solidFill>
                  <a:srgbClr val="F79646"/>
                </a:solidFill>
              </a:rPr>
              <a:t>visit root </a:t>
            </a:r>
          </a:p>
          <a:p>
            <a:endParaRPr lang="en-US" dirty="0" smtClean="0"/>
          </a:p>
          <a:p>
            <a:r>
              <a:rPr lang="en-US" dirty="0" smtClean="0"/>
              <a:t>x y + a b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433620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>
                <a:solidFill>
                  <a:srgbClr val="F79646"/>
                </a:solidFill>
              </a:rPr>
              <a:t>traverse </a:t>
            </a:r>
            <a:r>
              <a:rPr lang="en-US" dirty="0" smtClean="0">
                <a:solidFill>
                  <a:srgbClr val="F79646"/>
                </a:solidFill>
              </a:rPr>
              <a:t>right</a:t>
            </a:r>
            <a:r>
              <a:rPr lang="en-US" dirty="0" smtClean="0"/>
              <a:t>, visit root </a:t>
            </a:r>
          </a:p>
          <a:p>
            <a:endParaRPr lang="en-US" dirty="0" smtClean="0"/>
          </a:p>
          <a:p>
            <a:r>
              <a:rPr lang="en-US" dirty="0" smtClean="0"/>
              <a:t>x y + a b +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991331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/>
              <a:t>traverse </a:t>
            </a:r>
            <a:r>
              <a:rPr lang="en-US" dirty="0" smtClean="0"/>
              <a:t>right, </a:t>
            </a:r>
            <a:r>
              <a:rPr lang="en-US" dirty="0" smtClean="0">
                <a:solidFill>
                  <a:srgbClr val="F79646"/>
                </a:solidFill>
              </a:rPr>
              <a:t>visit root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x y + a b + 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7555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Branches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36432" y="1568651"/>
            <a:ext cx="1964759" cy="1362373"/>
            <a:chOff x="3234797" y="2979851"/>
            <a:chExt cx="1964759" cy="1362373"/>
          </a:xfrm>
        </p:grpSpPr>
        <p:sp>
          <p:nvSpPr>
            <p:cNvPr id="7" name="Oval 6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618811" y="2931024"/>
            <a:ext cx="1964759" cy="1362373"/>
            <a:chOff x="3234797" y="2979851"/>
            <a:chExt cx="1964759" cy="1362373"/>
          </a:xfrm>
        </p:grpSpPr>
        <p:sp>
          <p:nvSpPr>
            <p:cNvPr id="10" name="Oval 9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2" name="Straight Arrow Connector 11"/>
            <p:cNvCxnSpPr>
              <a:stCxn id="10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10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649054" y="2931024"/>
            <a:ext cx="1964759" cy="1362373"/>
            <a:chOff x="3234797" y="2979851"/>
            <a:chExt cx="1964759" cy="1362373"/>
          </a:xfrm>
        </p:grpSpPr>
        <p:sp>
          <p:nvSpPr>
            <p:cNvPr id="15" name="Oval 14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6" name="Straight Arrow Connector 15"/>
            <p:cNvCxnSpPr>
              <a:stCxn id="15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5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270373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/>
              <a:t>traverse </a:t>
            </a:r>
            <a:r>
              <a:rPr lang="en-US" dirty="0" smtClean="0"/>
              <a:t>right, </a:t>
            </a:r>
            <a:r>
              <a:rPr lang="en-US" dirty="0" smtClean="0">
                <a:solidFill>
                  <a:srgbClr val="F79646"/>
                </a:solidFill>
              </a:rPr>
              <a:t>visit root </a:t>
            </a:r>
          </a:p>
          <a:p>
            <a:endParaRPr lang="en-US" dirty="0" smtClean="0"/>
          </a:p>
          <a:p>
            <a:r>
              <a:rPr lang="en-US" dirty="0" smtClean="0"/>
              <a:t>x y + a b + c /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72866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traverse left, </a:t>
            </a:r>
            <a:r>
              <a:rPr lang="en-US" dirty="0"/>
              <a:t>traverse </a:t>
            </a:r>
            <a:r>
              <a:rPr lang="en-US" dirty="0" smtClean="0"/>
              <a:t>right, </a:t>
            </a:r>
            <a:r>
              <a:rPr lang="en-US" dirty="0" smtClean="0">
                <a:solidFill>
                  <a:srgbClr val="F79646"/>
                </a:solidFill>
              </a:rPr>
              <a:t>visit root </a:t>
            </a:r>
          </a:p>
          <a:p>
            <a:endParaRPr lang="en-US" dirty="0" smtClean="0"/>
          </a:p>
          <a:p>
            <a:r>
              <a:rPr lang="en-US" dirty="0" smtClean="0"/>
              <a:t>x y + a b + c / *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6988" y="1248358"/>
            <a:ext cx="6470024" cy="3323043"/>
            <a:chOff x="1010376" y="2019134"/>
            <a:chExt cx="6470024" cy="3323043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648576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298540" y="4766833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b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0" idx="4"/>
              <a:endCxn id="11" idx="0"/>
            </p:cNvCxnSpPr>
            <p:nvPr/>
          </p:nvCxnSpPr>
          <p:spPr bwMode="auto">
            <a:xfrm flipH="1">
              <a:off x="3930807" y="4462455"/>
              <a:ext cx="813698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0" idx="4"/>
              <a:endCxn id="12" idx="0"/>
            </p:cNvCxnSpPr>
            <p:nvPr/>
          </p:nvCxnSpPr>
          <p:spPr bwMode="auto">
            <a:xfrm>
              <a:off x="4744505" y="4462455"/>
              <a:ext cx="836266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7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Parents and</a:t>
            </a:r>
          </a:p>
          <a:p>
            <a:r>
              <a:rPr lang="en-US" dirty="0" smtClean="0"/>
              <a:t>Children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36432" y="1568651"/>
            <a:ext cx="1964759" cy="1362373"/>
            <a:chOff x="3234797" y="2979851"/>
            <a:chExt cx="1964759" cy="1362373"/>
          </a:xfrm>
        </p:grpSpPr>
        <p:sp>
          <p:nvSpPr>
            <p:cNvPr id="7" name="Oval 6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618811" y="2931024"/>
            <a:ext cx="1964759" cy="1362373"/>
            <a:chOff x="3234797" y="2979851"/>
            <a:chExt cx="1964759" cy="1362373"/>
          </a:xfrm>
        </p:grpSpPr>
        <p:sp>
          <p:nvSpPr>
            <p:cNvPr id="10" name="Oval 9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2" name="Straight Arrow Connector 11"/>
            <p:cNvCxnSpPr>
              <a:stCxn id="10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10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649054" y="2931024"/>
            <a:ext cx="1964759" cy="1362373"/>
            <a:chOff x="3234797" y="2979851"/>
            <a:chExt cx="1964759" cy="1362373"/>
          </a:xfrm>
        </p:grpSpPr>
        <p:sp>
          <p:nvSpPr>
            <p:cNvPr id="15" name="Oval 14"/>
            <p:cNvSpPr/>
            <p:nvPr/>
          </p:nvSpPr>
          <p:spPr bwMode="auto">
            <a:xfrm>
              <a:off x="3571303" y="2979851"/>
              <a:ext cx="1324312" cy="553634"/>
            </a:xfrm>
            <a:prstGeom prst="ellipse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cxnSp>
          <p:nvCxnSpPr>
            <p:cNvPr id="16" name="Straight Arrow Connector 15"/>
            <p:cNvCxnSpPr>
              <a:stCxn id="15" idx="4"/>
            </p:cNvCxnSpPr>
            <p:nvPr/>
          </p:nvCxnSpPr>
          <p:spPr bwMode="auto">
            <a:xfrm flipH="1">
              <a:off x="3234797" y="3533485"/>
              <a:ext cx="998662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5" idx="4"/>
            </p:cNvCxnSpPr>
            <p:nvPr/>
          </p:nvCxnSpPr>
          <p:spPr bwMode="auto">
            <a:xfrm>
              <a:off x="4233459" y="3533485"/>
              <a:ext cx="966097" cy="808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>
            <a:off x="5481786" y="1628327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Parent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5479" y="3018261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Child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5015" y="3018261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63608423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142</TotalTime>
  <Words>1736</Words>
  <Application>Microsoft Macintosh PowerPoint</Application>
  <PresentationFormat>On-screen Show (4:3)</PresentationFormat>
  <Paragraphs>1291</Paragraphs>
  <Slides>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csdl-2014</vt:lpstr>
      <vt:lpstr>Trees Part 1</vt:lpstr>
      <vt:lpstr>Previous ADTs</vt:lpstr>
      <vt:lpstr>Previous ADTs</vt:lpstr>
      <vt:lpstr>Previous ADTs</vt:lpstr>
      <vt:lpstr>Previous ADTs</vt:lpstr>
      <vt:lpstr>Trees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Binary Trees</vt:lpstr>
      <vt:lpstr>Binary Trees</vt:lpstr>
      <vt:lpstr>Expression Trees</vt:lpstr>
      <vt:lpstr>Binary Search Tree</vt:lpstr>
      <vt:lpstr>Binary Search Tree</vt:lpstr>
      <vt:lpstr>Binary Search Tree</vt:lpstr>
      <vt:lpstr>Binary Search Tree</vt:lpstr>
      <vt:lpstr>Binary Search Tree</vt:lpstr>
      <vt:lpstr>Full Binary Trees</vt:lpstr>
      <vt:lpstr>Perfect Binary Trees</vt:lpstr>
      <vt:lpstr>Complete Binary Trees</vt:lpstr>
      <vt:lpstr>Tree Traversals</vt:lpstr>
      <vt:lpstr>Tree Traversals</vt:lpstr>
      <vt:lpstr>Tree Traversals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Part 1</dc:title>
  <dc:creator>Carleton Moore</dc:creator>
  <cp:lastModifiedBy>Carleton Moore</cp:lastModifiedBy>
  <cp:revision>14</cp:revision>
  <dcterms:created xsi:type="dcterms:W3CDTF">2014-10-21T22:08:54Z</dcterms:created>
  <dcterms:modified xsi:type="dcterms:W3CDTF">2014-10-23T20:46:54Z</dcterms:modified>
</cp:coreProperties>
</file>