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71" r:id="rId13"/>
    <p:sldId id="267" r:id="rId14"/>
    <p:sldId id="272" r:id="rId15"/>
    <p:sldId id="259" r:id="rId16"/>
    <p:sldId id="273" r:id="rId17"/>
    <p:sldId id="279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3" r:id="rId76"/>
    <p:sldId id="334" r:id="rId77"/>
    <p:sldId id="335" r:id="rId78"/>
    <p:sldId id="336" r:id="rId79"/>
    <p:sldId id="332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61" r:id="rId100"/>
    <p:sldId id="356" r:id="rId101"/>
    <p:sldId id="357" r:id="rId102"/>
    <p:sldId id="358" r:id="rId103"/>
    <p:sldId id="359" r:id="rId104"/>
    <p:sldId id="360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printerSettings" Target="printerSettings/printerSettings1.bin"/><Relationship Id="rId176" Type="http://schemas.openxmlformats.org/officeDocument/2006/relationships/presProps" Target="presProps.xml"/><Relationship Id="rId177" Type="http://schemas.openxmlformats.org/officeDocument/2006/relationships/viewProps" Target="viewProps.xml"/><Relationship Id="rId178" Type="http://schemas.openxmlformats.org/officeDocument/2006/relationships/theme" Target="theme/theme1.xml"/><Relationship Id="rId179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3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21472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3427413" y="3675062"/>
            <a:ext cx="3162300" cy="1073551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6092405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51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61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84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79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08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85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42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10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9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89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1828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3875088" y="3675062"/>
            <a:ext cx="3162300" cy="1073551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6553348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1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7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84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backward step requires a movement of </a:t>
            </a:r>
            <a:r>
              <a:rPr lang="en-US" i="1" dirty="0"/>
              <a:t>n</a:t>
            </a:r>
            <a:r>
              <a:rPr lang="en-US" dirty="0"/>
              <a:t> elements from smaller-size arrays to larger arrays; the effort is O(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The number of steps which require merging 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</a:t>
            </a:r>
            <a:r>
              <a:rPr lang="en-US" dirty="0" smtClean="0"/>
              <a:t>half</a:t>
            </a:r>
          </a:p>
          <a:p>
            <a:endParaRPr lang="en-US" dirty="0"/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Analysis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through the recursion chain, a sequence of tables n/2, n/4, n/8, … , n/2</a:t>
            </a:r>
            <a:r>
              <a:rPr lang="en-US" baseline="30000" dirty="0" smtClean="0"/>
              <a:t>k </a:t>
            </a:r>
            <a:r>
              <a:rPr lang="en-US" dirty="0" smtClean="0"/>
              <a:t>is allocated</a:t>
            </a:r>
            <a:endParaRPr lang="en-US" baseline="30000" dirty="0" smtClean="0"/>
          </a:p>
          <a:p>
            <a:endParaRPr lang="en-US" dirty="0"/>
          </a:p>
          <a:p>
            <a:r>
              <a:rPr lang="en-US" dirty="0" smtClean="0"/>
              <a:t>Since </a:t>
            </a:r>
          </a:p>
          <a:p>
            <a:pPr lvl="1"/>
            <a:r>
              <a:rPr lang="en-US" dirty="0" smtClean="0"/>
              <a:t>n/2 + n/4 + … + 2 + 1 = n - 1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total </a:t>
            </a:r>
            <a:r>
              <a:rPr lang="en-US" dirty="0" smtClean="0"/>
              <a:t>of </a:t>
            </a:r>
            <a:r>
              <a:rPr lang="en-US" i="1" dirty="0" smtClean="0"/>
              <a:t>n</a:t>
            </a:r>
            <a:r>
              <a:rPr lang="en-US" dirty="0" smtClean="0"/>
              <a:t> additional storage locations are required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308" y="1350913"/>
            <a:ext cx="7921384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Merge Sort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MergeSort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Sort array using Merge Sort.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sort.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 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sort(T[] table)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if (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 &gt; 1)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halfSize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 / 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T[] </a:t>
            </a:r>
            <a:r>
              <a:rPr lang="en-US" dirty="0" err="1" smtClean="0">
                <a:solidFill>
                  <a:schemeClr val="bg2"/>
                </a:solidFill>
              </a:rPr>
              <a:t>leftTable</a:t>
            </a:r>
            <a:r>
              <a:rPr lang="en-US" dirty="0" smtClean="0">
                <a:solidFill>
                  <a:schemeClr val="bg2"/>
                </a:solidFill>
              </a:rPr>
              <a:t> = (E[]) new Comparable[</a:t>
            </a:r>
            <a:r>
              <a:rPr lang="en-US" dirty="0" err="1" smtClean="0">
                <a:solidFill>
                  <a:schemeClr val="bg2"/>
                </a:solidFill>
              </a:rPr>
              <a:t>halfSize</a:t>
            </a:r>
            <a:r>
              <a:rPr lang="en-US" dirty="0" smtClean="0">
                <a:solidFill>
                  <a:schemeClr val="bg2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</a:t>
            </a:r>
            <a:r>
              <a:rPr lang="en-US" dirty="0" err="1" smtClean="0">
                <a:solidFill>
                  <a:schemeClr val="bg2"/>
                </a:solidFill>
              </a:rPr>
              <a:t>System.arrayCopy</a:t>
            </a:r>
            <a:r>
              <a:rPr lang="en-US" dirty="0" smtClean="0">
                <a:solidFill>
                  <a:schemeClr val="bg2"/>
                </a:solidFill>
              </a:rPr>
              <a:t>(table, 0, </a:t>
            </a:r>
            <a:r>
              <a:rPr lang="en-US" dirty="0" err="1" smtClean="0">
                <a:solidFill>
                  <a:schemeClr val="bg2"/>
                </a:solidFill>
              </a:rPr>
              <a:t>leftTable</a:t>
            </a:r>
            <a:r>
              <a:rPr lang="en-US" dirty="0" smtClean="0">
                <a:solidFill>
                  <a:schemeClr val="bg2"/>
                </a:solidFill>
              </a:rPr>
              <a:t>, 0, </a:t>
            </a:r>
            <a:r>
              <a:rPr lang="en-US" dirty="0" err="1" smtClean="0">
                <a:solidFill>
                  <a:schemeClr val="bg2"/>
                </a:solidFill>
              </a:rPr>
              <a:t>halfSize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T[] </a:t>
            </a:r>
            <a:r>
              <a:rPr lang="en-US" dirty="0" err="1" smtClean="0">
                <a:solidFill>
                  <a:schemeClr val="bg2"/>
                </a:solidFill>
              </a:rPr>
              <a:t>rightTable</a:t>
            </a:r>
            <a:r>
              <a:rPr lang="en-US" dirty="0" smtClean="0">
                <a:solidFill>
                  <a:schemeClr val="bg2"/>
                </a:solidFill>
              </a:rPr>
              <a:t> = (E[]) new Comparable[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 – </a:t>
            </a:r>
            <a:r>
              <a:rPr lang="en-US" dirty="0" err="1" smtClean="0">
                <a:solidFill>
                  <a:schemeClr val="bg2"/>
                </a:solidFill>
              </a:rPr>
              <a:t>halfSize</a:t>
            </a:r>
            <a:r>
              <a:rPr lang="en-US" dirty="0" smtClean="0">
                <a:solidFill>
                  <a:schemeClr val="bg2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</a:t>
            </a:r>
            <a:r>
              <a:rPr lang="en-US" dirty="0" err="1" smtClean="0">
                <a:solidFill>
                  <a:schemeClr val="bg2"/>
                </a:solidFill>
              </a:rPr>
              <a:t>System.arrayCopy</a:t>
            </a:r>
            <a:r>
              <a:rPr lang="en-US" dirty="0" smtClean="0">
                <a:solidFill>
                  <a:schemeClr val="bg2"/>
                </a:solidFill>
              </a:rPr>
              <a:t>(table, </a:t>
            </a:r>
            <a:r>
              <a:rPr lang="en-US" dirty="0" err="1" smtClean="0">
                <a:solidFill>
                  <a:schemeClr val="bg2"/>
                </a:solidFill>
              </a:rPr>
              <a:t>halfSize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rightTable</a:t>
            </a:r>
            <a:r>
              <a:rPr lang="en-US" dirty="0" smtClean="0">
                <a:solidFill>
                  <a:schemeClr val="bg2"/>
                </a:solidFill>
              </a:rPr>
              <a:t>, 0,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 – </a:t>
            </a:r>
            <a:r>
              <a:rPr lang="en-US" dirty="0" err="1" smtClean="0">
                <a:solidFill>
                  <a:schemeClr val="bg2"/>
                </a:solidFill>
              </a:rPr>
              <a:t>halfSize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sort(</a:t>
            </a:r>
            <a:r>
              <a:rPr lang="en-US" dirty="0" err="1" smtClean="0">
                <a:solidFill>
                  <a:schemeClr val="bg2"/>
                </a:solidFill>
              </a:rPr>
              <a:t>leftTable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sort(</a:t>
            </a:r>
            <a:r>
              <a:rPr lang="en-US" dirty="0" err="1" smtClean="0">
                <a:solidFill>
                  <a:schemeClr val="bg2"/>
                </a:solidFill>
              </a:rPr>
              <a:t>rightTable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merge(table, </a:t>
            </a:r>
            <a:r>
              <a:rPr lang="en-US" dirty="0" err="1" smtClean="0">
                <a:solidFill>
                  <a:schemeClr val="bg2"/>
                </a:solidFill>
              </a:rPr>
              <a:t>leftTable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rightTable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63087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 time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but still requires, temporarily, </a:t>
            </a:r>
            <a:r>
              <a:rPr lang="en-US" i="1" dirty="0"/>
              <a:t>n</a:t>
            </a:r>
            <a:r>
              <a:rPr lang="en-US" dirty="0"/>
              <a:t> extra storage </a:t>
            </a:r>
            <a:r>
              <a:rPr lang="en-US" dirty="0" smtClean="0"/>
              <a:t>locations</a:t>
            </a:r>
          </a:p>
          <a:p>
            <a:endParaRPr lang="en-US" dirty="0"/>
          </a:p>
          <a:p>
            <a:r>
              <a:rPr lang="en-US" i="1" dirty="0" err="1"/>
              <a:t>Heapsort</a:t>
            </a:r>
            <a:r>
              <a:rPr lang="en-US" dirty="0"/>
              <a:t> does not require any additional </a:t>
            </a:r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/>
              <a:t>As its name implies, </a:t>
            </a:r>
            <a:r>
              <a:rPr lang="en-US" i="1" dirty="0" err="1"/>
              <a:t>heapsort</a:t>
            </a:r>
            <a:r>
              <a:rPr lang="en-US" dirty="0"/>
              <a:t> uses a heap to store the array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2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max heap by rearranging the elements in an unsorted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while (n &lt; </a:t>
            </a:r>
            <a:r>
              <a:rPr lang="en-US" dirty="0" err="1" smtClean="0"/>
              <a:t>table.length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       increment n, add item at n to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the heap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Remove the first item from the heap by</a:t>
            </a:r>
            <a:br>
              <a:rPr lang="en-US" dirty="0" smtClean="0"/>
            </a:br>
            <a:r>
              <a:rPr lang="en-US" dirty="0" smtClean="0"/>
              <a:t>        swapping it with the last item, restore </a:t>
            </a:r>
            <a:br>
              <a:rPr lang="en-US" dirty="0" smtClean="0"/>
            </a:br>
            <a:r>
              <a:rPr lang="en-US" dirty="0" smtClean="0"/>
              <a:t>        heap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1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3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92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16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7332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3875088" y="3675062"/>
            <a:ext cx="3162300" cy="1073551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6553348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91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78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03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91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58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559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38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max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2406023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9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92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9930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1169988" y="3675062"/>
            <a:ext cx="6334125" cy="1113405"/>
            <a:chOff x="1169361" y="3675632"/>
            <a:chExt cx="6334260" cy="1113248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16936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31728" y="3675632"/>
              <a:ext cx="0" cy="74443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750362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9361" y="4191496"/>
              <a:ext cx="6334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76"/>
            <p:cNvSpPr txBox="1">
              <a:spLocks noChangeArrowheads="1"/>
            </p:cNvSpPr>
            <p:nvPr/>
          </p:nvSpPr>
          <p:spPr bwMode="auto">
            <a:xfrm>
              <a:off x="3754419" y="4419600"/>
              <a:ext cx="1082771" cy="369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7014291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6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03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22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41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764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106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25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1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427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81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6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0102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1169988" y="3675062"/>
            <a:ext cx="6334125" cy="1113405"/>
            <a:chOff x="1169361" y="3675632"/>
            <a:chExt cx="6334260" cy="1113248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16936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31728" y="3675632"/>
              <a:ext cx="0" cy="74443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750362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9361" y="4191496"/>
              <a:ext cx="6334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76"/>
            <p:cNvSpPr txBox="1">
              <a:spLocks noChangeArrowheads="1"/>
            </p:cNvSpPr>
            <p:nvPr/>
          </p:nvSpPr>
          <p:spPr bwMode="auto">
            <a:xfrm>
              <a:off x="3754419" y="4419600"/>
              <a:ext cx="1082771" cy="369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7014291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2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05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183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29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15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15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46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while heap is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Remove first item from heap by swapping with</a:t>
            </a:r>
            <a:br>
              <a:rPr lang="en-US" dirty="0" smtClean="0"/>
            </a:br>
            <a:r>
              <a:rPr lang="en-US" dirty="0" smtClean="0"/>
              <a:t>      last item in heap, restore heap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339574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1713" cy="457200"/>
              <a:chOff x="1524000" y="3505200"/>
              <a:chExt cx="2271713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69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heap requires O(n log n)</a:t>
            </a:r>
          </a:p>
          <a:p>
            <a:endParaRPr lang="en-US" dirty="0"/>
          </a:p>
          <a:p>
            <a:r>
              <a:rPr lang="en-US" dirty="0" smtClean="0"/>
              <a:t>Removing the heap requires O(n log n)</a:t>
            </a:r>
          </a:p>
          <a:p>
            <a:endParaRPr lang="en-US" dirty="0"/>
          </a:p>
          <a:p>
            <a:r>
              <a:rPr lang="en-US" dirty="0" smtClean="0"/>
              <a:t>Heap Sort O(n log n)</a:t>
            </a:r>
          </a:p>
          <a:p>
            <a:endParaRPr lang="en-US" dirty="0"/>
          </a:p>
          <a:p>
            <a:r>
              <a:rPr lang="en-US" dirty="0" smtClean="0"/>
              <a:t>No extra storage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305" y="1126825"/>
            <a:ext cx="7397390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Heap Sort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HeapSort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Sort array using Heap Sort.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sort.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 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sort(T[] table)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buildHeap</a:t>
            </a:r>
            <a:r>
              <a:rPr lang="en-US" dirty="0" smtClean="0">
                <a:solidFill>
                  <a:schemeClr val="bg2"/>
                </a:solidFill>
              </a:rPr>
              <a:t>(table);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shrinkHeap</a:t>
            </a:r>
            <a:r>
              <a:rPr lang="en-US" dirty="0" smtClean="0">
                <a:solidFill>
                  <a:schemeClr val="bg2"/>
                </a:solidFill>
              </a:rPr>
              <a:t>(table);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err="1" smtClean="0">
                <a:solidFill>
                  <a:schemeClr val="accent3"/>
                </a:solidFill>
              </a:rPr>
              <a:t>buildHeap</a:t>
            </a:r>
            <a:r>
              <a:rPr lang="en-US" dirty="0" smtClean="0">
                <a:solidFill>
                  <a:schemeClr val="accent3"/>
                </a:solidFill>
              </a:rPr>
              <a:t> transforms table into heap.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static</a:t>
            </a:r>
            <a:r>
              <a:rPr lang="en-US" dirty="0" smtClean="0">
                <a:solidFill>
                  <a:schemeClr val="bg2"/>
                </a:solidFill>
              </a:rPr>
              <a:t> &lt;T extends Comparable&lt;T&gt; void </a:t>
            </a:r>
            <a:r>
              <a:rPr lang="en-US" dirty="0" err="1" smtClean="0">
                <a:solidFill>
                  <a:schemeClr val="bg2"/>
                </a:solidFill>
              </a:rPr>
              <a:t>buildHeap</a:t>
            </a:r>
            <a:r>
              <a:rPr lang="en-US" dirty="0" smtClean="0">
                <a:solidFill>
                  <a:schemeClr val="bg2"/>
                </a:solidFill>
              </a:rPr>
              <a:t>(T[] table)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…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9BBB59"/>
                </a:solidFill>
              </a:rPr>
              <a:t> /** </a:t>
            </a:r>
            <a:r>
              <a:rPr lang="en-US" dirty="0" err="1" smtClean="0">
                <a:solidFill>
                  <a:srgbClr val="9BBB59"/>
                </a:solidFill>
              </a:rPr>
              <a:t>shrinkHeap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>
                <a:solidFill>
                  <a:srgbClr val="9BBB59"/>
                </a:solidFill>
              </a:rPr>
              <a:t>transforms </a:t>
            </a:r>
            <a:r>
              <a:rPr lang="en-US" dirty="0" smtClean="0">
                <a:solidFill>
                  <a:srgbClr val="9BBB59"/>
                </a:solidFill>
              </a:rPr>
              <a:t>heap </a:t>
            </a:r>
            <a:r>
              <a:rPr lang="en-US" dirty="0">
                <a:solidFill>
                  <a:srgbClr val="9BBB59"/>
                </a:solidFill>
              </a:rPr>
              <a:t>into </a:t>
            </a:r>
            <a:r>
              <a:rPr lang="en-US" dirty="0" smtClean="0">
                <a:solidFill>
                  <a:srgbClr val="9BBB59"/>
                </a:solidFill>
              </a:rPr>
              <a:t>sorted array. </a:t>
            </a:r>
            <a:r>
              <a:rPr lang="en-US" dirty="0">
                <a:solidFill>
                  <a:srgbClr val="9BBB59"/>
                </a:solidFill>
              </a:rPr>
              <a:t>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rgbClr val="8064A2"/>
                </a:solidFill>
              </a:rPr>
              <a:t>private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8064A2"/>
                </a:solidFill>
              </a:rPr>
              <a:t>static</a:t>
            </a:r>
            <a:r>
              <a:rPr lang="en-US" dirty="0">
                <a:solidFill>
                  <a:schemeClr val="bg2"/>
                </a:solidFill>
              </a:rPr>
              <a:t> &lt;T extends Comparable&lt;T&gt; void </a:t>
            </a:r>
            <a:r>
              <a:rPr lang="en-US" dirty="0" err="1" smtClean="0">
                <a:solidFill>
                  <a:schemeClr val="bg2"/>
                </a:solidFill>
              </a:rPr>
              <a:t>shrinkHeap</a:t>
            </a:r>
            <a:r>
              <a:rPr lang="en-US" dirty="0">
                <a:solidFill>
                  <a:schemeClr val="bg2"/>
                </a:solidFill>
              </a:rPr>
              <a:t>(T[] table) {</a:t>
            </a:r>
          </a:p>
          <a:p>
            <a:r>
              <a:rPr lang="en-US" dirty="0">
                <a:solidFill>
                  <a:schemeClr val="bg2"/>
                </a:solidFill>
              </a:rPr>
              <a:t>    …</a:t>
            </a:r>
          </a:p>
          <a:p>
            <a:r>
              <a:rPr lang="en-US" dirty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00938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305" y="1126825"/>
            <a:ext cx="7269350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Heap Sort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HeapSort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err="1" smtClean="0">
                <a:solidFill>
                  <a:schemeClr val="accent3"/>
                </a:solidFill>
              </a:rPr>
              <a:t>buildHeap</a:t>
            </a:r>
            <a:r>
              <a:rPr lang="en-US" dirty="0" smtClean="0">
                <a:solidFill>
                  <a:schemeClr val="accent3"/>
                </a:solidFill>
              </a:rPr>
              <a:t> transforms table into heap.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static</a:t>
            </a:r>
            <a:r>
              <a:rPr lang="en-US" dirty="0" smtClean="0">
                <a:solidFill>
                  <a:schemeClr val="bg2"/>
                </a:solidFill>
              </a:rPr>
              <a:t> &lt;T extends Comparable&lt;T&gt; void </a:t>
            </a:r>
            <a:r>
              <a:rPr lang="en-US" dirty="0" err="1" smtClean="0">
                <a:solidFill>
                  <a:schemeClr val="bg2"/>
                </a:solidFill>
              </a:rPr>
              <a:t>buildHeap</a:t>
            </a:r>
            <a:r>
              <a:rPr lang="en-US" dirty="0" smtClean="0">
                <a:solidFill>
                  <a:schemeClr val="bg2"/>
                </a:solidFill>
              </a:rPr>
              <a:t>(T[] table)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 =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while (n &lt;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n++;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child = n –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parent = (child – 1) / 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while (parent &gt;= 0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&amp;&amp; table[parent].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r>
              <a:rPr lang="en-US" dirty="0" smtClean="0">
                <a:solidFill>
                  <a:schemeClr val="bg2"/>
                </a:solidFill>
              </a:rPr>
              <a:t>(table[child]) &lt;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swap(table, parent, child);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child = parent;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parent = (child – 1) / 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6831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247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1606550" y="3675062"/>
            <a:ext cx="6334125" cy="1113405"/>
            <a:chOff x="1169361" y="3675632"/>
            <a:chExt cx="6334260" cy="1113248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16936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31728" y="3675632"/>
              <a:ext cx="0" cy="74443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7503621" y="3675632"/>
              <a:ext cx="0" cy="515864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9361" y="4191496"/>
              <a:ext cx="6334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76"/>
            <p:cNvSpPr txBox="1">
              <a:spLocks noChangeArrowheads="1"/>
            </p:cNvSpPr>
            <p:nvPr/>
          </p:nvSpPr>
          <p:spPr bwMode="auto">
            <a:xfrm>
              <a:off x="3754419" y="4419600"/>
              <a:ext cx="1082771" cy="369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2" name="Group 25"/>
          <p:cNvGrpSpPr>
            <a:grpSpLocks/>
          </p:cNvGrpSpPr>
          <p:nvPr/>
        </p:nvGrpSpPr>
        <p:grpSpPr bwMode="auto">
          <a:xfrm>
            <a:off x="7447013" y="4219220"/>
            <a:ext cx="976312" cy="966784"/>
            <a:chOff x="1264276" y="3975815"/>
            <a:chExt cx="976648" cy="966499"/>
          </a:xfrm>
        </p:grpSpPr>
        <p:sp>
          <p:nvSpPr>
            <p:cNvPr id="93" name="Down Arrow 92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4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0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305" y="1126825"/>
            <a:ext cx="7792781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Heap Sort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HeapSort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9BBB59"/>
                </a:solidFill>
              </a:rPr>
              <a:t> /** </a:t>
            </a:r>
            <a:r>
              <a:rPr lang="en-US" dirty="0" err="1" smtClean="0">
                <a:solidFill>
                  <a:srgbClr val="9BBB59"/>
                </a:solidFill>
              </a:rPr>
              <a:t>shrinkHeap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>
                <a:solidFill>
                  <a:srgbClr val="9BBB59"/>
                </a:solidFill>
              </a:rPr>
              <a:t>transforms </a:t>
            </a:r>
            <a:r>
              <a:rPr lang="en-US" dirty="0" smtClean="0">
                <a:solidFill>
                  <a:srgbClr val="9BBB59"/>
                </a:solidFill>
              </a:rPr>
              <a:t>heap </a:t>
            </a:r>
            <a:r>
              <a:rPr lang="en-US" dirty="0">
                <a:solidFill>
                  <a:srgbClr val="9BBB59"/>
                </a:solidFill>
              </a:rPr>
              <a:t>into </a:t>
            </a:r>
            <a:r>
              <a:rPr lang="en-US" dirty="0" smtClean="0">
                <a:solidFill>
                  <a:srgbClr val="9BBB59"/>
                </a:solidFill>
              </a:rPr>
              <a:t>sorted array. </a:t>
            </a:r>
            <a:r>
              <a:rPr lang="en-US" dirty="0">
                <a:solidFill>
                  <a:srgbClr val="9BBB59"/>
                </a:solidFill>
              </a:rPr>
              <a:t>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rgbClr val="8064A2"/>
                </a:solidFill>
              </a:rPr>
              <a:t>private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8064A2"/>
                </a:solidFill>
              </a:rPr>
              <a:t>static</a:t>
            </a:r>
            <a:r>
              <a:rPr lang="en-US" dirty="0">
                <a:solidFill>
                  <a:schemeClr val="bg2"/>
                </a:solidFill>
              </a:rPr>
              <a:t> &lt;T extends Comparable&lt;T&gt; void </a:t>
            </a:r>
            <a:r>
              <a:rPr lang="en-US" dirty="0" err="1" smtClean="0">
                <a:solidFill>
                  <a:schemeClr val="bg2"/>
                </a:solidFill>
              </a:rPr>
              <a:t>shrinkHeap</a:t>
            </a:r>
            <a:r>
              <a:rPr lang="en-US" dirty="0">
                <a:solidFill>
                  <a:schemeClr val="bg2"/>
                </a:solidFill>
              </a:rPr>
              <a:t>(T[] table)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n =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while (n &gt;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n--;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swap(table, 0, n);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parent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while (true)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leftChild</a:t>
            </a:r>
            <a:r>
              <a:rPr lang="en-US" dirty="0" smtClean="0">
                <a:solidFill>
                  <a:schemeClr val="bg2"/>
                </a:solidFill>
              </a:rPr>
              <a:t> = 2 * parent + 1;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if (</a:t>
            </a:r>
            <a:r>
              <a:rPr lang="en-US" dirty="0" err="1" smtClean="0">
                <a:solidFill>
                  <a:schemeClr val="bg2"/>
                </a:solidFill>
              </a:rPr>
              <a:t>leftChild</a:t>
            </a:r>
            <a:r>
              <a:rPr lang="en-US" dirty="0" smtClean="0">
                <a:solidFill>
                  <a:schemeClr val="bg2"/>
                </a:solidFill>
              </a:rPr>
              <a:t> &gt;= n) { break;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rightChild</a:t>
            </a:r>
            <a:r>
              <a:rPr lang="en-US" dirty="0" smtClean="0">
                <a:solidFill>
                  <a:schemeClr val="bg2"/>
                </a:solidFill>
              </a:rPr>
              <a:t> = 2 * parent + 2;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maxChild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leftChild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if (</a:t>
            </a:r>
            <a:r>
              <a:rPr lang="en-US" dirty="0" err="1" smtClean="0">
                <a:solidFill>
                  <a:schemeClr val="bg2"/>
                </a:solidFill>
              </a:rPr>
              <a:t>rightChild</a:t>
            </a:r>
            <a:r>
              <a:rPr lang="en-US" dirty="0" smtClean="0">
                <a:solidFill>
                  <a:schemeClr val="bg2"/>
                </a:solidFill>
              </a:rPr>
              <a:t> &lt; n &amp;&amp; table[</a:t>
            </a:r>
            <a:r>
              <a:rPr lang="en-US" dirty="0" err="1" smtClean="0">
                <a:solidFill>
                  <a:schemeClr val="bg2"/>
                </a:solidFill>
              </a:rPr>
              <a:t>leftChild</a:t>
            </a:r>
            <a:r>
              <a:rPr lang="en-US" dirty="0" smtClean="0">
                <a:solidFill>
                  <a:schemeClr val="bg2"/>
                </a:solidFill>
              </a:rPr>
              <a:t>].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r>
              <a:rPr lang="en-US" dirty="0" smtClean="0">
                <a:solidFill>
                  <a:schemeClr val="bg2"/>
                </a:solidFill>
              </a:rPr>
              <a:t>(table[</a:t>
            </a:r>
            <a:r>
              <a:rPr lang="en-US" dirty="0" err="1" smtClean="0">
                <a:solidFill>
                  <a:schemeClr val="bg2"/>
                </a:solidFill>
              </a:rPr>
              <a:t>rightChild</a:t>
            </a:r>
            <a:r>
              <a:rPr lang="en-US" dirty="0" smtClean="0">
                <a:solidFill>
                  <a:schemeClr val="bg2"/>
                </a:solidFill>
              </a:rPr>
              <a:t>]) &lt;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</a:t>
            </a:r>
            <a:r>
              <a:rPr lang="en-US" dirty="0" err="1" smtClean="0">
                <a:solidFill>
                  <a:schemeClr val="bg2"/>
                </a:solidFill>
              </a:rPr>
              <a:t>maxChild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rightChild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945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305" y="1126825"/>
            <a:ext cx="739739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Heap Sort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HeapSort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9BBB59"/>
                </a:solidFill>
              </a:rPr>
              <a:t> /** </a:t>
            </a:r>
            <a:r>
              <a:rPr lang="en-US" dirty="0" err="1" smtClean="0">
                <a:solidFill>
                  <a:srgbClr val="9BBB59"/>
                </a:solidFill>
              </a:rPr>
              <a:t>shrinkHeap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>
                <a:solidFill>
                  <a:srgbClr val="9BBB59"/>
                </a:solidFill>
              </a:rPr>
              <a:t>transforms </a:t>
            </a:r>
            <a:r>
              <a:rPr lang="en-US" dirty="0" smtClean="0">
                <a:solidFill>
                  <a:srgbClr val="9BBB59"/>
                </a:solidFill>
              </a:rPr>
              <a:t>heap </a:t>
            </a:r>
            <a:r>
              <a:rPr lang="en-US" dirty="0">
                <a:solidFill>
                  <a:srgbClr val="9BBB59"/>
                </a:solidFill>
              </a:rPr>
              <a:t>into </a:t>
            </a:r>
            <a:r>
              <a:rPr lang="en-US" dirty="0" smtClean="0">
                <a:solidFill>
                  <a:srgbClr val="9BBB59"/>
                </a:solidFill>
              </a:rPr>
              <a:t>sorted array. </a:t>
            </a:r>
            <a:r>
              <a:rPr lang="en-US" dirty="0">
                <a:solidFill>
                  <a:srgbClr val="9BBB59"/>
                </a:solidFill>
              </a:rPr>
              <a:t>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rgbClr val="8064A2"/>
                </a:solidFill>
              </a:rPr>
              <a:t>private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8064A2"/>
                </a:solidFill>
              </a:rPr>
              <a:t>static</a:t>
            </a:r>
            <a:r>
              <a:rPr lang="en-US" dirty="0">
                <a:solidFill>
                  <a:schemeClr val="bg2"/>
                </a:solidFill>
              </a:rPr>
              <a:t> &lt;T extends Comparable&lt;T&gt; void </a:t>
            </a:r>
            <a:r>
              <a:rPr lang="en-US" dirty="0" err="1" smtClean="0">
                <a:solidFill>
                  <a:schemeClr val="bg2"/>
                </a:solidFill>
              </a:rPr>
              <a:t>shrinkHeap</a:t>
            </a:r>
            <a:r>
              <a:rPr lang="en-US" dirty="0">
                <a:solidFill>
                  <a:schemeClr val="bg2"/>
                </a:solidFill>
              </a:rPr>
              <a:t>(T[] table)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…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while (true)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…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if(table[parent].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r>
              <a:rPr lang="en-US" dirty="0" smtClean="0">
                <a:solidFill>
                  <a:schemeClr val="bg2"/>
                </a:solidFill>
              </a:rPr>
              <a:t>(table[</a:t>
            </a:r>
            <a:r>
              <a:rPr lang="en-US" dirty="0" err="1" smtClean="0">
                <a:solidFill>
                  <a:schemeClr val="bg2"/>
                </a:solidFill>
              </a:rPr>
              <a:t>maxChild</a:t>
            </a:r>
            <a:r>
              <a:rPr lang="en-US" dirty="0" smtClean="0">
                <a:solidFill>
                  <a:schemeClr val="bg2"/>
                </a:solidFill>
              </a:rPr>
              <a:t>]) &lt;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swap(table, parent, </a:t>
            </a:r>
            <a:r>
              <a:rPr lang="en-US" dirty="0" err="1" smtClean="0">
                <a:solidFill>
                  <a:schemeClr val="bg2"/>
                </a:solidFill>
              </a:rPr>
              <a:t>maxChild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parent = </a:t>
            </a:r>
            <a:r>
              <a:rPr lang="en-US" dirty="0" err="1" smtClean="0">
                <a:solidFill>
                  <a:schemeClr val="bg2"/>
                </a:solidFill>
              </a:rPr>
              <a:t>maxChild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}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break;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   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52409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Developed in 1962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Quicksort </a:t>
            </a:r>
            <a:r>
              <a:rPr lang="en-US" dirty="0"/>
              <a:t>selects a specific value called a pivot and rearranges the array into two parts (</a:t>
            </a:r>
            <a:r>
              <a:rPr lang="en-US"/>
              <a:t>called </a:t>
            </a:r>
            <a:r>
              <a:rPr lang="en-US" i="1" smtClean="0"/>
              <a:t>partitioning</a:t>
            </a:r>
            <a:r>
              <a:rPr lang="en-US" dirty="0"/>
              <a:t>)</a:t>
            </a:r>
          </a:p>
          <a:p>
            <a:pPr marL="822960" lvl="1" indent="-457200" fontAlgn="auto">
              <a:spcAft>
                <a:spcPts val="0"/>
              </a:spcAft>
              <a:defRPr/>
            </a:pPr>
            <a:r>
              <a:rPr lang="en-US" dirty="0"/>
              <a:t>all the elements in the left </a:t>
            </a:r>
            <a:r>
              <a:rPr lang="en-US" dirty="0" err="1"/>
              <a:t>subarray</a:t>
            </a:r>
            <a:r>
              <a:rPr lang="en-US" dirty="0"/>
              <a:t> are less than or equal to the pivot</a:t>
            </a:r>
          </a:p>
          <a:p>
            <a:pPr marL="822960" lvl="1" indent="-457200" fontAlgn="auto">
              <a:spcAft>
                <a:spcPts val="0"/>
              </a:spcAft>
              <a:defRPr/>
            </a:pPr>
            <a:r>
              <a:rPr lang="en-US" dirty="0"/>
              <a:t>all the elements in the right </a:t>
            </a:r>
            <a:r>
              <a:rPr lang="en-US" dirty="0" err="1"/>
              <a:t>subarray</a:t>
            </a:r>
            <a:r>
              <a:rPr lang="en-US" dirty="0"/>
              <a:t> are larger than the pivot</a:t>
            </a:r>
          </a:p>
          <a:p>
            <a:pPr marL="822960" lvl="1" indent="-457200" fontAlgn="auto">
              <a:spcAft>
                <a:spcPts val="0"/>
              </a:spcAft>
              <a:defRPr/>
            </a:pPr>
            <a:r>
              <a:rPr lang="en-US" dirty="0"/>
              <a:t>The pivot is placed between the two </a:t>
            </a:r>
            <a:r>
              <a:rPr lang="en-US" dirty="0" err="1" smtClean="0"/>
              <a:t>subarrays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process is repeated until the array is sorted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0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pivot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07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pivot</a:t>
            </a:r>
          </a:p>
          <a:p>
            <a:r>
              <a:rPr lang="en-US" dirty="0" smtClean="0"/>
              <a:t>Find element on the wrong side of </a:t>
            </a:r>
            <a:r>
              <a:rPr lang="en-US" i="1" dirty="0" smtClean="0"/>
              <a:t>pivot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993374" y="3504685"/>
            <a:ext cx="754063" cy="725488"/>
            <a:chOff x="4200525" y="2035175"/>
            <a:chExt cx="754063" cy="725488"/>
          </a:xfrm>
        </p:grpSpPr>
        <p:sp>
          <p:nvSpPr>
            <p:cNvPr id="16" name="Down Arrow 15"/>
            <p:cNvSpPr/>
            <p:nvPr/>
          </p:nvSpPr>
          <p:spPr>
            <a:xfrm>
              <a:off x="4462463" y="2379663"/>
              <a:ext cx="228600" cy="381000"/>
            </a:xfrm>
            <a:prstGeom prst="downArrow">
              <a:avLst/>
            </a:prstGeom>
            <a:solidFill>
              <a:srgbClr val="C0504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4200525" y="2035175"/>
              <a:ext cx="754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down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70379" y="3498097"/>
            <a:ext cx="754062" cy="719138"/>
            <a:chOff x="4646613" y="2041525"/>
            <a:chExt cx="754062" cy="719138"/>
          </a:xfrm>
        </p:grpSpPr>
        <p:sp>
          <p:nvSpPr>
            <p:cNvPr id="20" name="Down Arrow 19"/>
            <p:cNvSpPr/>
            <p:nvPr/>
          </p:nvSpPr>
          <p:spPr>
            <a:xfrm>
              <a:off x="4910138" y="2379663"/>
              <a:ext cx="228600" cy="38100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646613" y="2041525"/>
              <a:ext cx="754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accent3"/>
                  </a:solidFill>
                  <a:latin typeface="Courier New" pitchFamily="49" charset="0"/>
                  <a:cs typeface="Courier New" pitchFamily="49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2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pivot</a:t>
            </a:r>
          </a:p>
          <a:p>
            <a:r>
              <a:rPr lang="en-US" dirty="0" smtClean="0"/>
              <a:t>Find element on the wrong side of </a:t>
            </a:r>
            <a:r>
              <a:rPr lang="en-US" i="1" dirty="0" smtClean="0"/>
              <a:t>pivot</a:t>
            </a:r>
          </a:p>
          <a:p>
            <a:r>
              <a:rPr lang="en-US" dirty="0" smtClean="0"/>
              <a:t>Swap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993374" y="3504685"/>
            <a:ext cx="754063" cy="725488"/>
            <a:chOff x="4200525" y="2035175"/>
            <a:chExt cx="754063" cy="725488"/>
          </a:xfrm>
        </p:grpSpPr>
        <p:sp>
          <p:nvSpPr>
            <p:cNvPr id="16" name="Down Arrow 15"/>
            <p:cNvSpPr/>
            <p:nvPr/>
          </p:nvSpPr>
          <p:spPr>
            <a:xfrm>
              <a:off x="4462463" y="2379663"/>
              <a:ext cx="228600" cy="381000"/>
            </a:xfrm>
            <a:prstGeom prst="downArrow">
              <a:avLst/>
            </a:prstGeom>
            <a:solidFill>
              <a:srgbClr val="C0504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4200525" y="2035175"/>
              <a:ext cx="754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down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70379" y="3498097"/>
            <a:ext cx="754062" cy="719138"/>
            <a:chOff x="4646613" y="2041525"/>
            <a:chExt cx="754062" cy="719138"/>
          </a:xfrm>
        </p:grpSpPr>
        <p:sp>
          <p:nvSpPr>
            <p:cNvPr id="20" name="Down Arrow 19"/>
            <p:cNvSpPr/>
            <p:nvPr/>
          </p:nvSpPr>
          <p:spPr>
            <a:xfrm>
              <a:off x="4910138" y="2379663"/>
              <a:ext cx="228600" cy="38100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646613" y="2041525"/>
              <a:ext cx="754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accent3"/>
                  </a:solidFill>
                  <a:latin typeface="Courier New" pitchFamily="49" charset="0"/>
                  <a:cs typeface="Courier New" pitchFamily="49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35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pivot</a:t>
            </a:r>
          </a:p>
          <a:p>
            <a:r>
              <a:rPr lang="en-US" dirty="0" smtClean="0"/>
              <a:t>Find element on the wrong side of </a:t>
            </a:r>
            <a:r>
              <a:rPr lang="en-US" i="1" dirty="0" smtClean="0"/>
              <a:t>pivot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648702" y="3504685"/>
            <a:ext cx="754063" cy="725488"/>
            <a:chOff x="4200525" y="2035175"/>
            <a:chExt cx="754063" cy="725488"/>
          </a:xfrm>
        </p:grpSpPr>
        <p:sp>
          <p:nvSpPr>
            <p:cNvPr id="16" name="Down Arrow 15"/>
            <p:cNvSpPr/>
            <p:nvPr/>
          </p:nvSpPr>
          <p:spPr>
            <a:xfrm>
              <a:off x="4462463" y="2379663"/>
              <a:ext cx="228600" cy="381000"/>
            </a:xfrm>
            <a:prstGeom prst="downArrow">
              <a:avLst/>
            </a:prstGeom>
            <a:solidFill>
              <a:srgbClr val="C0504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4200525" y="2035175"/>
              <a:ext cx="754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down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52403" y="3498097"/>
            <a:ext cx="754062" cy="719138"/>
            <a:chOff x="4646613" y="2041525"/>
            <a:chExt cx="754062" cy="719138"/>
          </a:xfrm>
        </p:grpSpPr>
        <p:sp>
          <p:nvSpPr>
            <p:cNvPr id="20" name="Down Arrow 19"/>
            <p:cNvSpPr/>
            <p:nvPr/>
          </p:nvSpPr>
          <p:spPr>
            <a:xfrm>
              <a:off x="4910138" y="2379663"/>
              <a:ext cx="228600" cy="38100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646613" y="2041525"/>
              <a:ext cx="754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accent3"/>
                  </a:solidFill>
                  <a:latin typeface="Courier New" pitchFamily="49" charset="0"/>
                  <a:cs typeface="Courier New" pitchFamily="49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19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pivot</a:t>
            </a:r>
          </a:p>
          <a:p>
            <a:r>
              <a:rPr lang="en-US" dirty="0" smtClean="0"/>
              <a:t>Find element on the wrong side of </a:t>
            </a:r>
            <a:r>
              <a:rPr lang="en-US" i="1" dirty="0" smtClean="0"/>
              <a:t>pivot</a:t>
            </a:r>
            <a:endParaRPr lang="en-US" dirty="0" smtClean="0"/>
          </a:p>
          <a:p>
            <a:r>
              <a:rPr lang="en-US" dirty="0" smtClean="0"/>
              <a:t>Swap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648702" y="3504685"/>
            <a:ext cx="754063" cy="725488"/>
            <a:chOff x="4200525" y="2035175"/>
            <a:chExt cx="754063" cy="725488"/>
          </a:xfrm>
        </p:grpSpPr>
        <p:sp>
          <p:nvSpPr>
            <p:cNvPr id="16" name="Down Arrow 15"/>
            <p:cNvSpPr/>
            <p:nvPr/>
          </p:nvSpPr>
          <p:spPr>
            <a:xfrm>
              <a:off x="4462463" y="2379663"/>
              <a:ext cx="228600" cy="381000"/>
            </a:xfrm>
            <a:prstGeom prst="downArrow">
              <a:avLst/>
            </a:prstGeom>
            <a:solidFill>
              <a:srgbClr val="C0504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4200525" y="2035175"/>
              <a:ext cx="754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down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52403" y="3498097"/>
            <a:ext cx="754062" cy="719138"/>
            <a:chOff x="4646613" y="2041525"/>
            <a:chExt cx="754062" cy="719138"/>
          </a:xfrm>
        </p:grpSpPr>
        <p:sp>
          <p:nvSpPr>
            <p:cNvPr id="20" name="Down Arrow 19"/>
            <p:cNvSpPr/>
            <p:nvPr/>
          </p:nvSpPr>
          <p:spPr>
            <a:xfrm>
              <a:off x="4910138" y="2379663"/>
              <a:ext cx="228600" cy="38100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646613" y="2041525"/>
              <a:ext cx="754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accent3"/>
                  </a:solidFill>
                  <a:latin typeface="Courier New" pitchFamily="49" charset="0"/>
                  <a:cs typeface="Courier New" pitchFamily="49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51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pivot</a:t>
            </a:r>
          </a:p>
          <a:p>
            <a:r>
              <a:rPr lang="en-US" dirty="0" smtClean="0"/>
              <a:t>Find element on the wrong side of </a:t>
            </a:r>
            <a:r>
              <a:rPr lang="en-US" i="1" dirty="0" smtClean="0"/>
              <a:t>pivot</a:t>
            </a:r>
            <a:endParaRPr lang="en-US" dirty="0" smtClean="0"/>
          </a:p>
          <a:p>
            <a:r>
              <a:rPr lang="en-US" dirty="0" smtClean="0"/>
              <a:t>Swap</a:t>
            </a:r>
          </a:p>
          <a:p>
            <a:r>
              <a:rPr lang="en-US" dirty="0" smtClean="0"/>
              <a:t>Until down &lt; up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181802" y="3504685"/>
            <a:ext cx="754063" cy="725488"/>
            <a:chOff x="4200525" y="2035175"/>
            <a:chExt cx="754063" cy="725488"/>
          </a:xfrm>
        </p:grpSpPr>
        <p:sp>
          <p:nvSpPr>
            <p:cNvPr id="16" name="Down Arrow 15"/>
            <p:cNvSpPr/>
            <p:nvPr/>
          </p:nvSpPr>
          <p:spPr>
            <a:xfrm>
              <a:off x="4462463" y="2379663"/>
              <a:ext cx="228600" cy="381000"/>
            </a:xfrm>
            <a:prstGeom prst="downArrow">
              <a:avLst/>
            </a:prstGeom>
            <a:solidFill>
              <a:srgbClr val="C0504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4200525" y="2035175"/>
              <a:ext cx="754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down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6655" y="3498097"/>
            <a:ext cx="754062" cy="719138"/>
            <a:chOff x="4646613" y="2041525"/>
            <a:chExt cx="754062" cy="719138"/>
          </a:xfrm>
        </p:grpSpPr>
        <p:sp>
          <p:nvSpPr>
            <p:cNvPr id="20" name="Down Arrow 19"/>
            <p:cNvSpPr/>
            <p:nvPr/>
          </p:nvSpPr>
          <p:spPr>
            <a:xfrm>
              <a:off x="4910138" y="2379663"/>
              <a:ext cx="228600" cy="38100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646613" y="2041525"/>
              <a:ext cx="754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accent3"/>
                  </a:solidFill>
                  <a:latin typeface="Courier New" pitchFamily="49" charset="0"/>
                  <a:cs typeface="Courier New" pitchFamily="49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06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i="1" dirty="0" smtClean="0"/>
              <a:t>pivot</a:t>
            </a:r>
          </a:p>
          <a:p>
            <a:r>
              <a:rPr lang="en-US" dirty="0" smtClean="0"/>
              <a:t>Find element on the wrong side of </a:t>
            </a:r>
            <a:r>
              <a:rPr lang="en-US" i="1" dirty="0" smtClean="0"/>
              <a:t>pivot</a:t>
            </a:r>
            <a:endParaRPr lang="en-US" dirty="0" smtClean="0"/>
          </a:p>
          <a:p>
            <a:r>
              <a:rPr lang="en-US" dirty="0" smtClean="0"/>
              <a:t>Swap</a:t>
            </a:r>
          </a:p>
          <a:p>
            <a:r>
              <a:rPr lang="en-US" dirty="0" smtClean="0"/>
              <a:t>Until down &lt; up</a:t>
            </a:r>
          </a:p>
          <a:p>
            <a:r>
              <a:rPr lang="en-US" dirty="0" smtClean="0"/>
              <a:t>Swap pivot and down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181802" y="3504685"/>
            <a:ext cx="754063" cy="725488"/>
            <a:chOff x="4200525" y="2035175"/>
            <a:chExt cx="754063" cy="725488"/>
          </a:xfrm>
        </p:grpSpPr>
        <p:sp>
          <p:nvSpPr>
            <p:cNvPr id="16" name="Down Arrow 15"/>
            <p:cNvSpPr/>
            <p:nvPr/>
          </p:nvSpPr>
          <p:spPr>
            <a:xfrm>
              <a:off x="4462463" y="2379663"/>
              <a:ext cx="228600" cy="381000"/>
            </a:xfrm>
            <a:prstGeom prst="downArrow">
              <a:avLst/>
            </a:prstGeom>
            <a:solidFill>
              <a:srgbClr val="C0504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4200525" y="2035175"/>
              <a:ext cx="754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down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6655" y="3498097"/>
            <a:ext cx="754062" cy="719138"/>
            <a:chOff x="4646613" y="2041525"/>
            <a:chExt cx="754062" cy="719138"/>
          </a:xfrm>
        </p:grpSpPr>
        <p:sp>
          <p:nvSpPr>
            <p:cNvPr id="20" name="Down Arrow 19"/>
            <p:cNvSpPr/>
            <p:nvPr/>
          </p:nvSpPr>
          <p:spPr>
            <a:xfrm>
              <a:off x="4910138" y="2379663"/>
              <a:ext cx="228600" cy="381000"/>
            </a:xfrm>
            <a:prstGeom prst="downArrow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646613" y="2041525"/>
              <a:ext cx="754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accent3"/>
                  </a:solidFill>
                  <a:latin typeface="Courier New" pitchFamily="49" charset="0"/>
                  <a:cs typeface="Courier New" pitchFamily="49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09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8357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Shrink the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left </a:t>
            </a:r>
            <a:r>
              <a:rPr lang="en-US" dirty="0" err="1" smtClean="0"/>
              <a:t>subarray</a:t>
            </a:r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2" name="Left Bracket 21"/>
          <p:cNvSpPr/>
          <p:nvPr/>
        </p:nvSpPr>
        <p:spPr bwMode="auto">
          <a:xfrm rot="5400000">
            <a:off x="3280778" y="3032948"/>
            <a:ext cx="320255" cy="1814513"/>
          </a:xfrm>
          <a:prstGeom prst="leftBracke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7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right </a:t>
            </a:r>
            <a:r>
              <a:rPr lang="en-US" dirty="0" err="1" smtClean="0"/>
              <a:t>subarray</a:t>
            </a:r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2" name="Left Bracket 21"/>
          <p:cNvSpPr/>
          <p:nvPr/>
        </p:nvSpPr>
        <p:spPr bwMode="auto">
          <a:xfrm rot="5400000">
            <a:off x="3509377" y="3261549"/>
            <a:ext cx="320256" cy="1357312"/>
          </a:xfrm>
          <a:prstGeom prst="leftBracke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2533650" y="1942089"/>
            <a:ext cx="2062163" cy="1462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smtClean="0"/>
              <a:t>left and right </a:t>
            </a:r>
            <a:r>
              <a:rPr lang="en-US" sz="1800" dirty="0" err="1" smtClean="0"/>
              <a:t>subarrays</a:t>
            </a:r>
            <a:r>
              <a:rPr lang="en-US" sz="1800" dirty="0" smtClean="0"/>
              <a:t> have single values so they are sorted</a:t>
            </a:r>
            <a:endParaRPr lang="en-US" sz="1800" dirty="0"/>
          </a:p>
        </p:txBody>
      </p:sp>
      <p:cxnSp>
        <p:nvCxnSpPr>
          <p:cNvPr id="26" name="Straight Connector 25"/>
          <p:cNvCxnSpPr>
            <a:stCxn id="24" idx="2"/>
            <a:endCxn id="12" idx="0"/>
          </p:cNvCxnSpPr>
          <p:nvPr/>
        </p:nvCxnSpPr>
        <p:spPr bwMode="auto">
          <a:xfrm flipH="1">
            <a:off x="3205163" y="3404932"/>
            <a:ext cx="359569" cy="81230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>
            <a:stCxn id="24" idx="2"/>
            <a:endCxn id="14" idx="0"/>
          </p:cNvCxnSpPr>
          <p:nvPr/>
        </p:nvCxnSpPr>
        <p:spPr bwMode="auto">
          <a:xfrm>
            <a:off x="3564732" y="3404932"/>
            <a:ext cx="554831" cy="81230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28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right </a:t>
            </a:r>
            <a:r>
              <a:rPr lang="en-US" dirty="0" err="1" smtClean="0"/>
              <a:t>subarray</a:t>
            </a:r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Left Bracket 18"/>
          <p:cNvSpPr/>
          <p:nvPr/>
        </p:nvSpPr>
        <p:spPr bwMode="auto">
          <a:xfrm rot="5400000">
            <a:off x="5555531" y="3045514"/>
            <a:ext cx="320256" cy="1789381"/>
          </a:xfrm>
          <a:prstGeom prst="leftBracke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9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right </a:t>
            </a:r>
            <a:r>
              <a:rPr lang="en-US" dirty="0" err="1" smtClean="0"/>
              <a:t>subarray</a:t>
            </a:r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Left Bracket 18"/>
          <p:cNvSpPr/>
          <p:nvPr/>
        </p:nvSpPr>
        <p:spPr bwMode="auto">
          <a:xfrm rot="5400000">
            <a:off x="5771565" y="3261549"/>
            <a:ext cx="320255" cy="1357312"/>
          </a:xfrm>
          <a:prstGeom prst="leftBracke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5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right </a:t>
            </a:r>
            <a:r>
              <a:rPr lang="en-US" dirty="0" err="1" smtClean="0"/>
              <a:t>subarray</a:t>
            </a:r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" name="Left Bracket 18"/>
          <p:cNvSpPr/>
          <p:nvPr/>
        </p:nvSpPr>
        <p:spPr bwMode="auto">
          <a:xfrm rot="5400000">
            <a:off x="5993022" y="3483006"/>
            <a:ext cx="320254" cy="914399"/>
          </a:xfrm>
          <a:prstGeom prst="leftBracke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left </a:t>
            </a:r>
            <a:r>
              <a:rPr lang="en-US" dirty="0" err="1" smtClean="0"/>
              <a:t>subarray</a:t>
            </a:r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5122068" y="1942089"/>
            <a:ext cx="2062163" cy="1462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smtClean="0"/>
              <a:t>left </a:t>
            </a:r>
            <a:r>
              <a:rPr lang="en-US" sz="1800" dirty="0" err="1" smtClean="0"/>
              <a:t>subarray</a:t>
            </a:r>
            <a:r>
              <a:rPr lang="en-US" sz="1800" dirty="0" smtClean="0"/>
              <a:t> has single values so it is sorted</a:t>
            </a:r>
            <a:endParaRPr lang="en-US" sz="1800" dirty="0"/>
          </a:p>
        </p:txBody>
      </p:sp>
      <p:cxnSp>
        <p:nvCxnSpPr>
          <p:cNvPr id="18" name="Straight Connector 17"/>
          <p:cNvCxnSpPr>
            <a:stCxn id="17" idx="2"/>
            <a:endCxn id="9" idx="0"/>
          </p:cNvCxnSpPr>
          <p:nvPr/>
        </p:nvCxnSpPr>
        <p:spPr bwMode="auto">
          <a:xfrm flipH="1">
            <a:off x="5924550" y="3404932"/>
            <a:ext cx="228600" cy="81230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5769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33650" y="4217235"/>
            <a:ext cx="4076700" cy="457200"/>
            <a:chOff x="940761" y="3218432"/>
            <a:chExt cx="4076700" cy="457200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12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33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44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202613" y="3218432"/>
              <a:ext cx="1814848" cy="457200"/>
              <a:chOff x="1524000" y="3505200"/>
              <a:chExt cx="18148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64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816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77</a:t>
                </a:r>
                <a:endPara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70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first</a:t>
            </a:r>
            <a:r>
              <a:rPr lang="en-US" dirty="0" smtClean="0"/>
              <a:t> &lt; </a:t>
            </a:r>
            <a:r>
              <a:rPr lang="en-US" i="1" dirty="0" smtClean="0"/>
              <a:t>last</a:t>
            </a:r>
            <a:r>
              <a:rPr lang="en-US" dirty="0" smtClean="0"/>
              <a:t> then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Partition elements in </a:t>
            </a:r>
            <a:r>
              <a:rPr lang="en-US" dirty="0" err="1" smtClean="0"/>
              <a:t>subarray</a:t>
            </a:r>
            <a:r>
              <a:rPr lang="en-US" dirty="0" smtClean="0"/>
              <a:t> </a:t>
            </a:r>
            <a:r>
              <a:rPr lang="en-US" i="1" dirty="0" smtClean="0"/>
              <a:t>first</a:t>
            </a:r>
            <a:r>
              <a:rPr lang="en-US" dirty="0" smtClean="0"/>
              <a:t> … </a:t>
            </a:r>
            <a:r>
              <a:rPr lang="en-US" i="1" dirty="0" smtClean="0"/>
              <a:t>last</a:t>
            </a:r>
            <a:r>
              <a:rPr lang="en-US" dirty="0" smtClean="0"/>
              <a:t> so that the pivot value is in correct place </a:t>
            </a:r>
            <a:r>
              <a:rPr lang="en-US" i="1" dirty="0" err="1" smtClean="0"/>
              <a:t>pivIndex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Quicksort </a:t>
            </a:r>
            <a:r>
              <a:rPr lang="en-US" i="1" dirty="0" smtClean="0"/>
              <a:t>first </a:t>
            </a:r>
            <a:r>
              <a:rPr lang="en-US" dirty="0" smtClean="0"/>
              <a:t>… </a:t>
            </a:r>
            <a:r>
              <a:rPr lang="en-US" i="1" dirty="0" err="1" smtClean="0"/>
              <a:t>pivIndex</a:t>
            </a:r>
            <a:r>
              <a:rPr lang="en-US" dirty="0"/>
              <a:t> </a:t>
            </a:r>
            <a:r>
              <a:rPr lang="en-US" dirty="0" smtClean="0"/>
              <a:t>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Quicksort </a:t>
            </a:r>
            <a:r>
              <a:rPr lang="en-US" i="1" dirty="0" err="1" smtClean="0"/>
              <a:t>pivIndex</a:t>
            </a:r>
            <a:r>
              <a:rPr lang="en-US" dirty="0" smtClean="0"/>
              <a:t> + 1 … </a:t>
            </a:r>
            <a:r>
              <a:rPr lang="en-US" i="1" dirty="0" smtClean="0"/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If the pivot value is a random value selected from the current </a:t>
            </a:r>
            <a:r>
              <a:rPr lang="en-US" dirty="0" err="1"/>
              <a:t>subarray</a:t>
            </a:r>
            <a:r>
              <a:rPr lang="en-US" dirty="0" smtClean="0"/>
              <a:t>,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then </a:t>
            </a:r>
            <a:r>
              <a:rPr lang="en-US" dirty="0"/>
              <a:t>statistically half of the items in the </a:t>
            </a:r>
            <a:r>
              <a:rPr lang="en-US" dirty="0" err="1"/>
              <a:t>subarray</a:t>
            </a:r>
            <a:r>
              <a:rPr lang="en-US" dirty="0"/>
              <a:t> will be less than the pivot and half will be greater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If both </a:t>
            </a:r>
            <a:r>
              <a:rPr lang="en-US" dirty="0" err="1"/>
              <a:t>subarrays</a:t>
            </a:r>
            <a:r>
              <a:rPr lang="en-US" dirty="0"/>
              <a:t> have the same number of elements (best case), there will be log </a:t>
            </a:r>
            <a:r>
              <a:rPr lang="en-US" i="1" dirty="0"/>
              <a:t>n</a:t>
            </a:r>
            <a:r>
              <a:rPr lang="en-US" dirty="0"/>
              <a:t> levels of recursion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At each recursion level, the partitioning process involves moving every element to its correct position—</a:t>
            </a:r>
            <a:r>
              <a:rPr lang="en-US" i="1" dirty="0"/>
              <a:t>n</a:t>
            </a:r>
            <a:r>
              <a:rPr lang="en-US" dirty="0"/>
              <a:t> moves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Quicksort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), just like merge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9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8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169988" y="3676650"/>
            <a:ext cx="1379231" cy="1018119"/>
            <a:chOff x="1169988" y="3676650"/>
            <a:chExt cx="1379231" cy="1018119"/>
          </a:xfrm>
        </p:grpSpPr>
        <p:sp>
          <p:nvSpPr>
            <p:cNvPr id="53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4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169361" y="3675245"/>
                <a:ext cx="0" cy="51462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9361" y="4189869"/>
                <a:ext cx="67866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7956059" y="3646655"/>
                <a:ext cx="0" cy="54321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 bwMode="auto">
            <a:xfrm flipV="1">
              <a:off x="1795683" y="4126346"/>
              <a:ext cx="0" cy="1722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2039144" y="4126347"/>
            <a:ext cx="976312" cy="966784"/>
            <a:chOff x="1264276" y="3975815"/>
            <a:chExt cx="976648" cy="966499"/>
          </a:xfrm>
        </p:grpSpPr>
        <p:sp>
          <p:nvSpPr>
            <p:cNvPr id="60" name="Down Arrow 59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12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Analysis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quicksort will give very poor behavior if, each time the array is partitioned, a </a:t>
            </a:r>
            <a:r>
              <a:rPr lang="en-US" dirty="0" err="1"/>
              <a:t>subarray</a:t>
            </a:r>
            <a:r>
              <a:rPr lang="en-US" dirty="0"/>
              <a:t> is empty. 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case, the sort will be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/>
              <a:t>these circumstances, the overhead of recursive calls and the extra run-time stack storage required by these calls makes this version of quicksort a poor performer relative to the quadratic </a:t>
            </a:r>
            <a:r>
              <a:rPr lang="en-US" dirty="0" smtClean="0"/>
              <a:t>sorts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2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3305" y="977433"/>
            <a:ext cx="7038067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</a:t>
            </a:r>
            <a:r>
              <a:rPr lang="en-US" dirty="0" err="1" smtClean="0">
                <a:solidFill>
                  <a:schemeClr val="accent3"/>
                </a:solidFill>
              </a:rPr>
              <a:t>QuickSort</a:t>
            </a:r>
            <a:r>
              <a:rPr lang="en-US" dirty="0" smtClean="0">
                <a:solidFill>
                  <a:schemeClr val="accent3"/>
                </a:solidFill>
              </a:rPr>
              <a:t>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QuickSort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rgbClr val="9BBB59"/>
                </a:solidFill>
              </a:rPr>
              <a:t> /** </a:t>
            </a:r>
            <a:r>
              <a:rPr lang="en-US" dirty="0" smtClean="0">
                <a:solidFill>
                  <a:srgbClr val="9BBB59"/>
                </a:solidFill>
              </a:rPr>
              <a:t>Sort the table using quicksort algorithm. </a:t>
            </a:r>
            <a:r>
              <a:rPr lang="en-US" dirty="0">
                <a:solidFill>
                  <a:srgbClr val="9BBB59"/>
                </a:solidFill>
              </a:rPr>
              <a:t>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 static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&lt;T extends Comparable&lt;T&gt; void </a:t>
            </a:r>
            <a:r>
              <a:rPr lang="en-US" dirty="0" smtClean="0">
                <a:solidFill>
                  <a:schemeClr val="bg2"/>
                </a:solidFill>
              </a:rPr>
              <a:t>sort(</a:t>
            </a:r>
            <a:r>
              <a:rPr lang="en-US" dirty="0">
                <a:solidFill>
                  <a:schemeClr val="bg2"/>
                </a:solidFill>
              </a:rPr>
              <a:t>T[] table)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quickSort</a:t>
            </a:r>
            <a:r>
              <a:rPr lang="en-US" dirty="0" smtClean="0">
                <a:solidFill>
                  <a:schemeClr val="bg2"/>
                </a:solidFill>
              </a:rPr>
              <a:t>(table, 0,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   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/** Sort part of the table using the quicksort algorithm.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table the array to sort.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first the lower bound index.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last the upper bound index.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static</a:t>
            </a:r>
            <a:r>
              <a:rPr lang="en-US" dirty="0" smtClean="0">
                <a:solidFill>
                  <a:schemeClr val="bg2"/>
                </a:solidFill>
              </a:rPr>
              <a:t> &lt;T extends Comparable&lt;T&gt; void </a:t>
            </a:r>
            <a:r>
              <a:rPr lang="en-US" dirty="0" err="1" smtClean="0">
                <a:solidFill>
                  <a:schemeClr val="bg2"/>
                </a:solidFill>
              </a:rPr>
              <a:t>quickSort</a:t>
            </a:r>
            <a:r>
              <a:rPr lang="en-US" dirty="0" smtClean="0">
                <a:solidFill>
                  <a:schemeClr val="bg2"/>
                </a:solidFill>
              </a:rPr>
              <a:t>(T[] table,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                                                          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first,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                                                          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(first &lt; last)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pivIndex</a:t>
            </a:r>
            <a:r>
              <a:rPr lang="en-US" dirty="0" smtClean="0">
                <a:solidFill>
                  <a:schemeClr val="bg2"/>
                </a:solidFill>
              </a:rPr>
              <a:t> = partition(table, first, last);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quickSort</a:t>
            </a:r>
            <a:r>
              <a:rPr lang="en-US" dirty="0" smtClean="0">
                <a:solidFill>
                  <a:schemeClr val="bg2"/>
                </a:solidFill>
              </a:rPr>
              <a:t>(table, first, </a:t>
            </a:r>
            <a:r>
              <a:rPr lang="en-US" dirty="0" err="1" smtClean="0">
                <a:solidFill>
                  <a:schemeClr val="bg2"/>
                </a:solidFill>
              </a:rPr>
              <a:t>pivIndex</a:t>
            </a:r>
            <a:r>
              <a:rPr lang="en-US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quickSort</a:t>
            </a:r>
            <a:r>
              <a:rPr lang="en-US" dirty="0" smtClean="0">
                <a:solidFill>
                  <a:schemeClr val="bg2"/>
                </a:solidFill>
              </a:rPr>
              <a:t>(table, </a:t>
            </a:r>
            <a:r>
              <a:rPr lang="en-US" dirty="0" err="1" smtClean="0">
                <a:solidFill>
                  <a:schemeClr val="bg2"/>
                </a:solidFill>
              </a:rPr>
              <a:t>pivIndex</a:t>
            </a:r>
            <a:r>
              <a:rPr lang="en-US" dirty="0" smtClean="0">
                <a:solidFill>
                  <a:schemeClr val="bg2"/>
                </a:solidFill>
              </a:rPr>
              <a:t> + 1, last);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2548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2536" y="977433"/>
            <a:ext cx="853892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</a:t>
            </a:r>
            <a:r>
              <a:rPr lang="en-US" dirty="0" err="1" smtClean="0">
                <a:solidFill>
                  <a:schemeClr val="accent3"/>
                </a:solidFill>
              </a:rPr>
              <a:t>QuickSort</a:t>
            </a:r>
            <a:r>
              <a:rPr lang="en-US" dirty="0" smtClean="0">
                <a:solidFill>
                  <a:schemeClr val="accent3"/>
                </a:solidFill>
              </a:rPr>
              <a:t>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QuickSort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… 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/** Partition the table, values from first to </a:t>
            </a:r>
            <a:r>
              <a:rPr lang="en-US" dirty="0" err="1" smtClean="0">
                <a:solidFill>
                  <a:srgbClr val="9BBB59"/>
                </a:solidFill>
              </a:rPr>
              <a:t>pivIndex</a:t>
            </a:r>
            <a:r>
              <a:rPr lang="en-US" dirty="0" smtClean="0">
                <a:solidFill>
                  <a:srgbClr val="9BBB59"/>
                </a:solidFill>
              </a:rPr>
              <a:t> less than pivot.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table the array to sort.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first the lower bound index.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last the upper bound index.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pivot index.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static</a:t>
            </a:r>
            <a:r>
              <a:rPr lang="en-US" dirty="0" smtClean="0">
                <a:solidFill>
                  <a:schemeClr val="bg2"/>
                </a:solidFill>
              </a:rPr>
              <a:t> &lt;T extends Comparable&lt;T&gt;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partition(T[] table,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last)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T pivot = table[first];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up = first;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down = last;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do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while ((up &lt; last) &amp;&amp; </a:t>
            </a:r>
            <a:r>
              <a:rPr lang="en-US" dirty="0" err="1" smtClean="0">
                <a:solidFill>
                  <a:schemeClr val="bg2"/>
                </a:solidFill>
              </a:rPr>
              <a:t>pivot.compareTo</a:t>
            </a:r>
            <a:r>
              <a:rPr lang="en-US" dirty="0" smtClean="0">
                <a:solidFill>
                  <a:schemeClr val="bg2"/>
                </a:solidFill>
              </a:rPr>
              <a:t>(table[up]) &gt;= 0) { up++;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while (</a:t>
            </a:r>
            <a:r>
              <a:rPr lang="en-US" dirty="0" err="1" smtClean="0">
                <a:solidFill>
                  <a:schemeClr val="bg2"/>
                </a:solidFill>
              </a:rPr>
              <a:t>pivot.compareTo</a:t>
            </a:r>
            <a:r>
              <a:rPr lang="en-US" dirty="0" smtClean="0">
                <a:solidFill>
                  <a:schemeClr val="bg2"/>
                </a:solidFill>
              </a:rPr>
              <a:t>(table[down]) &lt; 0) { down--;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if (up &lt; down) { swap(table, up, down);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while (up &lt; down);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swap(table, first, down);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down;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53387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Sort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821344"/>
              </p:ext>
            </p:extLst>
          </p:nvPr>
        </p:nvGraphicFramePr>
        <p:xfrm>
          <a:off x="342900" y="1760220"/>
          <a:ext cx="8458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Comparisons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Worst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7/6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5/4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log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Heapsort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87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2758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612117" y="3676650"/>
            <a:ext cx="1379231" cy="1018119"/>
            <a:chOff x="1169988" y="3676650"/>
            <a:chExt cx="1379231" cy="1018119"/>
          </a:xfrm>
        </p:grpSpPr>
        <p:sp>
          <p:nvSpPr>
            <p:cNvPr id="53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4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169361" y="3675245"/>
                <a:ext cx="0" cy="51462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9361" y="4189869"/>
                <a:ext cx="67866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7956059" y="3646655"/>
                <a:ext cx="0" cy="54321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 bwMode="auto">
            <a:xfrm flipV="1">
              <a:off x="1795683" y="4126346"/>
              <a:ext cx="0" cy="1722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2481273" y="4126347"/>
            <a:ext cx="976312" cy="966784"/>
            <a:chOff x="1264276" y="3975815"/>
            <a:chExt cx="976648" cy="966499"/>
          </a:xfrm>
        </p:grpSpPr>
        <p:sp>
          <p:nvSpPr>
            <p:cNvPr id="60" name="Down Arrow 59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54710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612117" y="3676650"/>
            <a:ext cx="1379231" cy="1018119"/>
            <a:chOff x="1169988" y="3676650"/>
            <a:chExt cx="1379231" cy="1018119"/>
          </a:xfrm>
        </p:grpSpPr>
        <p:sp>
          <p:nvSpPr>
            <p:cNvPr id="53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4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169361" y="3675245"/>
                <a:ext cx="0" cy="51462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9361" y="4189869"/>
                <a:ext cx="67866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7956059" y="3646655"/>
                <a:ext cx="0" cy="54321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 bwMode="auto">
            <a:xfrm flipV="1">
              <a:off x="1795683" y="4126346"/>
              <a:ext cx="0" cy="1722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2481273" y="4126347"/>
            <a:ext cx="976312" cy="966784"/>
            <a:chOff x="1264276" y="3975815"/>
            <a:chExt cx="976648" cy="966499"/>
          </a:xfrm>
        </p:grpSpPr>
        <p:sp>
          <p:nvSpPr>
            <p:cNvPr id="60" name="Down Arrow 59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9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Sort: A Better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insertion sort, but with O(n</a:t>
            </a:r>
            <a:r>
              <a:rPr lang="en-US" baseline="30000" dirty="0" smtClean="0"/>
              <a:t>3/2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Named after Donald Shell</a:t>
            </a:r>
          </a:p>
          <a:p>
            <a:endParaRPr lang="en-US" dirty="0"/>
          </a:p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Sort many smaller sub-arrays using insertion sort</a:t>
            </a:r>
          </a:p>
          <a:p>
            <a:pPr lvl="1"/>
            <a:r>
              <a:rPr lang="en-US" dirty="0" smtClean="0"/>
              <a:t>Then sort whole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45922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2063653" y="3676650"/>
            <a:ext cx="1379231" cy="1018119"/>
            <a:chOff x="1169988" y="3676650"/>
            <a:chExt cx="1379231" cy="1018119"/>
          </a:xfrm>
        </p:grpSpPr>
        <p:sp>
          <p:nvSpPr>
            <p:cNvPr id="53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</a:rPr>
                <a:t>subarray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</a:p>
          </p:txBody>
        </p:sp>
        <p:grpSp>
          <p:nvGrpSpPr>
            <p:cNvPr id="54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169361" y="3675245"/>
                <a:ext cx="0" cy="51462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9361" y="4189869"/>
                <a:ext cx="67866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7956059" y="3646655"/>
                <a:ext cx="0" cy="54321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 bwMode="auto">
            <a:xfrm flipV="1">
              <a:off x="1795683" y="4126346"/>
              <a:ext cx="0" cy="1722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2932809" y="4126347"/>
            <a:ext cx="976312" cy="966784"/>
            <a:chOff x="1264276" y="3975815"/>
            <a:chExt cx="976648" cy="966499"/>
          </a:xfrm>
        </p:grpSpPr>
        <p:sp>
          <p:nvSpPr>
            <p:cNvPr id="60" name="Down Arrow 59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4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01730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2063653" y="3676650"/>
            <a:ext cx="1379231" cy="1018119"/>
            <a:chOff x="1169988" y="3676650"/>
            <a:chExt cx="1379231" cy="1018119"/>
          </a:xfrm>
        </p:grpSpPr>
        <p:sp>
          <p:nvSpPr>
            <p:cNvPr id="53" name="TextBox 68"/>
            <p:cNvSpPr txBox="1">
              <a:spLocks noChangeArrowheads="1"/>
            </p:cNvSpPr>
            <p:nvPr/>
          </p:nvSpPr>
          <p:spPr bwMode="auto">
            <a:xfrm>
              <a:off x="1225647" y="4325437"/>
              <a:ext cx="13235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4" name="Group 15"/>
            <p:cNvGrpSpPr>
              <a:grpSpLocks/>
            </p:cNvGrpSpPr>
            <p:nvPr/>
          </p:nvGrpSpPr>
          <p:grpSpPr bwMode="auto">
            <a:xfrm>
              <a:off x="1169988" y="3676650"/>
              <a:ext cx="1357312" cy="449697"/>
              <a:chOff x="1169361" y="3646655"/>
              <a:chExt cx="6786698" cy="543214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169361" y="3675245"/>
                <a:ext cx="0" cy="51462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9361" y="4189869"/>
                <a:ext cx="67866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7956059" y="3646655"/>
                <a:ext cx="0" cy="543214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 bwMode="auto">
            <a:xfrm flipV="1">
              <a:off x="1795683" y="4126346"/>
              <a:ext cx="0" cy="1722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2932809" y="4126347"/>
            <a:ext cx="976312" cy="966784"/>
            <a:chOff x="1264276" y="3975815"/>
            <a:chExt cx="976648" cy="966499"/>
          </a:xfrm>
        </p:grpSpPr>
        <p:sp>
          <p:nvSpPr>
            <p:cNvPr id="60" name="Down Arrow 59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4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95831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1169796" y="3675063"/>
            <a:ext cx="3209675" cy="1418068"/>
            <a:chOff x="1169796" y="3675063"/>
            <a:chExt cx="3209675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3403159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9796" y="3675063"/>
              <a:ext cx="2732919" cy="1018119"/>
              <a:chOff x="1169988" y="3676650"/>
              <a:chExt cx="1379231" cy="1018119"/>
            </a:xfrm>
          </p:grpSpPr>
          <p:sp>
            <p:nvSpPr>
              <p:cNvPr id="63" name="TextBox 68"/>
              <p:cNvSpPr txBox="1">
                <a:spLocks noChangeArrowheads="1"/>
              </p:cNvSpPr>
              <p:nvPr/>
            </p:nvSpPr>
            <p:spPr bwMode="auto">
              <a:xfrm>
                <a:off x="1532160" y="4325437"/>
                <a:ext cx="101705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subarray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" name="Group 15"/>
              <p:cNvGrpSpPr>
                <a:grpSpLocks/>
              </p:cNvGrpSpPr>
              <p:nvPr/>
            </p:nvGrpSpPr>
            <p:grpSpPr bwMode="auto">
              <a:xfrm>
                <a:off x="1169988" y="3676650"/>
                <a:ext cx="1357312" cy="449697"/>
                <a:chOff x="1169361" y="3646655"/>
                <a:chExt cx="6786698" cy="543214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169361" y="3675245"/>
                  <a:ext cx="0" cy="51462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169361" y="4189869"/>
                  <a:ext cx="67866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7956059" y="3646655"/>
                  <a:ext cx="0" cy="54321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/>
            <p:cNvCxnSpPr/>
            <p:nvPr/>
          </p:nvCxnSpPr>
          <p:spPr bwMode="auto">
            <a:xfrm>
              <a:off x="2527271" y="3696535"/>
              <a:ext cx="0" cy="627315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3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4698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1169796" y="3675063"/>
            <a:ext cx="3209675" cy="1418068"/>
            <a:chOff x="1169796" y="3675063"/>
            <a:chExt cx="3209675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3403159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9796" y="3675063"/>
              <a:ext cx="2732919" cy="1018119"/>
              <a:chOff x="1169988" y="3676650"/>
              <a:chExt cx="1379231" cy="1018119"/>
            </a:xfrm>
          </p:grpSpPr>
          <p:sp>
            <p:nvSpPr>
              <p:cNvPr id="63" name="TextBox 68"/>
              <p:cNvSpPr txBox="1">
                <a:spLocks noChangeArrowheads="1"/>
              </p:cNvSpPr>
              <p:nvPr/>
            </p:nvSpPr>
            <p:spPr bwMode="auto">
              <a:xfrm>
                <a:off x="1532160" y="4325437"/>
                <a:ext cx="101705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subarray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" name="Group 15"/>
              <p:cNvGrpSpPr>
                <a:grpSpLocks/>
              </p:cNvGrpSpPr>
              <p:nvPr/>
            </p:nvGrpSpPr>
            <p:grpSpPr bwMode="auto">
              <a:xfrm>
                <a:off x="1169988" y="3676650"/>
                <a:ext cx="1357312" cy="449697"/>
                <a:chOff x="1169361" y="3646655"/>
                <a:chExt cx="6786698" cy="543214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169361" y="3675245"/>
                  <a:ext cx="0" cy="51462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169361" y="4189869"/>
                  <a:ext cx="67866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7956059" y="3646655"/>
                  <a:ext cx="0" cy="54321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/>
            <p:cNvCxnSpPr/>
            <p:nvPr/>
          </p:nvCxnSpPr>
          <p:spPr bwMode="auto">
            <a:xfrm>
              <a:off x="2527271" y="3696535"/>
              <a:ext cx="0" cy="627315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0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29574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1630739" y="3675063"/>
            <a:ext cx="3209675" cy="1418068"/>
            <a:chOff x="1169796" y="3675063"/>
            <a:chExt cx="3209675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3403159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9796" y="3675063"/>
              <a:ext cx="2732919" cy="1018119"/>
              <a:chOff x="1169988" y="3676650"/>
              <a:chExt cx="1379231" cy="1018119"/>
            </a:xfrm>
          </p:grpSpPr>
          <p:sp>
            <p:nvSpPr>
              <p:cNvPr id="63" name="TextBox 68"/>
              <p:cNvSpPr txBox="1">
                <a:spLocks noChangeArrowheads="1"/>
              </p:cNvSpPr>
              <p:nvPr/>
            </p:nvSpPr>
            <p:spPr bwMode="auto">
              <a:xfrm>
                <a:off x="1532160" y="4325437"/>
                <a:ext cx="101705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subarray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" name="Group 15"/>
              <p:cNvGrpSpPr>
                <a:grpSpLocks/>
              </p:cNvGrpSpPr>
              <p:nvPr/>
            </p:nvGrpSpPr>
            <p:grpSpPr bwMode="auto">
              <a:xfrm>
                <a:off x="1169988" y="3676650"/>
                <a:ext cx="1357312" cy="449697"/>
                <a:chOff x="1169361" y="3646655"/>
                <a:chExt cx="6786698" cy="543214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169361" y="3675245"/>
                  <a:ext cx="0" cy="51462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169361" y="4189869"/>
                  <a:ext cx="67866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7956059" y="3646655"/>
                  <a:ext cx="0" cy="54321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/>
            <p:cNvCxnSpPr/>
            <p:nvPr/>
          </p:nvCxnSpPr>
          <p:spPr bwMode="auto">
            <a:xfrm>
              <a:off x="2527271" y="3696535"/>
              <a:ext cx="0" cy="627315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0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18159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2082275" y="3675063"/>
            <a:ext cx="3209675" cy="1418068"/>
            <a:chOff x="1169796" y="3675063"/>
            <a:chExt cx="3209675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3403159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9796" y="3675063"/>
              <a:ext cx="2732919" cy="1018119"/>
              <a:chOff x="1169988" y="3676650"/>
              <a:chExt cx="1379231" cy="1018119"/>
            </a:xfrm>
          </p:grpSpPr>
          <p:sp>
            <p:nvSpPr>
              <p:cNvPr id="63" name="TextBox 68"/>
              <p:cNvSpPr txBox="1">
                <a:spLocks noChangeArrowheads="1"/>
              </p:cNvSpPr>
              <p:nvPr/>
            </p:nvSpPr>
            <p:spPr bwMode="auto">
              <a:xfrm>
                <a:off x="1532160" y="4325437"/>
                <a:ext cx="101705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subarray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" name="Group 15"/>
              <p:cNvGrpSpPr>
                <a:grpSpLocks/>
              </p:cNvGrpSpPr>
              <p:nvPr/>
            </p:nvGrpSpPr>
            <p:grpSpPr bwMode="auto">
              <a:xfrm>
                <a:off x="1169988" y="3676650"/>
                <a:ext cx="1357312" cy="449697"/>
                <a:chOff x="1169361" y="3646655"/>
                <a:chExt cx="6786698" cy="543214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169361" y="3675245"/>
                  <a:ext cx="0" cy="51462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169361" y="4189869"/>
                  <a:ext cx="67866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7956059" y="3646655"/>
                  <a:ext cx="0" cy="54321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/>
            <p:cNvCxnSpPr/>
            <p:nvPr/>
          </p:nvCxnSpPr>
          <p:spPr bwMode="auto">
            <a:xfrm>
              <a:off x="2527271" y="3696535"/>
              <a:ext cx="0" cy="627315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7076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2082275" y="3675063"/>
            <a:ext cx="3209675" cy="1418068"/>
            <a:chOff x="1169796" y="3675063"/>
            <a:chExt cx="3209675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3403159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9796" y="3675063"/>
              <a:ext cx="2732919" cy="1018119"/>
              <a:chOff x="1169988" y="3676650"/>
              <a:chExt cx="1379231" cy="1018119"/>
            </a:xfrm>
          </p:grpSpPr>
          <p:sp>
            <p:nvSpPr>
              <p:cNvPr id="63" name="TextBox 68"/>
              <p:cNvSpPr txBox="1">
                <a:spLocks noChangeArrowheads="1"/>
              </p:cNvSpPr>
              <p:nvPr/>
            </p:nvSpPr>
            <p:spPr bwMode="auto">
              <a:xfrm>
                <a:off x="1532160" y="4325437"/>
                <a:ext cx="101705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000000"/>
                    </a:solidFill>
                  </a:rPr>
                  <a:t>subarray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" name="Group 15"/>
              <p:cNvGrpSpPr>
                <a:grpSpLocks/>
              </p:cNvGrpSpPr>
              <p:nvPr/>
            </p:nvGrpSpPr>
            <p:grpSpPr bwMode="auto">
              <a:xfrm>
                <a:off x="1169988" y="3676650"/>
                <a:ext cx="1357312" cy="449697"/>
                <a:chOff x="1169361" y="3646655"/>
                <a:chExt cx="6786698" cy="543214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169361" y="3675245"/>
                  <a:ext cx="0" cy="51462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169361" y="4189869"/>
                  <a:ext cx="678669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7956059" y="3646655"/>
                  <a:ext cx="0" cy="543214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/>
            <p:cNvCxnSpPr/>
            <p:nvPr/>
          </p:nvCxnSpPr>
          <p:spPr bwMode="auto">
            <a:xfrm>
              <a:off x="2527271" y="3696535"/>
              <a:ext cx="0" cy="627315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18350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69796" y="3675063"/>
            <a:ext cx="4583097" cy="1418068"/>
            <a:chOff x="1169796" y="3675063"/>
            <a:chExt cx="4583097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4776581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169796" y="3675063"/>
              <a:ext cx="4093903" cy="1027141"/>
              <a:chOff x="1169796" y="3675063"/>
              <a:chExt cx="4093903" cy="102714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169796" y="3675063"/>
                <a:ext cx="4093903" cy="1027141"/>
                <a:chOff x="1669283" y="3666041"/>
                <a:chExt cx="2689487" cy="102714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669283" y="3675063"/>
                  <a:ext cx="2689487" cy="1018119"/>
                  <a:chOff x="1169988" y="3676650"/>
                  <a:chExt cx="1357312" cy="1018119"/>
                </a:xfrm>
              </p:grpSpPr>
              <p:sp>
                <p:nvSpPr>
                  <p:cNvPr id="71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892" y="4325437"/>
                    <a:ext cx="767133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 err="1" smtClean="0">
                        <a:solidFill>
                          <a:srgbClr val="000000"/>
                        </a:solidFill>
                      </a:rPr>
                      <a:t>subarray</a:t>
                    </a:r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7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8" cy="543214"/>
                  </a:xfrm>
                </p:grpSpPr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1169361" y="3675245"/>
                      <a:ext cx="0" cy="51462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1169361" y="4189869"/>
                      <a:ext cx="6786698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flipH="1">
                      <a:off x="7956059" y="3646655"/>
                      <a:ext cx="0" cy="54321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Arrow Connector 69"/>
                <p:cNvCxnSpPr/>
                <p:nvPr/>
              </p:nvCxnSpPr>
              <p:spPr bwMode="auto">
                <a:xfrm flipH="1">
                  <a:off x="2561075" y="3666041"/>
                  <a:ext cx="20" cy="458719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3891433" y="3684085"/>
                <a:ext cx="0" cy="44969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3156913" y="4133782"/>
                <a:ext cx="0" cy="19909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185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9652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593111" y="3675063"/>
            <a:ext cx="4583097" cy="1418068"/>
            <a:chOff x="1169796" y="3675063"/>
            <a:chExt cx="4583097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4776581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169796" y="3675063"/>
              <a:ext cx="4093903" cy="1027141"/>
              <a:chOff x="1169796" y="3675063"/>
              <a:chExt cx="4093903" cy="102714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169796" y="3675063"/>
                <a:ext cx="4093903" cy="1027141"/>
                <a:chOff x="1669283" y="3666041"/>
                <a:chExt cx="2689487" cy="102714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669283" y="3675063"/>
                  <a:ext cx="2689487" cy="1018119"/>
                  <a:chOff x="1169988" y="3676650"/>
                  <a:chExt cx="1357312" cy="1018119"/>
                </a:xfrm>
              </p:grpSpPr>
              <p:sp>
                <p:nvSpPr>
                  <p:cNvPr id="71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892" y="4325437"/>
                    <a:ext cx="767133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 err="1" smtClean="0">
                        <a:solidFill>
                          <a:srgbClr val="000000"/>
                        </a:solidFill>
                      </a:rPr>
                      <a:t>subarray</a:t>
                    </a:r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7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8" cy="543214"/>
                  </a:xfrm>
                </p:grpSpPr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1169361" y="3675245"/>
                      <a:ext cx="0" cy="51462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1169361" y="4189869"/>
                      <a:ext cx="6786698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flipH="1">
                      <a:off x="7956059" y="3646655"/>
                      <a:ext cx="0" cy="54321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Arrow Connector 69"/>
                <p:cNvCxnSpPr/>
                <p:nvPr/>
              </p:nvCxnSpPr>
              <p:spPr bwMode="auto">
                <a:xfrm flipH="1">
                  <a:off x="2561075" y="3666041"/>
                  <a:ext cx="20" cy="458719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3891433" y="3684085"/>
                <a:ext cx="0" cy="44969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3156913" y="4133782"/>
                <a:ext cx="0" cy="19909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933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0479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025833" y="3675063"/>
            <a:ext cx="4583097" cy="1418068"/>
            <a:chOff x="1169796" y="3675063"/>
            <a:chExt cx="4583097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4776581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169796" y="3675063"/>
              <a:ext cx="4093903" cy="1027141"/>
              <a:chOff x="1169796" y="3675063"/>
              <a:chExt cx="4093903" cy="102714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169796" y="3675063"/>
                <a:ext cx="4093903" cy="1027141"/>
                <a:chOff x="1669283" y="3666041"/>
                <a:chExt cx="2689487" cy="102714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669283" y="3675063"/>
                  <a:ext cx="2689487" cy="1018119"/>
                  <a:chOff x="1169988" y="3676650"/>
                  <a:chExt cx="1357312" cy="1018119"/>
                </a:xfrm>
              </p:grpSpPr>
              <p:sp>
                <p:nvSpPr>
                  <p:cNvPr id="71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892" y="4325437"/>
                    <a:ext cx="767133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 err="1" smtClean="0">
                        <a:solidFill>
                          <a:srgbClr val="000000"/>
                        </a:solidFill>
                      </a:rPr>
                      <a:t>subarray</a:t>
                    </a:r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7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8" cy="543214"/>
                  </a:xfrm>
                </p:grpSpPr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1169361" y="3675245"/>
                      <a:ext cx="0" cy="51462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1169361" y="4189869"/>
                      <a:ext cx="6786698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flipH="1">
                      <a:off x="7956059" y="3646655"/>
                      <a:ext cx="0" cy="54321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Arrow Connector 69"/>
                <p:cNvCxnSpPr/>
                <p:nvPr/>
              </p:nvCxnSpPr>
              <p:spPr bwMode="auto">
                <a:xfrm flipH="1">
                  <a:off x="2561075" y="3666041"/>
                  <a:ext cx="20" cy="458719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3891433" y="3684085"/>
                <a:ext cx="0" cy="44969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3156913" y="4133782"/>
                <a:ext cx="0" cy="19909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376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3712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pSp>
        <p:nvGrpSpPr>
          <p:cNvPr id="48" name="Group 15"/>
          <p:cNvGrpSpPr>
            <a:grpSpLocks/>
          </p:cNvGrpSpPr>
          <p:nvPr/>
        </p:nvGrpSpPr>
        <p:grpSpPr bwMode="auto">
          <a:xfrm>
            <a:off x="1169988" y="3675062"/>
            <a:ext cx="3162300" cy="1073551"/>
            <a:chOff x="2069809" y="3675632"/>
            <a:chExt cx="3162300" cy="107287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25"/>
          <p:cNvGrpSpPr>
            <a:grpSpLocks/>
          </p:cNvGrpSpPr>
          <p:nvPr/>
        </p:nvGrpSpPr>
        <p:grpSpPr bwMode="auto">
          <a:xfrm>
            <a:off x="3844132" y="4219220"/>
            <a:ext cx="976312" cy="966784"/>
            <a:chOff x="1264276" y="3975815"/>
            <a:chExt cx="976648" cy="966499"/>
          </a:xfrm>
        </p:grpSpPr>
        <p:sp>
          <p:nvSpPr>
            <p:cNvPr id="55" name="Down Arrow 54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0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615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025833" y="3675063"/>
            <a:ext cx="4583097" cy="1418068"/>
            <a:chOff x="1169796" y="3675063"/>
            <a:chExt cx="4583097" cy="1418068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4776581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169796" y="3675063"/>
              <a:ext cx="4093903" cy="1027141"/>
              <a:chOff x="1169796" y="3675063"/>
              <a:chExt cx="4093903" cy="102714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169796" y="3675063"/>
                <a:ext cx="4093903" cy="1027141"/>
                <a:chOff x="1669283" y="3666041"/>
                <a:chExt cx="2689487" cy="102714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669283" y="3675063"/>
                  <a:ext cx="2689487" cy="1018119"/>
                  <a:chOff x="1169988" y="3676650"/>
                  <a:chExt cx="1357312" cy="1018119"/>
                </a:xfrm>
              </p:grpSpPr>
              <p:sp>
                <p:nvSpPr>
                  <p:cNvPr id="71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892" y="4325437"/>
                    <a:ext cx="767133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 err="1" smtClean="0">
                        <a:solidFill>
                          <a:srgbClr val="000000"/>
                        </a:solidFill>
                      </a:rPr>
                      <a:t>subarray</a:t>
                    </a:r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7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69988" y="3676650"/>
                    <a:ext cx="1357312" cy="449697"/>
                    <a:chOff x="1169361" y="3646655"/>
                    <a:chExt cx="6786698" cy="543214"/>
                  </a:xfrm>
                </p:grpSpPr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1169361" y="3675245"/>
                      <a:ext cx="0" cy="51462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1169361" y="4189869"/>
                      <a:ext cx="6786698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flipH="1">
                      <a:off x="7956059" y="3646655"/>
                      <a:ext cx="0" cy="543214"/>
                    </a:xfrm>
                    <a:prstGeom prst="straightConnector1">
                      <a:avLst/>
                    </a:prstGeom>
                    <a:ln w="38100">
                      <a:headEnd type="triangl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Arrow Connector 69"/>
                <p:cNvCxnSpPr/>
                <p:nvPr/>
              </p:nvCxnSpPr>
              <p:spPr bwMode="auto">
                <a:xfrm flipH="1">
                  <a:off x="2561075" y="3666041"/>
                  <a:ext cx="20" cy="458719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3891433" y="3684085"/>
                <a:ext cx="0" cy="449697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3156913" y="4133782"/>
                <a:ext cx="0" cy="19909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558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73209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69797" y="3642327"/>
            <a:ext cx="5909483" cy="1450804"/>
            <a:chOff x="1169797" y="3642327"/>
            <a:chExt cx="5909483" cy="1450804"/>
          </a:xfrm>
        </p:grpSpPr>
        <p:grpSp>
          <p:nvGrpSpPr>
            <p:cNvPr id="42" name="Group 41"/>
            <p:cNvGrpSpPr/>
            <p:nvPr/>
          </p:nvGrpSpPr>
          <p:grpSpPr>
            <a:xfrm>
              <a:off x="1169797" y="3668778"/>
              <a:ext cx="5909483" cy="1424353"/>
              <a:chOff x="1169797" y="3668778"/>
              <a:chExt cx="5909483" cy="1424353"/>
            </a:xfrm>
          </p:grpSpPr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6102968" y="4126347"/>
                <a:ext cx="976312" cy="966784"/>
                <a:chOff x="1264276" y="3975815"/>
                <a:chExt cx="976648" cy="966499"/>
              </a:xfrm>
            </p:grpSpPr>
            <p:sp>
              <p:nvSpPr>
                <p:cNvPr id="60" name="Down Arrow 59"/>
                <p:cNvSpPr/>
                <p:nvPr/>
              </p:nvSpPr>
              <p:spPr>
                <a:xfrm rot="10800000">
                  <a:off x="1645273" y="3975815"/>
                  <a:ext cx="214656" cy="658726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264276" y="4634538"/>
                  <a:ext cx="976648" cy="307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nextPos</a:t>
                  </a:r>
                  <a:endParaRPr lang="en-US" sz="14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169797" y="3668778"/>
                <a:ext cx="5419166" cy="1027143"/>
                <a:chOff x="1169796" y="3675061"/>
                <a:chExt cx="4093903" cy="102714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169796" y="3675061"/>
                  <a:ext cx="4093903" cy="1027143"/>
                  <a:chOff x="1669283" y="3666039"/>
                  <a:chExt cx="2689487" cy="102714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669283" y="3675063"/>
                    <a:ext cx="2689487" cy="1018119"/>
                    <a:chOff x="1169988" y="3676650"/>
                    <a:chExt cx="1357312" cy="1018119"/>
                  </a:xfrm>
                </p:grpSpPr>
                <p:sp>
                  <p:nvSpPr>
                    <p:cNvPr id="86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1764" y="4325437"/>
                      <a:ext cx="717261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subarray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9988" y="3676650"/>
                      <a:ext cx="1357312" cy="449697"/>
                      <a:chOff x="1169361" y="3646655"/>
                      <a:chExt cx="6786699" cy="543214"/>
                    </a:xfrm>
                  </p:grpSpPr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1169361" y="3675245"/>
                        <a:ext cx="0" cy="51462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>
                        <a:off x="1169361" y="4189869"/>
                        <a:ext cx="6786699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Arrow Connector 89"/>
                      <p:cNvCxnSpPr/>
                      <p:nvPr/>
                    </p:nvCxnSpPr>
                    <p:spPr>
                      <a:xfrm flipH="1">
                        <a:off x="7956059" y="3646655"/>
                        <a:ext cx="0" cy="54321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Straight Arrow Connector 84"/>
                  <p:cNvCxnSpPr/>
                  <p:nvPr/>
                </p:nvCxnSpPr>
                <p:spPr bwMode="auto">
                  <a:xfrm flipH="1">
                    <a:off x="3011610" y="3666039"/>
                    <a:ext cx="20" cy="45871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Arrow Connector 81"/>
                <p:cNvCxnSpPr/>
                <p:nvPr/>
              </p:nvCxnSpPr>
              <p:spPr bwMode="auto">
                <a:xfrm>
                  <a:off x="4244256" y="3675061"/>
                  <a:ext cx="0" cy="449697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 bwMode="auto">
                <a:xfrm>
                  <a:off x="3212222" y="4133782"/>
                  <a:ext cx="0" cy="199090"/>
                </a:xfrm>
                <a:prstGeom prst="straightConnector1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Straight Arrow Connector 90"/>
            <p:cNvCxnSpPr/>
            <p:nvPr/>
          </p:nvCxnSpPr>
          <p:spPr bwMode="auto">
            <a:xfrm flipH="1">
              <a:off x="2527231" y="3642327"/>
              <a:ext cx="40" cy="45871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27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23754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30740" y="3642327"/>
            <a:ext cx="5909483" cy="1450804"/>
            <a:chOff x="1169797" y="3642327"/>
            <a:chExt cx="5909483" cy="1450804"/>
          </a:xfrm>
        </p:grpSpPr>
        <p:grpSp>
          <p:nvGrpSpPr>
            <p:cNvPr id="42" name="Group 41"/>
            <p:cNvGrpSpPr/>
            <p:nvPr/>
          </p:nvGrpSpPr>
          <p:grpSpPr>
            <a:xfrm>
              <a:off x="1169797" y="3668778"/>
              <a:ext cx="5909483" cy="1424353"/>
              <a:chOff x="1169797" y="3668778"/>
              <a:chExt cx="5909483" cy="1424353"/>
            </a:xfrm>
          </p:grpSpPr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6102968" y="4126347"/>
                <a:ext cx="976312" cy="966784"/>
                <a:chOff x="1264276" y="3975815"/>
                <a:chExt cx="976648" cy="966499"/>
              </a:xfrm>
            </p:grpSpPr>
            <p:sp>
              <p:nvSpPr>
                <p:cNvPr id="60" name="Down Arrow 59"/>
                <p:cNvSpPr/>
                <p:nvPr/>
              </p:nvSpPr>
              <p:spPr>
                <a:xfrm rot="10800000">
                  <a:off x="1645273" y="3975815"/>
                  <a:ext cx="214656" cy="658726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264276" y="4634538"/>
                  <a:ext cx="976648" cy="307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nextPos</a:t>
                  </a:r>
                  <a:endParaRPr lang="en-US" sz="14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169797" y="3668778"/>
                <a:ext cx="5419166" cy="1027143"/>
                <a:chOff x="1169796" y="3675061"/>
                <a:chExt cx="4093903" cy="102714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169796" y="3675061"/>
                  <a:ext cx="4093903" cy="1027143"/>
                  <a:chOff x="1669283" y="3666039"/>
                  <a:chExt cx="2689487" cy="102714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669283" y="3675063"/>
                    <a:ext cx="2689487" cy="1018119"/>
                    <a:chOff x="1169988" y="3676650"/>
                    <a:chExt cx="1357312" cy="1018119"/>
                  </a:xfrm>
                </p:grpSpPr>
                <p:sp>
                  <p:nvSpPr>
                    <p:cNvPr id="86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1764" y="4325437"/>
                      <a:ext cx="717261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subarray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9988" y="3676650"/>
                      <a:ext cx="1357312" cy="449697"/>
                      <a:chOff x="1169361" y="3646655"/>
                      <a:chExt cx="6786699" cy="543214"/>
                    </a:xfrm>
                  </p:grpSpPr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1169361" y="3675245"/>
                        <a:ext cx="0" cy="51462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>
                        <a:off x="1169361" y="4189869"/>
                        <a:ext cx="6786699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Arrow Connector 89"/>
                      <p:cNvCxnSpPr/>
                      <p:nvPr/>
                    </p:nvCxnSpPr>
                    <p:spPr>
                      <a:xfrm flipH="1">
                        <a:off x="7956059" y="3646655"/>
                        <a:ext cx="0" cy="54321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Straight Arrow Connector 84"/>
                  <p:cNvCxnSpPr/>
                  <p:nvPr/>
                </p:nvCxnSpPr>
                <p:spPr bwMode="auto">
                  <a:xfrm flipH="1">
                    <a:off x="3011610" y="3666039"/>
                    <a:ext cx="20" cy="45871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Arrow Connector 81"/>
                <p:cNvCxnSpPr/>
                <p:nvPr/>
              </p:nvCxnSpPr>
              <p:spPr bwMode="auto">
                <a:xfrm>
                  <a:off x="4244256" y="3675061"/>
                  <a:ext cx="0" cy="449697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 bwMode="auto">
                <a:xfrm>
                  <a:off x="3212222" y="4133782"/>
                  <a:ext cx="0" cy="199090"/>
                </a:xfrm>
                <a:prstGeom prst="straightConnector1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Straight Arrow Connector 90"/>
            <p:cNvCxnSpPr/>
            <p:nvPr/>
          </p:nvCxnSpPr>
          <p:spPr bwMode="auto">
            <a:xfrm flipH="1">
              <a:off x="2527231" y="3642327"/>
              <a:ext cx="40" cy="45871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3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5731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30740" y="3642327"/>
            <a:ext cx="5909483" cy="1450804"/>
            <a:chOff x="1169797" y="3642327"/>
            <a:chExt cx="5909483" cy="1450804"/>
          </a:xfrm>
        </p:grpSpPr>
        <p:grpSp>
          <p:nvGrpSpPr>
            <p:cNvPr id="42" name="Group 41"/>
            <p:cNvGrpSpPr/>
            <p:nvPr/>
          </p:nvGrpSpPr>
          <p:grpSpPr>
            <a:xfrm>
              <a:off x="1169797" y="3668778"/>
              <a:ext cx="5909483" cy="1424353"/>
              <a:chOff x="1169797" y="3668778"/>
              <a:chExt cx="5909483" cy="1424353"/>
            </a:xfrm>
          </p:grpSpPr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6102968" y="4126347"/>
                <a:ext cx="976312" cy="966784"/>
                <a:chOff x="1264276" y="3975815"/>
                <a:chExt cx="976648" cy="966499"/>
              </a:xfrm>
            </p:grpSpPr>
            <p:sp>
              <p:nvSpPr>
                <p:cNvPr id="60" name="Down Arrow 59"/>
                <p:cNvSpPr/>
                <p:nvPr/>
              </p:nvSpPr>
              <p:spPr>
                <a:xfrm rot="10800000">
                  <a:off x="1645273" y="3975815"/>
                  <a:ext cx="214656" cy="658726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264276" y="4634538"/>
                  <a:ext cx="976648" cy="307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nextPos</a:t>
                  </a:r>
                  <a:endParaRPr lang="en-US" sz="14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169797" y="3668778"/>
                <a:ext cx="5419166" cy="1027143"/>
                <a:chOff x="1169796" y="3675061"/>
                <a:chExt cx="4093903" cy="102714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169796" y="3675061"/>
                  <a:ext cx="4093903" cy="1027143"/>
                  <a:chOff x="1669283" y="3666039"/>
                  <a:chExt cx="2689487" cy="102714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669283" y="3675063"/>
                    <a:ext cx="2689487" cy="1018119"/>
                    <a:chOff x="1169988" y="3676650"/>
                    <a:chExt cx="1357312" cy="1018119"/>
                  </a:xfrm>
                </p:grpSpPr>
                <p:sp>
                  <p:nvSpPr>
                    <p:cNvPr id="86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1764" y="4325437"/>
                      <a:ext cx="717261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subarray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9988" y="3676650"/>
                      <a:ext cx="1357312" cy="449697"/>
                      <a:chOff x="1169361" y="3646655"/>
                      <a:chExt cx="6786699" cy="543214"/>
                    </a:xfrm>
                  </p:grpSpPr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1169361" y="3675245"/>
                        <a:ext cx="0" cy="51462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>
                        <a:off x="1169361" y="4189869"/>
                        <a:ext cx="6786699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Arrow Connector 89"/>
                      <p:cNvCxnSpPr/>
                      <p:nvPr/>
                    </p:nvCxnSpPr>
                    <p:spPr>
                      <a:xfrm flipH="1">
                        <a:off x="7956059" y="3646655"/>
                        <a:ext cx="0" cy="54321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Straight Arrow Connector 84"/>
                  <p:cNvCxnSpPr/>
                  <p:nvPr/>
                </p:nvCxnSpPr>
                <p:spPr bwMode="auto">
                  <a:xfrm flipH="1">
                    <a:off x="3011610" y="3666039"/>
                    <a:ext cx="20" cy="45871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Arrow Connector 81"/>
                <p:cNvCxnSpPr/>
                <p:nvPr/>
              </p:nvCxnSpPr>
              <p:spPr bwMode="auto">
                <a:xfrm>
                  <a:off x="4244256" y="3675061"/>
                  <a:ext cx="0" cy="449697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 bwMode="auto">
                <a:xfrm>
                  <a:off x="3212222" y="4133782"/>
                  <a:ext cx="0" cy="199090"/>
                </a:xfrm>
                <a:prstGeom prst="straightConnector1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Straight Arrow Connector 90"/>
            <p:cNvCxnSpPr/>
            <p:nvPr/>
          </p:nvCxnSpPr>
          <p:spPr bwMode="auto">
            <a:xfrm flipH="1">
              <a:off x="2527231" y="3642327"/>
              <a:ext cx="40" cy="45871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73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2889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091683" y="3642327"/>
            <a:ext cx="5909483" cy="1450804"/>
            <a:chOff x="1169797" y="3642327"/>
            <a:chExt cx="5909483" cy="1450804"/>
          </a:xfrm>
        </p:grpSpPr>
        <p:grpSp>
          <p:nvGrpSpPr>
            <p:cNvPr id="42" name="Group 41"/>
            <p:cNvGrpSpPr/>
            <p:nvPr/>
          </p:nvGrpSpPr>
          <p:grpSpPr>
            <a:xfrm>
              <a:off x="1169797" y="3668778"/>
              <a:ext cx="5909483" cy="1424353"/>
              <a:chOff x="1169797" y="3668778"/>
              <a:chExt cx="5909483" cy="1424353"/>
            </a:xfrm>
          </p:grpSpPr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6102968" y="4126347"/>
                <a:ext cx="976312" cy="966784"/>
                <a:chOff x="1264276" y="3975815"/>
                <a:chExt cx="976648" cy="966499"/>
              </a:xfrm>
            </p:grpSpPr>
            <p:sp>
              <p:nvSpPr>
                <p:cNvPr id="60" name="Down Arrow 59"/>
                <p:cNvSpPr/>
                <p:nvPr/>
              </p:nvSpPr>
              <p:spPr>
                <a:xfrm rot="10800000">
                  <a:off x="1645273" y="3975815"/>
                  <a:ext cx="214656" cy="658726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264276" y="4634538"/>
                  <a:ext cx="976648" cy="307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nextPos</a:t>
                  </a:r>
                  <a:endParaRPr lang="en-US" sz="14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169797" y="3668778"/>
                <a:ext cx="5419166" cy="1027143"/>
                <a:chOff x="1169796" y="3675061"/>
                <a:chExt cx="4093903" cy="102714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169796" y="3675061"/>
                  <a:ext cx="4093903" cy="1027143"/>
                  <a:chOff x="1669283" y="3666039"/>
                  <a:chExt cx="2689487" cy="102714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669283" y="3675063"/>
                    <a:ext cx="2689487" cy="1018119"/>
                    <a:chOff x="1169988" y="3676650"/>
                    <a:chExt cx="1357312" cy="1018119"/>
                  </a:xfrm>
                </p:grpSpPr>
                <p:sp>
                  <p:nvSpPr>
                    <p:cNvPr id="86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1764" y="4325437"/>
                      <a:ext cx="717261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subarray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9988" y="3676650"/>
                      <a:ext cx="1357312" cy="449697"/>
                      <a:chOff x="1169361" y="3646655"/>
                      <a:chExt cx="6786699" cy="543214"/>
                    </a:xfrm>
                  </p:grpSpPr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1169361" y="3675245"/>
                        <a:ext cx="0" cy="51462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>
                        <a:off x="1169361" y="4189869"/>
                        <a:ext cx="6786699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Arrow Connector 89"/>
                      <p:cNvCxnSpPr/>
                      <p:nvPr/>
                    </p:nvCxnSpPr>
                    <p:spPr>
                      <a:xfrm flipH="1">
                        <a:off x="7956059" y="3646655"/>
                        <a:ext cx="0" cy="54321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Straight Arrow Connector 84"/>
                  <p:cNvCxnSpPr/>
                  <p:nvPr/>
                </p:nvCxnSpPr>
                <p:spPr bwMode="auto">
                  <a:xfrm flipH="1">
                    <a:off x="3011610" y="3666039"/>
                    <a:ext cx="20" cy="45871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Arrow Connector 81"/>
                <p:cNvCxnSpPr/>
                <p:nvPr/>
              </p:nvCxnSpPr>
              <p:spPr bwMode="auto">
                <a:xfrm>
                  <a:off x="4244256" y="3675061"/>
                  <a:ext cx="0" cy="449697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 bwMode="auto">
                <a:xfrm>
                  <a:off x="3212222" y="4133782"/>
                  <a:ext cx="0" cy="199090"/>
                </a:xfrm>
                <a:prstGeom prst="straightConnector1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Straight Arrow Connector 90"/>
            <p:cNvCxnSpPr/>
            <p:nvPr/>
          </p:nvCxnSpPr>
          <p:spPr bwMode="auto">
            <a:xfrm flipH="1">
              <a:off x="2527231" y="3642327"/>
              <a:ext cx="40" cy="45871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46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32231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091683" y="3642327"/>
            <a:ext cx="5909483" cy="1450804"/>
            <a:chOff x="1169797" y="3642327"/>
            <a:chExt cx="5909483" cy="1450804"/>
          </a:xfrm>
        </p:grpSpPr>
        <p:grpSp>
          <p:nvGrpSpPr>
            <p:cNvPr id="42" name="Group 41"/>
            <p:cNvGrpSpPr/>
            <p:nvPr/>
          </p:nvGrpSpPr>
          <p:grpSpPr>
            <a:xfrm>
              <a:off x="1169797" y="3668778"/>
              <a:ext cx="5909483" cy="1424353"/>
              <a:chOff x="1169797" y="3668778"/>
              <a:chExt cx="5909483" cy="1424353"/>
            </a:xfrm>
          </p:grpSpPr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6102968" y="4126347"/>
                <a:ext cx="976312" cy="966784"/>
                <a:chOff x="1264276" y="3975815"/>
                <a:chExt cx="976648" cy="966499"/>
              </a:xfrm>
            </p:grpSpPr>
            <p:sp>
              <p:nvSpPr>
                <p:cNvPr id="60" name="Down Arrow 59"/>
                <p:cNvSpPr/>
                <p:nvPr/>
              </p:nvSpPr>
              <p:spPr>
                <a:xfrm rot="10800000">
                  <a:off x="1645273" y="3975815"/>
                  <a:ext cx="214656" cy="658726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264276" y="4634538"/>
                  <a:ext cx="976648" cy="307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nextPos</a:t>
                  </a:r>
                  <a:endParaRPr lang="en-US" sz="14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169797" y="3668778"/>
                <a:ext cx="5419166" cy="1027143"/>
                <a:chOff x="1169796" y="3675061"/>
                <a:chExt cx="4093903" cy="102714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169796" y="3675061"/>
                  <a:ext cx="4093903" cy="1027143"/>
                  <a:chOff x="1669283" y="3666039"/>
                  <a:chExt cx="2689487" cy="102714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669283" y="3675063"/>
                    <a:ext cx="2689487" cy="1018119"/>
                    <a:chOff x="1169988" y="3676650"/>
                    <a:chExt cx="1357312" cy="1018119"/>
                  </a:xfrm>
                </p:grpSpPr>
                <p:sp>
                  <p:nvSpPr>
                    <p:cNvPr id="86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1764" y="4325437"/>
                      <a:ext cx="717261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subarray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7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9988" y="3676650"/>
                      <a:ext cx="1357312" cy="449697"/>
                      <a:chOff x="1169361" y="3646655"/>
                      <a:chExt cx="6786699" cy="543214"/>
                    </a:xfrm>
                  </p:grpSpPr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1169361" y="3675245"/>
                        <a:ext cx="0" cy="51462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>
                        <a:off x="1169361" y="4189869"/>
                        <a:ext cx="6786699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Arrow Connector 89"/>
                      <p:cNvCxnSpPr/>
                      <p:nvPr/>
                    </p:nvCxnSpPr>
                    <p:spPr>
                      <a:xfrm flipH="1">
                        <a:off x="7956059" y="3646655"/>
                        <a:ext cx="0" cy="54321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Straight Arrow Connector 84"/>
                  <p:cNvCxnSpPr/>
                  <p:nvPr/>
                </p:nvCxnSpPr>
                <p:spPr bwMode="auto">
                  <a:xfrm flipH="1">
                    <a:off x="3011610" y="3666039"/>
                    <a:ext cx="20" cy="45871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Arrow Connector 81"/>
                <p:cNvCxnSpPr/>
                <p:nvPr/>
              </p:nvCxnSpPr>
              <p:spPr bwMode="auto">
                <a:xfrm>
                  <a:off x="4244256" y="3675061"/>
                  <a:ext cx="0" cy="449697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 bwMode="auto">
                <a:xfrm>
                  <a:off x="3212222" y="4133782"/>
                  <a:ext cx="0" cy="199090"/>
                </a:xfrm>
                <a:prstGeom prst="straightConnector1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Straight Arrow Connector 90"/>
            <p:cNvCxnSpPr/>
            <p:nvPr/>
          </p:nvCxnSpPr>
          <p:spPr bwMode="auto">
            <a:xfrm flipH="1">
              <a:off x="2527231" y="3642327"/>
              <a:ext cx="40" cy="45871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5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0473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69988" y="3662159"/>
            <a:ext cx="7254493" cy="1430972"/>
            <a:chOff x="1169988" y="3662159"/>
            <a:chExt cx="7254493" cy="1430972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7448169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9988" y="3662159"/>
              <a:ext cx="6785570" cy="1027143"/>
              <a:chOff x="1644024" y="3668778"/>
              <a:chExt cx="5419166" cy="102714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644024" y="3668778"/>
                <a:ext cx="5419166" cy="1027143"/>
                <a:chOff x="1169796" y="3675061"/>
                <a:chExt cx="4093903" cy="1027143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169796" y="3684085"/>
                  <a:ext cx="4093903" cy="1018119"/>
                  <a:chOff x="1669283" y="3675063"/>
                  <a:chExt cx="2689487" cy="1018119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1669283" y="3675063"/>
                    <a:ext cx="2689487" cy="1018119"/>
                    <a:chOff x="1169988" y="3676650"/>
                    <a:chExt cx="1357312" cy="1018119"/>
                  </a:xfrm>
                </p:grpSpPr>
                <p:sp>
                  <p:nvSpPr>
                    <p:cNvPr id="71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47524" y="4325437"/>
                      <a:ext cx="651501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subarray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72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9988" y="3676650"/>
                      <a:ext cx="1357312" cy="449697"/>
                      <a:chOff x="1169361" y="3646655"/>
                      <a:chExt cx="6786699" cy="543214"/>
                    </a:xfrm>
                  </p:grpSpPr>
                  <p:cxnSp>
                    <p:nvCxnSpPr>
                      <p:cNvPr id="73" name="Straight Arrow Connector 72"/>
                      <p:cNvCxnSpPr/>
                      <p:nvPr/>
                    </p:nvCxnSpPr>
                    <p:spPr>
                      <a:xfrm>
                        <a:off x="1169361" y="3675245"/>
                        <a:ext cx="0" cy="51462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>
                        <a:off x="1169361" y="4189869"/>
                        <a:ext cx="6786699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Arrow Connector 74"/>
                      <p:cNvCxnSpPr/>
                      <p:nvPr/>
                    </p:nvCxnSpPr>
                    <p:spPr>
                      <a:xfrm flipH="1">
                        <a:off x="7956059" y="3646655"/>
                        <a:ext cx="0" cy="54321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0" name="Straight Arrow Connector 69"/>
                  <p:cNvCxnSpPr/>
                  <p:nvPr/>
                </p:nvCxnSpPr>
                <p:spPr bwMode="auto">
                  <a:xfrm flipH="1">
                    <a:off x="3280792" y="3678943"/>
                    <a:ext cx="20" cy="45871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Arrow Connector 65"/>
                <p:cNvCxnSpPr/>
                <p:nvPr/>
              </p:nvCxnSpPr>
              <p:spPr bwMode="auto">
                <a:xfrm>
                  <a:off x="4439198" y="3675061"/>
                  <a:ext cx="0" cy="449697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 bwMode="auto">
                <a:xfrm>
                  <a:off x="3212222" y="4133782"/>
                  <a:ext cx="0" cy="199090"/>
                </a:xfrm>
                <a:prstGeom prst="straightConnector1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Arrow Connector 63"/>
              <p:cNvCxnSpPr/>
              <p:nvPr/>
            </p:nvCxnSpPr>
            <p:spPr bwMode="auto">
              <a:xfrm flipH="1">
                <a:off x="2728015" y="3687248"/>
                <a:ext cx="40" cy="458719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 bwMode="auto">
            <a:xfrm flipH="1">
              <a:off x="3874500" y="3665654"/>
              <a:ext cx="50" cy="45871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500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53714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</a:t>
            </a:r>
          </a:p>
          <a:p>
            <a:pPr algn="ctr">
              <a:defRPr/>
            </a:pP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69988" y="3662159"/>
            <a:ext cx="7254493" cy="1430972"/>
            <a:chOff x="1169988" y="3662159"/>
            <a:chExt cx="7254493" cy="1430972"/>
          </a:xfrm>
        </p:grpSpPr>
        <p:grpSp>
          <p:nvGrpSpPr>
            <p:cNvPr id="59" name="Group 25"/>
            <p:cNvGrpSpPr>
              <a:grpSpLocks/>
            </p:cNvGrpSpPr>
            <p:nvPr/>
          </p:nvGrpSpPr>
          <p:grpSpPr bwMode="auto">
            <a:xfrm>
              <a:off x="7448169" y="4126347"/>
              <a:ext cx="976312" cy="966784"/>
              <a:chOff x="1264276" y="3975815"/>
              <a:chExt cx="976648" cy="966499"/>
            </a:xfrm>
          </p:grpSpPr>
          <p:sp>
            <p:nvSpPr>
              <p:cNvPr id="60" name="Down Arrow 59"/>
              <p:cNvSpPr/>
              <p:nvPr/>
            </p:nvSpPr>
            <p:spPr>
              <a:xfrm rot="10800000">
                <a:off x="1645273" y="3975815"/>
                <a:ext cx="214656" cy="658726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TextBox 27"/>
              <p:cNvSpPr txBox="1">
                <a:spLocks noChangeArrowheads="1"/>
              </p:cNvSpPr>
              <p:nvPr/>
            </p:nvSpPr>
            <p:spPr bwMode="auto">
              <a:xfrm>
                <a:off x="1264276" y="4634538"/>
                <a:ext cx="976648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nextPos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69988" y="3662159"/>
              <a:ext cx="6785570" cy="1027143"/>
              <a:chOff x="1644024" y="3668778"/>
              <a:chExt cx="5419166" cy="102714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644024" y="3668778"/>
                <a:ext cx="5419166" cy="1027143"/>
                <a:chOff x="1169796" y="3675061"/>
                <a:chExt cx="4093903" cy="1027143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169796" y="3684085"/>
                  <a:ext cx="4093903" cy="1018119"/>
                  <a:chOff x="1669283" y="3675063"/>
                  <a:chExt cx="2689487" cy="1018119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1669283" y="3675063"/>
                    <a:ext cx="2689487" cy="1018119"/>
                    <a:chOff x="1169988" y="3676650"/>
                    <a:chExt cx="1357312" cy="1018119"/>
                  </a:xfrm>
                </p:grpSpPr>
                <p:sp>
                  <p:nvSpPr>
                    <p:cNvPr id="71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47524" y="4325437"/>
                      <a:ext cx="651501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subarray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72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9988" y="3676650"/>
                      <a:ext cx="1357312" cy="449697"/>
                      <a:chOff x="1169361" y="3646655"/>
                      <a:chExt cx="6786699" cy="543214"/>
                    </a:xfrm>
                  </p:grpSpPr>
                  <p:cxnSp>
                    <p:nvCxnSpPr>
                      <p:cNvPr id="73" name="Straight Arrow Connector 72"/>
                      <p:cNvCxnSpPr/>
                      <p:nvPr/>
                    </p:nvCxnSpPr>
                    <p:spPr>
                      <a:xfrm>
                        <a:off x="1169361" y="3675245"/>
                        <a:ext cx="0" cy="51462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>
                        <a:off x="1169361" y="4189869"/>
                        <a:ext cx="6786699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Arrow Connector 74"/>
                      <p:cNvCxnSpPr/>
                      <p:nvPr/>
                    </p:nvCxnSpPr>
                    <p:spPr>
                      <a:xfrm flipH="1">
                        <a:off x="7956059" y="3646655"/>
                        <a:ext cx="0" cy="543214"/>
                      </a:xfrm>
                      <a:prstGeom prst="straightConnector1">
                        <a:avLst/>
                      </a:prstGeom>
                      <a:ln w="38100">
                        <a:headEnd type="triangle" w="lg" len="lg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0" name="Straight Arrow Connector 69"/>
                  <p:cNvCxnSpPr/>
                  <p:nvPr/>
                </p:nvCxnSpPr>
                <p:spPr bwMode="auto">
                  <a:xfrm flipH="1">
                    <a:off x="3280792" y="3678943"/>
                    <a:ext cx="20" cy="458719"/>
                  </a:xfrm>
                  <a:prstGeom prst="straightConnector1">
                    <a:avLst/>
                  </a:prstGeom>
                  <a:ln w="38100"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Arrow Connector 65"/>
                <p:cNvCxnSpPr/>
                <p:nvPr/>
              </p:nvCxnSpPr>
              <p:spPr bwMode="auto">
                <a:xfrm>
                  <a:off x="4439198" y="3675061"/>
                  <a:ext cx="0" cy="449697"/>
                </a:xfrm>
                <a:prstGeom prst="straightConnector1">
                  <a:avLst/>
                </a:prstGeom>
                <a:ln w="38100"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 bwMode="auto">
                <a:xfrm>
                  <a:off x="3212222" y="4133782"/>
                  <a:ext cx="0" cy="199090"/>
                </a:xfrm>
                <a:prstGeom prst="straightConnector1">
                  <a:avLst/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Arrow Connector 63"/>
              <p:cNvCxnSpPr/>
              <p:nvPr/>
            </p:nvCxnSpPr>
            <p:spPr bwMode="auto">
              <a:xfrm flipH="1">
                <a:off x="2728015" y="3687248"/>
                <a:ext cx="40" cy="458719"/>
              </a:xfrm>
              <a:prstGeom prst="straightConnector1">
                <a:avLst/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 bwMode="auto">
            <a:xfrm flipH="1">
              <a:off x="3874500" y="3665654"/>
              <a:ext cx="50" cy="458719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7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6113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36380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368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1135799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61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0973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1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32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3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4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5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6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1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2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3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4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5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3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4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5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6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7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9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pSp>
        <p:nvGrpSpPr>
          <p:cNvPr id="48" name="Group 15"/>
          <p:cNvGrpSpPr>
            <a:grpSpLocks/>
          </p:cNvGrpSpPr>
          <p:nvPr/>
        </p:nvGrpSpPr>
        <p:grpSpPr bwMode="auto">
          <a:xfrm>
            <a:off x="1621524" y="3675062"/>
            <a:ext cx="3162300" cy="1073551"/>
            <a:chOff x="2069809" y="3675632"/>
            <a:chExt cx="3162300" cy="107287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25"/>
          <p:cNvGrpSpPr>
            <a:grpSpLocks/>
          </p:cNvGrpSpPr>
          <p:nvPr/>
        </p:nvGrpSpPr>
        <p:grpSpPr bwMode="auto">
          <a:xfrm>
            <a:off x="4295668" y="4219220"/>
            <a:ext cx="976312" cy="966784"/>
            <a:chOff x="1264276" y="3975815"/>
            <a:chExt cx="976648" cy="966499"/>
          </a:xfrm>
        </p:grpSpPr>
        <p:sp>
          <p:nvSpPr>
            <p:cNvPr id="55" name="Down Arrow 54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23795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1135799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5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06009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1596742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1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5454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1596742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92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8009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2020057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73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88982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2020057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12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3529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2499814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21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8158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2499814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40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47680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2941943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71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68849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2941943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90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97135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3384072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09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99590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2070100" y="3675062"/>
            <a:ext cx="3162300" cy="1073551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4728390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053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3384072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15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11119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3845015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07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1722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3845015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46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91822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4296551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2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304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4296551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77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75685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4757494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00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44862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4757494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95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0333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5190216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9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2841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5190216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44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6919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5651159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52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872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2527300" y="3675062"/>
            <a:ext cx="3162300" cy="1073551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5189333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601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5651159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51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6059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6102695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4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84543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6102695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86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6155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6554231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78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55966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6554231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13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3671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7005767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78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85399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7005767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21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03358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7447896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05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57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62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65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85754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4057246" y="1524000"/>
            <a:ext cx="2713861" cy="1043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 on gap value of 1 </a:t>
            </a:r>
            <a:br>
              <a:rPr lang="en-US" dirty="0"/>
            </a:br>
            <a:r>
              <a:rPr lang="en-US" dirty="0"/>
              <a:t>(a regular insertion sort)</a:t>
            </a:r>
          </a:p>
        </p:txBody>
      </p:sp>
      <p:grpSp>
        <p:nvGrpSpPr>
          <p:cNvPr id="44" name="Group 25"/>
          <p:cNvGrpSpPr>
            <a:grpSpLocks/>
          </p:cNvGrpSpPr>
          <p:nvPr/>
        </p:nvGrpSpPr>
        <p:grpSpPr bwMode="auto">
          <a:xfrm>
            <a:off x="7447896" y="3675063"/>
            <a:ext cx="976312" cy="966784"/>
            <a:chOff x="1264276" y="3975815"/>
            <a:chExt cx="976648" cy="966499"/>
          </a:xfrm>
        </p:grpSpPr>
        <p:sp>
          <p:nvSpPr>
            <p:cNvPr id="59" name="Down Arrow 5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62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1601" y="1126825"/>
            <a:ext cx="6660798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Shell Sort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ShellSort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Sort the table using Shell sort algorithm.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be sorted.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 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sort(T[] table)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gap =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 / 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while (gap &gt;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 = gap; 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 &lt; </a:t>
            </a:r>
            <a:r>
              <a:rPr lang="en-US" dirty="0" err="1" smtClean="0">
                <a:solidFill>
                  <a:schemeClr val="bg2"/>
                </a:solidFill>
              </a:rPr>
              <a:t>table.length</a:t>
            </a:r>
            <a:r>
              <a:rPr lang="en-US" dirty="0" smtClean="0">
                <a:solidFill>
                  <a:schemeClr val="bg2"/>
                </a:solidFill>
              </a:rPr>
              <a:t>; 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insert(table, 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, gap);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if (gap == 2)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gap =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}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gap =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) gap / 2.2;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77795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60</a:t>
                  </a: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79362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2979738" y="3648074"/>
            <a:ext cx="3162300" cy="1073552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5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7"/>
              <a:ext cx="0" cy="2078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5640869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5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1601" y="1126825"/>
            <a:ext cx="7162726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Shell Sort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ShellSort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Sort the table using Shell sort algorithm.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table the array to be sorted.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nextPos</a:t>
            </a:r>
            <a:r>
              <a:rPr lang="en-US" dirty="0" smtClean="0">
                <a:solidFill>
                  <a:schemeClr val="accent3"/>
                </a:solidFill>
              </a:rPr>
              <a:t> The position of the element to insert.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gap The gap between elements in the </a:t>
            </a:r>
            <a:r>
              <a:rPr lang="en-US" dirty="0" err="1" smtClean="0">
                <a:solidFill>
                  <a:schemeClr val="accent3"/>
                </a:solidFill>
              </a:rPr>
              <a:t>subarray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private 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insert(T[] table,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                                                       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,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                                                         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gap)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T </a:t>
            </a:r>
            <a:r>
              <a:rPr lang="en-US" dirty="0" err="1" smtClean="0">
                <a:solidFill>
                  <a:schemeClr val="bg2"/>
                </a:solidFill>
              </a:rPr>
              <a:t>nextVal</a:t>
            </a:r>
            <a:r>
              <a:rPr lang="en-US" dirty="0" smtClean="0">
                <a:solidFill>
                  <a:schemeClr val="bg2"/>
                </a:solidFill>
              </a:rPr>
              <a:t> = table[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while ((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 &gt; gap – 1) &amp;&amp;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(</a:t>
            </a:r>
            <a:r>
              <a:rPr lang="en-US" dirty="0" err="1" smtClean="0">
                <a:solidFill>
                  <a:schemeClr val="bg2"/>
                </a:solidFill>
              </a:rPr>
              <a:t>nextVal.compareTo</a:t>
            </a:r>
            <a:r>
              <a:rPr lang="en-US" dirty="0" smtClean="0">
                <a:solidFill>
                  <a:schemeClr val="bg2"/>
                </a:solidFill>
              </a:rPr>
              <a:t>(table[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 – gap]) &lt;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table[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] = table[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 – gap];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 -= gap;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table[</a:t>
            </a:r>
            <a:r>
              <a:rPr lang="en-US" dirty="0" err="1" smtClean="0">
                <a:solidFill>
                  <a:schemeClr val="bg2"/>
                </a:solidFill>
              </a:rPr>
              <a:t>nextPos</a:t>
            </a:r>
            <a:r>
              <a:rPr lang="en-US" dirty="0" smtClean="0">
                <a:solidFill>
                  <a:schemeClr val="bg2"/>
                </a:solidFill>
              </a:rPr>
              <a:t>] = </a:t>
            </a:r>
            <a:r>
              <a:rPr lang="en-US" dirty="0" err="1" smtClean="0">
                <a:solidFill>
                  <a:schemeClr val="bg2"/>
                </a:solidFill>
              </a:rPr>
              <a:t>nextVal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65419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behavior of insertion sort is closer to O(</a:t>
            </a:r>
            <a:r>
              <a:rPr lang="en-US" i="1" dirty="0"/>
              <a:t>n</a:t>
            </a:r>
            <a:r>
              <a:rPr lang="en-US" dirty="0"/>
              <a:t>) than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when an array is nearly sorted, presorting speeds up later sorting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critical when sorting large arrays where the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performance becomes significant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8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 Analysis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A general analysis of Shell sort is an open research problem in computer science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Performance depends on how the decreasing sequence of values for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dirty="0"/>
              <a:t> is chosen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If successive powers of 2 are used for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dirty="0"/>
              <a:t>, performance is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If successive values for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gap</a:t>
            </a:r>
            <a:r>
              <a:rPr lang="en-US" dirty="0"/>
              <a:t> are based on </a:t>
            </a:r>
            <a:r>
              <a:rPr lang="en-US" i="1" dirty="0"/>
              <a:t>Hibbard's sequence</a:t>
            </a:r>
            <a:r>
              <a:rPr lang="en-US" dirty="0"/>
              <a:t>, </a:t>
            </a:r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baseline="30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1  </a:t>
            </a:r>
            <a:r>
              <a:rPr lang="en-US" dirty="0"/>
              <a:t>(i.e. 31, 15, 7, 3, 1)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	it can be proven that the performance is O(</a:t>
            </a:r>
            <a:r>
              <a:rPr lang="en-US" i="1" dirty="0"/>
              <a:t>n</a:t>
            </a:r>
            <a:r>
              <a:rPr lang="en-US" baseline="30000" dirty="0"/>
              <a:t>3/2</a:t>
            </a:r>
            <a:r>
              <a:rPr lang="en-US" dirty="0"/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Other sequences give similar or better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3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A </a:t>
            </a:r>
            <a:r>
              <a:rPr lang="en-US" i="1" dirty="0"/>
              <a:t>merge</a:t>
            </a:r>
            <a:r>
              <a:rPr lang="en-US" dirty="0"/>
              <a:t> is a common data processing operation performed on two sequences of data with the following </a:t>
            </a:r>
            <a:r>
              <a:rPr lang="en-US" dirty="0" smtClean="0"/>
              <a:t>characteristics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Both </a:t>
            </a:r>
            <a:r>
              <a:rPr lang="en-US" dirty="0"/>
              <a:t>sequences contain items with a common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objects in both sequences are ordered in accordance with this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/>
              <a:t> method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endParaRPr lang="en-US" sz="3200" dirty="0" smtClean="0"/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3200" dirty="0" smtClean="0"/>
              <a:t>The </a:t>
            </a:r>
            <a:r>
              <a:rPr lang="en-US" sz="3200" dirty="0"/>
              <a:t>result is a third sequence containing all the data from the first two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9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the first item from both sequences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not finished with either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Compare the current items, copy smaller</a:t>
            </a:r>
            <a:br>
              <a:rPr lang="en-US" dirty="0" smtClean="0"/>
            </a:br>
            <a:r>
              <a:rPr lang="en-US" dirty="0" smtClean="0"/>
              <a:t>         to output sequence, get next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any remaining items to output sequence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24859" y="4070577"/>
            <a:ext cx="689429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244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4288" y="4070577"/>
            <a:ext cx="689429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311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03717" y="4070577"/>
            <a:ext cx="689429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478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34543" y="4070577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324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3972" y="4070577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415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3401" y="4070577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499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02830" y="4070577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505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41718" y="5456691"/>
            <a:ext cx="689429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244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1147" y="5456691"/>
            <a:ext cx="689429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311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06688" y="5456691"/>
            <a:ext cx="689429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478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20576" y="5456691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324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7259" y="5456691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415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196117" y="5456691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499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885546" y="5456691"/>
            <a:ext cx="689429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505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1428" y="36104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Sequence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0258" y="3610427"/>
            <a:ext cx="14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Sequence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8375" y="5948237"/>
            <a:ext cx="19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Output Sequence</a:t>
            </a:r>
          </a:p>
        </p:txBody>
      </p:sp>
      <p:cxnSp>
        <p:nvCxnSpPr>
          <p:cNvPr id="23" name="Curved Connector 22"/>
          <p:cNvCxnSpPr>
            <a:stCxn id="4" idx="2"/>
            <a:endCxn id="12" idx="0"/>
          </p:cNvCxnSpPr>
          <p:nvPr/>
        </p:nvCxnSpPr>
        <p:spPr bwMode="auto">
          <a:xfrm rot="16200000" flipH="1">
            <a:off x="1313546" y="4683804"/>
            <a:ext cx="928914" cy="616859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4" name="Curved Connector 23"/>
          <p:cNvCxnSpPr>
            <a:stCxn id="5" idx="2"/>
            <a:endCxn id="13" idx="0"/>
          </p:cNvCxnSpPr>
          <p:nvPr/>
        </p:nvCxnSpPr>
        <p:spPr bwMode="auto">
          <a:xfrm rot="16200000" flipH="1">
            <a:off x="2002975" y="4683804"/>
            <a:ext cx="928914" cy="616859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7" name="Curved Connector 26"/>
          <p:cNvCxnSpPr>
            <a:stCxn id="6" idx="2"/>
            <a:endCxn id="14" idx="0"/>
          </p:cNvCxnSpPr>
          <p:nvPr/>
        </p:nvCxnSpPr>
        <p:spPr bwMode="auto">
          <a:xfrm rot="16200000" flipH="1">
            <a:off x="3385460" y="3990748"/>
            <a:ext cx="928914" cy="2002971"/>
          </a:xfrm>
          <a:prstGeom prst="curvedConnector3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0" name="Curved Connector 29"/>
          <p:cNvCxnSpPr>
            <a:stCxn id="7" idx="2"/>
            <a:endCxn id="15" idx="0"/>
          </p:cNvCxnSpPr>
          <p:nvPr/>
        </p:nvCxnSpPr>
        <p:spPr bwMode="auto">
          <a:xfrm rot="5400000">
            <a:off x="3557818" y="4435251"/>
            <a:ext cx="928914" cy="111396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3" name="Curved Connector 32"/>
          <p:cNvCxnSpPr>
            <a:stCxn id="9" idx="2"/>
            <a:endCxn id="16" idx="0"/>
          </p:cNvCxnSpPr>
          <p:nvPr/>
        </p:nvCxnSpPr>
        <p:spPr bwMode="auto">
          <a:xfrm rot="5400000">
            <a:off x="4250874" y="4438878"/>
            <a:ext cx="928914" cy="11067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6" name="Curved Connector 35"/>
          <p:cNvCxnSpPr>
            <a:stCxn id="10" idx="2"/>
            <a:endCxn id="17" idx="0"/>
          </p:cNvCxnSpPr>
          <p:nvPr/>
        </p:nvCxnSpPr>
        <p:spPr bwMode="auto">
          <a:xfrm rot="5400000">
            <a:off x="5285017" y="4783592"/>
            <a:ext cx="928914" cy="4172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9" name="Curved Connector 38"/>
          <p:cNvCxnSpPr>
            <a:stCxn id="11" idx="2"/>
            <a:endCxn id="18" idx="0"/>
          </p:cNvCxnSpPr>
          <p:nvPr/>
        </p:nvCxnSpPr>
        <p:spPr bwMode="auto">
          <a:xfrm rot="5400000">
            <a:off x="5974446" y="4783592"/>
            <a:ext cx="928914" cy="4172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022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input sequences each containing </a:t>
            </a:r>
            <a:r>
              <a:rPr lang="en-US" i="1" dirty="0"/>
              <a:t>n</a:t>
            </a:r>
            <a:r>
              <a:rPr lang="en-US" dirty="0"/>
              <a:t> elements, each element needs to move from its input sequence to the output sequence</a:t>
            </a:r>
          </a:p>
          <a:p>
            <a:endParaRPr lang="en-US" dirty="0" smtClean="0"/>
          </a:p>
          <a:p>
            <a:r>
              <a:rPr lang="en-US" dirty="0" smtClean="0"/>
              <a:t>Merge </a:t>
            </a:r>
            <a:r>
              <a:rPr lang="en-US" dirty="0"/>
              <a:t>time is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Space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The array cannot be merged in place</a:t>
            </a:r>
          </a:p>
          <a:p>
            <a:pPr lvl="1"/>
            <a:r>
              <a:rPr lang="en-US" dirty="0"/>
              <a:t>Additional space usage is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814" y="1126825"/>
            <a:ext cx="8742372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Implements Merge algorithm.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smtClean="0">
                <a:solidFill>
                  <a:schemeClr val="bg2"/>
                </a:solidFill>
              </a:rPr>
              <a:t>Merge {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Merge two sorted sequenced into sorted output.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output the merged result.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left the left input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right the right input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 static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&lt;T extends Comparable&lt;T&gt;&gt; void merge(T[] output, T[] left, T[] right)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= 0;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j = 0;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k = 0;  </a:t>
            </a:r>
            <a:r>
              <a:rPr lang="en-US" dirty="0" smtClean="0">
                <a:solidFill>
                  <a:schemeClr val="accent3"/>
                </a:solidFill>
              </a:rPr>
              <a:t>// left, right, and output indexes.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&lt; </a:t>
            </a:r>
            <a:r>
              <a:rPr lang="en-US" dirty="0" err="1" smtClean="0">
                <a:solidFill>
                  <a:schemeClr val="bg2"/>
                </a:solidFill>
              </a:rPr>
              <a:t>left.length</a:t>
            </a:r>
            <a:r>
              <a:rPr lang="en-US" dirty="0" smtClean="0">
                <a:solidFill>
                  <a:schemeClr val="bg2"/>
                </a:solidFill>
              </a:rPr>
              <a:t> &amp;&amp; j &lt; </a:t>
            </a:r>
            <a:r>
              <a:rPr lang="en-US" dirty="0" err="1" smtClean="0">
                <a:solidFill>
                  <a:schemeClr val="bg2"/>
                </a:solidFill>
              </a:rPr>
              <a:t>right.length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if (left[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].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r>
              <a:rPr lang="en-US" dirty="0" smtClean="0">
                <a:solidFill>
                  <a:schemeClr val="bg2"/>
                </a:solidFill>
              </a:rPr>
              <a:t>(right[j]) &lt;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output[k++] = left[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}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output[k++] = right[j++];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while (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&lt; </a:t>
            </a:r>
            <a:r>
              <a:rPr lang="en-US" dirty="0" err="1" smtClean="0">
                <a:solidFill>
                  <a:schemeClr val="bg2"/>
                </a:solidFill>
              </a:rPr>
              <a:t>left.length</a:t>
            </a:r>
            <a:r>
              <a:rPr lang="en-US" dirty="0" smtClean="0">
                <a:solidFill>
                  <a:schemeClr val="bg2"/>
                </a:solidFill>
              </a:rPr>
              <a:t>) { output[k++] = left[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++];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while (j &lt; </a:t>
            </a:r>
            <a:r>
              <a:rPr lang="en-US" dirty="0" err="1" smtClean="0">
                <a:solidFill>
                  <a:schemeClr val="bg2"/>
                </a:solidFill>
              </a:rPr>
              <a:t>right.length</a:t>
            </a:r>
            <a:r>
              <a:rPr lang="en-US" dirty="0" smtClean="0">
                <a:solidFill>
                  <a:schemeClr val="bg2"/>
                </a:solidFill>
              </a:rPr>
              <a:t>) { output[k++] = right[j++];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84187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modify merging to sort a single, unsorted array</a:t>
            </a:r>
          </a:p>
          <a:p>
            <a:pPr marL="914400" lvl="1" indent="-514350">
              <a:buFont typeface="Tw Cen MT" pitchFamily="34" charset="0"/>
              <a:buAutoNum type="arabicPeriod"/>
            </a:pPr>
            <a:r>
              <a:rPr lang="en-US" dirty="0"/>
              <a:t>Split the array into two halves</a:t>
            </a:r>
          </a:p>
          <a:p>
            <a:pPr marL="914400" lvl="1" indent="-514350">
              <a:buFont typeface="Tw Cen MT" pitchFamily="34" charset="0"/>
              <a:buAutoNum type="arabicPeriod"/>
            </a:pPr>
            <a:r>
              <a:rPr lang="en-US" dirty="0"/>
              <a:t>Sort the left half</a:t>
            </a:r>
          </a:p>
          <a:p>
            <a:pPr marL="914400" lvl="1" indent="-514350">
              <a:buFont typeface="Tw Cen MT" pitchFamily="34" charset="0"/>
              <a:buAutoNum type="arabicPeriod"/>
            </a:pPr>
            <a:r>
              <a:rPr lang="en-US" dirty="0"/>
              <a:t>Sort the right half</a:t>
            </a:r>
          </a:p>
          <a:p>
            <a:pPr marL="914400" lvl="1" indent="-514350">
              <a:buFont typeface="Tw Cen MT" pitchFamily="34" charset="0"/>
              <a:buAutoNum type="arabicPeriod"/>
            </a:pPr>
            <a:r>
              <a:rPr lang="en-US" dirty="0"/>
              <a:t>Merge the two</a:t>
            </a:r>
          </a:p>
          <a:p>
            <a:pPr marL="914400" lvl="1" indent="-514350">
              <a:buFont typeface="Tw Cen MT" pitchFamily="34" charset="0"/>
              <a:buAutoNum type="arabicPeriod"/>
            </a:pPr>
            <a:endParaRPr lang="en-US" dirty="0"/>
          </a:p>
          <a:p>
            <a:r>
              <a:rPr lang="en-US" dirty="0"/>
              <a:t>This algorithm can be written with a recursive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</a:t>
            </a:r>
            <a:r>
              <a:rPr lang="en-US" i="1" dirty="0" err="1" smtClean="0"/>
              <a:t>tableSize</a:t>
            </a:r>
            <a:r>
              <a:rPr lang="en-US" dirty="0" smtClean="0"/>
              <a:t> &gt;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Set </a:t>
            </a:r>
            <a:r>
              <a:rPr lang="en-US" i="1" dirty="0" err="1" smtClean="0"/>
              <a:t>halfSize</a:t>
            </a:r>
            <a:r>
              <a:rPr lang="en-US" dirty="0" smtClean="0"/>
              <a:t> to </a:t>
            </a:r>
            <a:r>
              <a:rPr lang="en-US" i="1" dirty="0" err="1" smtClean="0"/>
              <a:t>tableSize</a:t>
            </a:r>
            <a:r>
              <a:rPr lang="en-US" i="1" dirty="0" smtClean="0"/>
              <a:t> </a:t>
            </a:r>
            <a:r>
              <a:rPr lang="en-US" dirty="0" smtClean="0"/>
              <a:t>/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Allocate </a:t>
            </a:r>
            <a:r>
              <a:rPr lang="en-US" i="1" dirty="0" err="1" smtClean="0"/>
              <a:t>leftTable</a:t>
            </a:r>
            <a:r>
              <a:rPr lang="en-US" i="1" dirty="0" smtClean="0"/>
              <a:t>,</a:t>
            </a:r>
            <a:r>
              <a:rPr lang="en-US" dirty="0" smtClean="0"/>
              <a:t> size </a:t>
            </a:r>
            <a:r>
              <a:rPr lang="en-US" i="1" dirty="0" err="1" smtClean="0"/>
              <a:t>halfSize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Copy </a:t>
            </a:r>
            <a:r>
              <a:rPr lang="en-US" i="1" dirty="0" smtClean="0"/>
              <a:t>table</a:t>
            </a:r>
            <a:r>
              <a:rPr lang="en-US" dirty="0" smtClean="0"/>
              <a:t>[0 .. </a:t>
            </a:r>
            <a:r>
              <a:rPr lang="en-US" i="1" dirty="0" err="1" smtClean="0"/>
              <a:t>halfSize</a:t>
            </a:r>
            <a:r>
              <a:rPr lang="en-US" dirty="0"/>
              <a:t> </a:t>
            </a:r>
            <a:r>
              <a:rPr lang="en-US" dirty="0" smtClean="0"/>
              <a:t>- 1] to </a:t>
            </a:r>
            <a:r>
              <a:rPr lang="en-US" i="1" dirty="0" err="1" smtClean="0"/>
              <a:t>leftTable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Allocate </a:t>
            </a:r>
            <a:r>
              <a:rPr lang="en-US" i="1" dirty="0" err="1" smtClean="0"/>
              <a:t>rightTable</a:t>
            </a:r>
            <a:r>
              <a:rPr lang="en-US" i="1" dirty="0" smtClean="0"/>
              <a:t>,</a:t>
            </a:r>
            <a:r>
              <a:rPr lang="en-US" dirty="0" smtClean="0"/>
              <a:t> size </a:t>
            </a:r>
            <a:r>
              <a:rPr lang="en-US" i="1" dirty="0" err="1" smtClean="0"/>
              <a:t>tableSize</a:t>
            </a:r>
            <a:r>
              <a:rPr lang="en-US" i="1" dirty="0" smtClean="0"/>
              <a:t> – </a:t>
            </a:r>
            <a:r>
              <a:rPr lang="en-US" i="1" dirty="0" err="1" smtClean="0"/>
              <a:t>halfSize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Copy table[</a:t>
            </a:r>
            <a:r>
              <a:rPr lang="en-US" i="1" dirty="0" err="1" smtClean="0"/>
              <a:t>halfSize</a:t>
            </a:r>
            <a:r>
              <a:rPr lang="en-US" i="1" dirty="0" smtClean="0"/>
              <a:t> .. </a:t>
            </a:r>
            <a:r>
              <a:rPr lang="en-US" i="1" dirty="0" err="1" smtClean="0"/>
              <a:t>tableSize</a:t>
            </a:r>
            <a:r>
              <a:rPr lang="en-US" dirty="0" smtClean="0"/>
              <a:t>] to </a:t>
            </a:r>
            <a:r>
              <a:rPr lang="en-US" i="1" dirty="0" err="1" smtClean="0"/>
              <a:t>rightTable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Merge Sort </a:t>
            </a:r>
            <a:r>
              <a:rPr lang="en-US" i="1" dirty="0" err="1" smtClean="0"/>
              <a:t>leftTable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Merge Sort </a:t>
            </a:r>
            <a:r>
              <a:rPr lang="en-US" i="1" dirty="0" err="1" smtClean="0"/>
              <a:t>rightTable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Merge </a:t>
            </a:r>
            <a:r>
              <a:rPr lang="en-US" i="1" dirty="0" err="1" smtClean="0"/>
              <a:t>leftTable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rightTable</a:t>
            </a:r>
            <a:r>
              <a:rPr lang="en-US" dirty="0" smtClean="0"/>
              <a:t> into </a:t>
            </a:r>
            <a:r>
              <a:rPr lang="en-US" i="1" dirty="0" smtClean="0"/>
              <a:t>table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9128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63817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2979738" y="3648074"/>
            <a:ext cx="3162300" cy="1073552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3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5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7"/>
              <a:ext cx="0" cy="2078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5640869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29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52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541338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57325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87429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541338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57325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96768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541338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57325" y="4648200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3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79431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131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27550" y="4646613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92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9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95350" y="2943225"/>
            <a:ext cx="7353300" cy="731838"/>
            <a:chOff x="1050433" y="2942775"/>
            <a:chExt cx="7354240" cy="73285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050433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30" name="Group 3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524163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967132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35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424390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81648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3890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 smtClean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34</a:t>
                  </a:r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</a:p>
            </p:txBody>
          </p:sp>
          <p:sp>
            <p:nvSpPr>
              <p:cNvPr id="33" name="TextBox 22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</p:txBody>
          </p: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[3]</a:t>
                </a:r>
              </a:p>
            </p:txBody>
          </p:sp>
          <p:sp>
            <p:nvSpPr>
              <p:cNvPr id="35" name="TextBox 24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[4]</a:t>
                </a: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312285" y="2942776"/>
              <a:ext cx="2363810" cy="732856"/>
              <a:chOff x="1050433" y="2942776"/>
              <a:chExt cx="2363810" cy="73285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1096314" y="3218432"/>
                <a:ext cx="2272048" cy="457200"/>
                <a:chOff x="1524000" y="3505200"/>
                <a:chExt cx="2272048" cy="4572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78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67757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25015" y="3504563"/>
                  <a:ext cx="455670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80685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55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337944" y="3504563"/>
                  <a:ext cx="457258" cy="45783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90</a:t>
                  </a:r>
                </a:p>
              </p:txBody>
            </p:sp>
          </p:grp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050433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[5]</a:t>
                </a:r>
              </a:p>
            </p:txBody>
          </p:sp>
          <p:sp>
            <p:nvSpPr>
              <p:cNvPr id="21" name="TextBox 40"/>
              <p:cNvSpPr txBox="1">
                <a:spLocks noChangeArrowheads="1"/>
              </p:cNvSpPr>
              <p:nvPr/>
            </p:nvSpPr>
            <p:spPr bwMode="auto">
              <a:xfrm>
                <a:off x="14936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[6]</a:t>
                </a:r>
              </a:p>
            </p:txBody>
          </p:sp>
          <p:sp>
            <p:nvSpPr>
              <p:cNvPr id="22" name="TextBox 41"/>
              <p:cNvSpPr txBox="1">
                <a:spLocks noChangeArrowheads="1"/>
              </p:cNvSpPr>
              <p:nvPr/>
            </p:nvSpPr>
            <p:spPr bwMode="auto">
              <a:xfrm>
                <a:off x="19508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[7]</a:t>
                </a:r>
              </a:p>
            </p:txBody>
          </p:sp>
          <p:sp>
            <p:nvSpPr>
              <p:cNvPr id="23" name="TextBox 42"/>
              <p:cNvSpPr txBox="1">
                <a:spLocks noChangeArrowheads="1"/>
              </p:cNvSpPr>
              <p:nvPr/>
            </p:nvSpPr>
            <p:spPr bwMode="auto">
              <a:xfrm>
                <a:off x="24080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</a:p>
            </p:txBody>
          </p:sp>
          <p:sp>
            <p:nvSpPr>
              <p:cNvPr id="24" name="TextBox 43"/>
              <p:cNvSpPr txBox="1">
                <a:spLocks noChangeArrowheads="1"/>
              </p:cNvSpPr>
              <p:nvPr/>
            </p:nvSpPr>
            <p:spPr bwMode="auto">
              <a:xfrm>
                <a:off x="2865281" y="2942776"/>
                <a:ext cx="5489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1507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9636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6895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4153" y="3217795"/>
              <a:ext cx="455670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9823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57</a:t>
              </a: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5485461" y="2942775"/>
              <a:ext cx="7177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[10]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59217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[11]</a:t>
              </a:r>
            </a:p>
          </p:txBody>
        </p:sp>
        <p:sp>
          <p:nvSpPr>
            <p:cNvPr id="14" name="TextBox 53"/>
            <p:cNvSpPr txBox="1">
              <a:spLocks noChangeArrowheads="1"/>
            </p:cNvSpPr>
            <p:nvPr/>
          </p:nvSpPr>
          <p:spPr bwMode="auto">
            <a:xfrm>
              <a:off x="63789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[12]</a:t>
              </a:r>
            </a:p>
          </p:txBody>
        </p:sp>
        <p:sp>
          <p:nvSpPr>
            <p:cNvPr id="15" name="TextBox 54"/>
            <p:cNvSpPr txBox="1">
              <a:spLocks noChangeArrowheads="1"/>
            </p:cNvSpPr>
            <p:nvPr/>
          </p:nvSpPr>
          <p:spPr bwMode="auto">
            <a:xfrm>
              <a:off x="6836133" y="2942775"/>
              <a:ext cx="7316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[13]</a:t>
              </a:r>
            </a:p>
          </p:txBody>
        </p:sp>
        <p:sp>
          <p:nvSpPr>
            <p:cNvPr id="16" name="TextBox 55"/>
            <p:cNvSpPr txBox="1">
              <a:spLocks noChangeArrowheads="1"/>
            </p:cNvSpPr>
            <p:nvPr/>
          </p:nvSpPr>
          <p:spPr bwMode="auto">
            <a:xfrm>
              <a:off x="7351020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[14]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68029" y="3217795"/>
              <a:ext cx="457258" cy="45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65</a:t>
              </a: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7788366" y="2942775"/>
              <a:ext cx="6163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[15]</a:t>
              </a: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11340"/>
              </p:ext>
            </p:extLst>
          </p:nvPr>
        </p:nvGraphicFramePr>
        <p:xfrm>
          <a:off x="762000" y="1524000"/>
          <a:ext cx="1832610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5255"/>
                <a:gridCol w="427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gap value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3427413" y="3675062"/>
            <a:ext cx="3162300" cy="1073551"/>
            <a:chOff x="2069809" y="3675632"/>
            <a:chExt cx="3162300" cy="1072875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0698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32109" y="3675632"/>
              <a:ext cx="0" cy="515612"/>
            </a:xfrm>
            <a:prstGeom prst="straightConnector1">
              <a:avLst/>
            </a:prstGeom>
            <a:ln w="38100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9809" y="4191244"/>
              <a:ext cx="316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6"/>
            <p:cNvSpPr txBox="1">
              <a:spLocks noChangeArrowheads="1"/>
            </p:cNvSpPr>
            <p:nvPr/>
          </p:nvSpPr>
          <p:spPr bwMode="auto">
            <a:xfrm>
              <a:off x="3073717" y="4379408"/>
              <a:ext cx="1082748" cy="369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subarray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650959" y="4172206"/>
              <a:ext cx="0" cy="2078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6092405" y="4219220"/>
            <a:ext cx="976312" cy="966784"/>
            <a:chOff x="1264276" y="3975815"/>
            <a:chExt cx="976648" cy="966499"/>
          </a:xfrm>
        </p:grpSpPr>
        <p:sp>
          <p:nvSpPr>
            <p:cNvPr id="49" name="Down Arrow 48"/>
            <p:cNvSpPr/>
            <p:nvPr/>
          </p:nvSpPr>
          <p:spPr>
            <a:xfrm rot="10800000">
              <a:off x="1645273" y="3975815"/>
              <a:ext cx="214656" cy="6587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27"/>
            <p:cNvSpPr txBox="1">
              <a:spLocks noChangeArrowheads="1"/>
            </p:cNvSpPr>
            <p:nvPr/>
          </p:nvSpPr>
          <p:spPr bwMode="auto">
            <a:xfrm>
              <a:off x="1264276" y="4634538"/>
              <a:ext cx="97664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nextPos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32288" y="1600200"/>
            <a:ext cx="225742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Insertion Sort </a:t>
            </a:r>
            <a:r>
              <a:rPr lang="en-US" dirty="0" err="1" smtClean="0"/>
              <a:t>nextPos</a:t>
            </a:r>
            <a:r>
              <a:rPr lang="en-US" dirty="0" smtClean="0"/>
              <a:t>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8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9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5475" y="3679825"/>
            <a:ext cx="901700" cy="457200"/>
            <a:chOff x="626103" y="3680496"/>
            <a:chExt cx="900448" cy="457200"/>
          </a:xfrm>
        </p:grpSpPr>
        <p:sp>
          <p:nvSpPr>
            <p:cNvPr id="39" name="Rectangle 38"/>
            <p:cNvSpPr/>
            <p:nvPr/>
          </p:nvSpPr>
          <p:spPr>
            <a:xfrm>
              <a:off x="62610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98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678238" y="3679825"/>
            <a:ext cx="914400" cy="457200"/>
            <a:chOff x="2485490" y="3680496"/>
            <a:chExt cx="914400" cy="457200"/>
          </a:xfrm>
        </p:grpSpPr>
        <p:sp>
          <p:nvSpPr>
            <p:cNvPr id="42" name="Rectangle 41"/>
            <p:cNvSpPr/>
            <p:nvPr/>
          </p:nvSpPr>
          <p:spPr>
            <a:xfrm>
              <a:off x="24854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269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02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81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974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97563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3360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974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97563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1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974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7563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7389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37475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5301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7389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37475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6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738938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37475" y="4568825"/>
            <a:ext cx="45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2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78125" y="1901825"/>
            <a:ext cx="3619500" cy="457200"/>
            <a:chOff x="940761" y="3218432"/>
            <a:chExt cx="3619500" cy="457200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940761" y="3218432"/>
              <a:ext cx="2272048" cy="457200"/>
              <a:chOff x="1524000" y="3505200"/>
              <a:chExt cx="2272048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24000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69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60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241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813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30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38513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90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02613" y="3218432"/>
              <a:ext cx="1357648" cy="457200"/>
              <a:chOff x="1524000" y="3505200"/>
              <a:chExt cx="1357648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336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20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72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24448" y="35052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15</a:t>
                </a:r>
              </a:p>
            </p:txBody>
          </p:sp>
        </p:grp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21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93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65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03738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1413" y="1962150"/>
            <a:ext cx="633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943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51525" y="1962150"/>
            <a:ext cx="63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4" name="Rectangle 23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85925" y="2790825"/>
            <a:ext cx="1814513" cy="457200"/>
            <a:chOff x="1333500" y="3124200"/>
            <a:chExt cx="1814848" cy="457200"/>
          </a:xfrm>
        </p:grpSpPr>
        <p:sp>
          <p:nvSpPr>
            <p:cNvPr id="29" name="Rectangle 28"/>
            <p:cNvSpPr/>
            <p:nvPr/>
          </p:nvSpPr>
          <p:spPr>
            <a:xfrm>
              <a:off x="1333500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6495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33779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91064" y="3124200"/>
              <a:ext cx="457284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73725" y="2790825"/>
            <a:ext cx="1816100" cy="457200"/>
            <a:chOff x="1333500" y="3124200"/>
            <a:chExt cx="1814848" cy="457200"/>
          </a:xfrm>
        </p:grpSpPr>
        <p:sp>
          <p:nvSpPr>
            <p:cNvPr id="34" name="Rectangle 33"/>
            <p:cNvSpPr/>
            <p:nvPr/>
          </p:nvSpPr>
          <p:spPr>
            <a:xfrm>
              <a:off x="1333500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6108" y="3124200"/>
              <a:ext cx="45847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34578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91463" y="3124200"/>
              <a:ext cx="45688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194300" y="3679825"/>
            <a:ext cx="901700" cy="457200"/>
            <a:chOff x="5194883" y="3680496"/>
            <a:chExt cx="900448" cy="457200"/>
          </a:xfrm>
        </p:grpSpPr>
        <p:sp>
          <p:nvSpPr>
            <p:cNvPr id="45" name="Rectangle 44"/>
            <p:cNvSpPr/>
            <p:nvPr/>
          </p:nvSpPr>
          <p:spPr>
            <a:xfrm>
              <a:off x="5194883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766" y="3680496"/>
              <a:ext cx="45656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7054850" y="3679825"/>
            <a:ext cx="914400" cy="457200"/>
            <a:chOff x="7054270" y="3680496"/>
            <a:chExt cx="914400" cy="457200"/>
          </a:xfrm>
        </p:grpSpPr>
        <p:sp>
          <p:nvSpPr>
            <p:cNvPr id="48" name="Rectangle 47"/>
            <p:cNvSpPr/>
            <p:nvPr/>
          </p:nvSpPr>
          <p:spPr>
            <a:xfrm>
              <a:off x="70542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11470" y="3680496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66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666</TotalTime>
  <Words>9600</Words>
  <Application>Microsoft Macintosh PowerPoint</Application>
  <PresentationFormat>On-screen Show (4:3)</PresentationFormat>
  <Paragraphs>4198</Paragraphs>
  <Slides>173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74" baseType="lpstr">
      <vt:lpstr>csdl-2014</vt:lpstr>
      <vt:lpstr>Sorting 2</vt:lpstr>
      <vt:lpstr>Shell Sort: A Better Insertion Sort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Trace</vt:lpstr>
      <vt:lpstr>Shell Sort Code</vt:lpstr>
      <vt:lpstr>Shell Sort Code</vt:lpstr>
      <vt:lpstr>Shell Sort Analysis</vt:lpstr>
      <vt:lpstr>Shell Sort Analysis cont</vt:lpstr>
      <vt:lpstr>Merge</vt:lpstr>
      <vt:lpstr>Merge Algorithm</vt:lpstr>
      <vt:lpstr>Merge Analysis</vt:lpstr>
      <vt:lpstr>Merge Code</vt:lpstr>
      <vt:lpstr>Merge Sort</vt:lpstr>
      <vt:lpstr>Recursive Merge Sort Algorithm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Trace</vt:lpstr>
      <vt:lpstr>Merge Sort Analysis</vt:lpstr>
      <vt:lpstr>Merge Sort Analysis cont</vt:lpstr>
      <vt:lpstr>Merge Sort Code</vt:lpstr>
      <vt:lpstr>Heap Sort</vt:lpstr>
      <vt:lpstr>Heap Sort Algorithm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Trace</vt:lpstr>
      <vt:lpstr>Heap Sort Analysis</vt:lpstr>
      <vt:lpstr>Heap Sort Code</vt:lpstr>
      <vt:lpstr>Heap Sort Code</vt:lpstr>
      <vt:lpstr>Heap Sort Code</vt:lpstr>
      <vt:lpstr>Heap Sort Code</vt:lpstr>
      <vt:lpstr>QuickSort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Trace</vt:lpstr>
      <vt:lpstr>QuickSort Algorithm</vt:lpstr>
      <vt:lpstr>Quicksort Analysis</vt:lpstr>
      <vt:lpstr>Quicksort Analysis cont.</vt:lpstr>
      <vt:lpstr>QuickSort Code</vt:lpstr>
      <vt:lpstr>QuickSort Code</vt:lpstr>
      <vt:lpstr>Comparison of Sort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2</dc:title>
  <dc:creator>Carleton Moore</dc:creator>
  <cp:lastModifiedBy>Carleton Moore</cp:lastModifiedBy>
  <cp:revision>40</cp:revision>
  <dcterms:created xsi:type="dcterms:W3CDTF">2014-11-20T22:38:38Z</dcterms:created>
  <dcterms:modified xsi:type="dcterms:W3CDTF">2016-07-21T00:38:40Z</dcterms:modified>
</cp:coreProperties>
</file>