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7" r:id="rId4"/>
    <p:sldId id="259" r:id="rId5"/>
    <p:sldId id="265" r:id="rId6"/>
    <p:sldId id="266" r:id="rId7"/>
    <p:sldId id="264" r:id="rId8"/>
    <p:sldId id="275" r:id="rId9"/>
    <p:sldId id="276" r:id="rId10"/>
    <p:sldId id="274" r:id="rId11"/>
    <p:sldId id="277" r:id="rId12"/>
    <p:sldId id="281" r:id="rId13"/>
    <p:sldId id="279" r:id="rId14"/>
    <p:sldId id="260" r:id="rId15"/>
    <p:sldId id="284" r:id="rId16"/>
    <p:sldId id="280" r:id="rId17"/>
    <p:sldId id="285" r:id="rId18"/>
    <p:sldId id="286" r:id="rId19"/>
    <p:sldId id="287" r:id="rId20"/>
    <p:sldId id="270" r:id="rId21"/>
    <p:sldId id="269" r:id="rId22"/>
    <p:sldId id="271" r:id="rId23"/>
    <p:sldId id="272" r:id="rId24"/>
    <p:sldId id="273" r:id="rId25"/>
    <p:sldId id="262" r:id="rId26"/>
    <p:sldId id="26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046" autoAdjust="0"/>
  </p:normalViewPr>
  <p:slideViewPr>
    <p:cSldViewPr snapToGrid="0" snapToObjects="1">
      <p:cViewPr>
        <p:scale>
          <a:sx n="67" d="100"/>
          <a:sy n="67" d="100"/>
        </p:scale>
        <p:origin x="126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EAE86-1A16-440E-A9E1-7359F5B7AAB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52E35-7769-41E2-90AE-5690F2439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3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1: By allowing agent 5 to adjust to a new position in a new formation, the agents cover more area.</a:t>
            </a:r>
          </a:p>
          <a:p>
            <a:endParaRPr lang="en-US" dirty="0"/>
          </a:p>
          <a:p>
            <a:r>
              <a:rPr lang="en-US" dirty="0"/>
              <a:t>Figure 2: When agents come across an obstacle, individually they could break formation and move around the obstacle. A safer and more efficient way to avoid the obstacle can be changing to a different 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52E35-7769-41E2-90AE-5690F2439F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8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functional form, since desired eta-dot is 0 (rigid formation)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52E35-7769-41E2-90AE-5690F2439F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Desired acceleration error (automatically 0)</a:t>
            </a:r>
          </a:p>
          <a:p>
            <a:pPr marL="228600" indent="-228600">
              <a:buAutoNum type="arabicPeriod"/>
            </a:pPr>
            <a:r>
              <a:rPr lang="en-US" dirty="0"/>
              <a:t>Relative position of </a:t>
            </a:r>
            <a:r>
              <a:rPr lang="en-US" i="1" dirty="0" err="1"/>
              <a:t>i</a:t>
            </a:r>
            <a:r>
              <a:rPr lang="en-US" i="0" dirty="0" err="1"/>
              <a:t>th</a:t>
            </a:r>
            <a:r>
              <a:rPr lang="en-US" i="0" dirty="0"/>
              <a:t> agent to virtual leader (defined, constant)</a:t>
            </a:r>
          </a:p>
          <a:p>
            <a:pPr marL="228600" indent="-228600">
              <a:buAutoNum type="arabicPeriod"/>
            </a:pPr>
            <a:r>
              <a:rPr lang="en-US" i="0" dirty="0"/>
              <a:t>Relative position of </a:t>
            </a:r>
            <a:r>
              <a:rPr lang="en-US" i="1" dirty="0" err="1"/>
              <a:t>i</a:t>
            </a:r>
            <a:r>
              <a:rPr lang="en-US" i="0" dirty="0" err="1"/>
              <a:t>th</a:t>
            </a:r>
            <a:r>
              <a:rPr lang="en-US" i="0" dirty="0"/>
              <a:t> agent to </a:t>
            </a:r>
            <a:r>
              <a:rPr lang="en-US" i="1" dirty="0" err="1"/>
              <a:t>j</a:t>
            </a:r>
            <a:r>
              <a:rPr lang="en-US" i="0" dirty="0" err="1"/>
              <a:t>th</a:t>
            </a:r>
            <a:r>
              <a:rPr lang="en-US" i="0" dirty="0"/>
              <a:t> agent (defined, constant)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i="0" dirty="0"/>
              <a:t>Relative velocity of </a:t>
            </a:r>
            <a:r>
              <a:rPr lang="en-US" i="1" dirty="0" err="1"/>
              <a:t>i</a:t>
            </a:r>
            <a:r>
              <a:rPr lang="en-US" i="0" dirty="0" err="1"/>
              <a:t>th</a:t>
            </a:r>
            <a:r>
              <a:rPr lang="en-US" i="0" dirty="0"/>
              <a:t> agent to virtual leader (0)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i="0" dirty="0"/>
              <a:t>Relative velocity of </a:t>
            </a:r>
            <a:r>
              <a:rPr lang="en-US" i="1" dirty="0" err="1"/>
              <a:t>i</a:t>
            </a:r>
            <a:r>
              <a:rPr lang="en-US" i="0" dirty="0" err="1"/>
              <a:t>th</a:t>
            </a:r>
            <a:r>
              <a:rPr lang="en-US" i="0" dirty="0"/>
              <a:t> agent to </a:t>
            </a:r>
            <a:r>
              <a:rPr lang="en-US" i="1" dirty="0" err="1"/>
              <a:t>j</a:t>
            </a:r>
            <a:r>
              <a:rPr lang="en-US" i="0" dirty="0" err="1"/>
              <a:t>th</a:t>
            </a:r>
            <a:r>
              <a:rPr lang="en-US" i="0" dirty="0"/>
              <a:t> agent (0)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i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52E35-7769-41E2-90AE-5690F2439F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34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Desired acceleration error (automatically 0)</a:t>
            </a:r>
          </a:p>
          <a:p>
            <a:pPr marL="228600" indent="-228600">
              <a:buAutoNum type="arabicPeriod"/>
            </a:pPr>
            <a:r>
              <a:rPr lang="en-US" dirty="0"/>
              <a:t>Relative position of </a:t>
            </a:r>
            <a:r>
              <a:rPr lang="en-US" i="1" dirty="0" err="1"/>
              <a:t>i</a:t>
            </a:r>
            <a:r>
              <a:rPr lang="en-US" i="0" dirty="0" err="1"/>
              <a:t>th</a:t>
            </a:r>
            <a:r>
              <a:rPr lang="en-US" i="0" dirty="0"/>
              <a:t> agent to virtual leader (defined, constant)</a:t>
            </a:r>
          </a:p>
          <a:p>
            <a:pPr marL="228600" indent="-228600">
              <a:buAutoNum type="arabicPeriod"/>
            </a:pPr>
            <a:r>
              <a:rPr lang="en-US" i="0" dirty="0"/>
              <a:t>Relative position of </a:t>
            </a:r>
            <a:r>
              <a:rPr lang="en-US" i="1" dirty="0" err="1"/>
              <a:t>i</a:t>
            </a:r>
            <a:r>
              <a:rPr lang="en-US" i="0" dirty="0" err="1"/>
              <a:t>th</a:t>
            </a:r>
            <a:r>
              <a:rPr lang="en-US" i="0" dirty="0"/>
              <a:t> agent to </a:t>
            </a:r>
            <a:r>
              <a:rPr lang="en-US" i="1" dirty="0" err="1"/>
              <a:t>j</a:t>
            </a:r>
            <a:r>
              <a:rPr lang="en-US" i="0" dirty="0" err="1"/>
              <a:t>th</a:t>
            </a:r>
            <a:r>
              <a:rPr lang="en-US" i="0" dirty="0"/>
              <a:t> agent (defined, constant)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i="0" dirty="0"/>
              <a:t>Relative velocity of </a:t>
            </a:r>
            <a:r>
              <a:rPr lang="en-US" i="1" dirty="0" err="1"/>
              <a:t>i</a:t>
            </a:r>
            <a:r>
              <a:rPr lang="en-US" i="0" dirty="0" err="1"/>
              <a:t>th</a:t>
            </a:r>
            <a:r>
              <a:rPr lang="en-US" i="0" dirty="0"/>
              <a:t> agent to virtual leader (0)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i="0" dirty="0"/>
              <a:t>Relative velocity of </a:t>
            </a:r>
            <a:r>
              <a:rPr lang="en-US" i="1" dirty="0" err="1"/>
              <a:t>i</a:t>
            </a:r>
            <a:r>
              <a:rPr lang="en-US" i="0" dirty="0" err="1"/>
              <a:t>th</a:t>
            </a:r>
            <a:r>
              <a:rPr lang="en-US" i="0" dirty="0"/>
              <a:t> agent to </a:t>
            </a:r>
            <a:r>
              <a:rPr lang="en-US" i="1" dirty="0" err="1"/>
              <a:t>j</a:t>
            </a:r>
            <a:r>
              <a:rPr lang="en-US" i="0" dirty="0" err="1"/>
              <a:t>th</a:t>
            </a:r>
            <a:r>
              <a:rPr lang="en-US" i="0" dirty="0"/>
              <a:t> agent (0)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i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52E35-7769-41E2-90AE-5690F2439F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81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Desired acceleration error (automatically 0)</a:t>
            </a:r>
          </a:p>
          <a:p>
            <a:pPr marL="228600" indent="-228600">
              <a:buAutoNum type="arabicPeriod"/>
            </a:pPr>
            <a:r>
              <a:rPr lang="en-US" dirty="0"/>
              <a:t>Relative position of </a:t>
            </a:r>
            <a:r>
              <a:rPr lang="en-US" i="1" dirty="0" err="1"/>
              <a:t>i</a:t>
            </a:r>
            <a:r>
              <a:rPr lang="en-US" i="0" dirty="0" err="1"/>
              <a:t>th</a:t>
            </a:r>
            <a:r>
              <a:rPr lang="en-US" i="0" dirty="0"/>
              <a:t> agent to virtual leader (defined, constant)</a:t>
            </a:r>
          </a:p>
          <a:p>
            <a:pPr marL="228600" indent="-228600">
              <a:buAutoNum type="arabicPeriod"/>
            </a:pPr>
            <a:r>
              <a:rPr lang="en-US" i="0" dirty="0"/>
              <a:t>Relative position of </a:t>
            </a:r>
            <a:r>
              <a:rPr lang="en-US" i="1" dirty="0" err="1"/>
              <a:t>i</a:t>
            </a:r>
            <a:r>
              <a:rPr lang="en-US" i="0" dirty="0" err="1"/>
              <a:t>th</a:t>
            </a:r>
            <a:r>
              <a:rPr lang="en-US" i="0" dirty="0"/>
              <a:t> agent to </a:t>
            </a:r>
            <a:r>
              <a:rPr lang="en-US" i="1" dirty="0" err="1"/>
              <a:t>j</a:t>
            </a:r>
            <a:r>
              <a:rPr lang="en-US" i="0" dirty="0" err="1"/>
              <a:t>th</a:t>
            </a:r>
            <a:r>
              <a:rPr lang="en-US" i="0" dirty="0"/>
              <a:t> agent (defined, constant)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i="0" dirty="0"/>
              <a:t>Relative velocity of </a:t>
            </a:r>
            <a:r>
              <a:rPr lang="en-US" i="1" dirty="0" err="1"/>
              <a:t>i</a:t>
            </a:r>
            <a:r>
              <a:rPr lang="en-US" i="0" dirty="0" err="1"/>
              <a:t>th</a:t>
            </a:r>
            <a:r>
              <a:rPr lang="en-US" i="0" dirty="0"/>
              <a:t> agent to virtual leader (0)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i="0" dirty="0"/>
              <a:t>Relative velocity of </a:t>
            </a:r>
            <a:r>
              <a:rPr lang="en-US" i="1" dirty="0" err="1"/>
              <a:t>i</a:t>
            </a:r>
            <a:r>
              <a:rPr lang="en-US" i="0" dirty="0" err="1"/>
              <a:t>th</a:t>
            </a:r>
            <a:r>
              <a:rPr lang="en-US" i="0" dirty="0"/>
              <a:t> agent to </a:t>
            </a:r>
            <a:r>
              <a:rPr lang="en-US" i="1" dirty="0" err="1"/>
              <a:t>j</a:t>
            </a:r>
            <a:r>
              <a:rPr lang="en-US" i="0" dirty="0" err="1"/>
              <a:t>th</a:t>
            </a:r>
            <a:r>
              <a:rPr lang="en-US" i="0" dirty="0"/>
              <a:t> agent (0)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i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52E35-7769-41E2-90AE-5690F2439F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09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Discrepancy in secondary formation. My results show UGV1 and the virtual leader much farther ahead or behind, respectively,  of the formation.</a:t>
            </a:r>
          </a:p>
          <a:p>
            <a:endParaRPr lang="en-US" dirty="0"/>
          </a:p>
          <a:p>
            <a:r>
              <a:rPr lang="en-US" dirty="0"/>
              <a:t>The paper doesn’t specify where the virtual leader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52E35-7769-41E2-90AE-5690F2439F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91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papers most related to this work? &lt;this could include papers that were published after this paper&gt;</a:t>
            </a:r>
          </a:p>
          <a:p>
            <a:r>
              <a:rPr lang="en-US" dirty="0"/>
              <a:t>What contribution did these authors make that went beyond any prior research?</a:t>
            </a:r>
          </a:p>
          <a:p>
            <a:endParaRPr lang="en-US" dirty="0"/>
          </a:p>
          <a:p>
            <a:r>
              <a:rPr lang="en-US" dirty="0"/>
              <a:t>Leader-follower formation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Leader gets no feedback and can be instable. If leader fails, everything collapses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Virtual leader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Leader never fails, and stability of system is not dependent on the leader.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52E35-7769-41E2-90AE-5690F2439F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5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52E35-7769-41E2-90AE-5690F2439F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46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Equations of motion describing velocity, angular velocity, acceleration and angular acceleration.</a:t>
            </a:r>
          </a:p>
          <a:p>
            <a:endParaRPr lang="en-US" dirty="0"/>
          </a:p>
          <a:p>
            <a:r>
              <a:rPr lang="en-US" dirty="0"/>
              <a:t>Control input for UGVs are force input and torque.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52E35-7769-41E2-90AE-5690F2439F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00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Equations of motion describing acceleration and orientation.</a:t>
            </a:r>
          </a:p>
          <a:p>
            <a:r>
              <a:rPr lang="en-US" dirty="0"/>
              <a:t>Body inertias, mass, moment of inertia, length of rotor</a:t>
            </a:r>
          </a:p>
          <a:p>
            <a:endParaRPr lang="en-US" dirty="0"/>
          </a:p>
          <a:p>
            <a:r>
              <a:rPr lang="en-US" dirty="0"/>
              <a:t>Big omega is the sum of the rotor outputs </a:t>
            </a:r>
          </a:p>
          <a:p>
            <a:r>
              <a:rPr lang="en-US" dirty="0"/>
              <a:t>Control input for UGVs.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52E35-7769-41E2-90AE-5690F2439F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35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VL as a UGV since it has more limited movement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52E35-7769-41E2-90AE-5690F2439F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85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Non-holonomic constraint – Can’t define system with position alone. In this case, some orientation is needed to define system.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52E35-7769-41E2-90AE-5690F2439F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22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Non-holonomic constraint – Can’t define system with position alone. In this case, some orientation is needed to define system.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52E35-7769-41E2-90AE-5690F2439F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92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52E35-7769-41E2-90AE-5690F2439F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9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14E02-4484-9A22-E514-660F44DA6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7E8F3-5765-EA51-12E6-360448F74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FF5C7-B9BC-FABF-7390-69380BD3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C3077-90FC-30AE-D6A2-51F363CE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08880-E70E-F512-FB95-901A5D2EF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5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3D1A-3C43-6310-C6A2-F09DA849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E2FA0-EAD5-4473-2089-B246AC38D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C6FC6-DD7A-9EDC-15AF-7A6424B3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9169C-9720-88A4-07E6-58061F2E3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75198-91B8-E811-A4A2-E4C0AA5D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9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E8A7B-019F-2F4C-B1E9-715620DCD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D883C-A14B-EB1B-F22B-BF23F6416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33116-B721-03C3-1EE4-1E8A4932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32F1C-DD71-4B9C-9FB8-47754341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AB854-873C-898D-6ADC-A34113341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2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102E-F323-C720-7DA2-01627681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960D-8530-27C9-3625-6D4A5B93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583C7-091B-FAF0-3802-3D5DF705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51BB8-5FD5-E774-6459-0F76FC37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F2CD9-63BA-8519-F99B-53BF9F56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6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C7EE-380D-E60A-08FA-DD20DDC25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5E51F-A464-5F02-1325-E0BDE41AA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0E5B0-D51F-C6D7-37D2-6B4DCEE0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47D4-575B-576C-73DD-2D82460F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70F48-29D1-45C7-C9D4-7B6C2DC9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2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5A2B-4957-DE3A-66B3-B8C0B4017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30A24-245A-E56E-8B13-A891297AD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8762C-97A7-4725-99AF-E296B150C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D893D-D458-380D-CFEC-DD170E523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EA309-461F-CE97-202B-36C3796C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60CC8-FD40-2C27-77B6-614CB79F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8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4A62-23FF-EE56-1010-3C716866B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AA881-9B4F-4EDB-8ABE-FE04A5446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A6766-8A97-E90B-A2B5-11025DFE7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022DC-BF22-B8C2-C107-622352593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612468-383D-6C02-4ED9-74703B620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C48AC-A2AE-4976-BB3E-F9ABFA63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76925E-AB27-F25F-AD32-C4929FB0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BCC1C-E049-9AA9-E459-D6CBEB06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9957-A518-2E61-A57B-F9594A17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05F89-728D-4AD5-317C-1B5211ED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2119C-68EA-1A2B-533E-1C767613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F0DD5-668A-62C2-53EF-C6E71466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1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AE906-9F4B-00DB-B5C4-B57401AB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98337A-09EF-E6AE-5835-42CB8503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41A2F-4D95-177A-7BAB-8970C803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1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E4F3-38CF-9841-3BA6-315A589DE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45DE-0981-104D-6879-2ED309431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475A6-C779-6089-140E-3D139AAB3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9981B-99C3-A2DC-F320-C5A477A6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7CEA7-0BF0-5E46-7E03-88BBAFC0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92E19-08CB-2DA6-1965-0E3A498E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9F8F-8E2E-3D7C-D405-9FFAEEBFA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A46AF7-B8F6-61A2-495B-650FDCB66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96CC5-115E-47C6-4606-6D5C85A4F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73B99-F97F-8C6B-7A4A-DCCFE308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D240-76CF-0D44-84DD-5FDB6709262F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618FE-6082-9A42-C09E-F59020B5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1463E-18B2-1071-C29C-179A8F11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DD7160-3C95-4134-D26B-DB4CF104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588B3-090A-141F-5A2D-950729757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913E-246A-002A-079D-128D7E89B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ED240-76CF-0D44-84DD-5FDB6709262F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F2949-840E-C24B-D749-5624CEED0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9B208-3A9C-FF5F-4470-7FD1010FC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D01B5-2037-5A45-8557-6E9DFB4DE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5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CE51-081E-BA94-24F3-E45ECEC935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of: Time-varying formation control of a collaborative heterogeneous multi agent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04EDD-839E-253A-2C96-AFF4089303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Written by: </a:t>
            </a:r>
            <a:r>
              <a:rPr lang="en-US" dirty="0" err="1"/>
              <a:t>Reihane</a:t>
            </a:r>
            <a:r>
              <a:rPr lang="en-US" dirty="0"/>
              <a:t> Rahimi, </a:t>
            </a:r>
            <a:r>
              <a:rPr lang="en-US" dirty="0" err="1"/>
              <a:t>Farzaneh</a:t>
            </a:r>
            <a:r>
              <a:rPr lang="en-US" dirty="0"/>
              <a:t> </a:t>
            </a:r>
            <a:r>
              <a:rPr lang="en-US" dirty="0" err="1"/>
              <a:t>Abdollahi</a:t>
            </a:r>
            <a:r>
              <a:rPr lang="en-US" dirty="0"/>
              <a:t>, Karo </a:t>
            </a:r>
            <a:r>
              <a:rPr lang="en-US" dirty="0" err="1"/>
              <a:t>Naqshi</a:t>
            </a:r>
            <a:endParaRPr lang="en-US" dirty="0"/>
          </a:p>
          <a:p>
            <a:r>
              <a:rPr lang="en-US" dirty="0"/>
              <a:t>Presented by: Josh Blackham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826AD1A-5B5B-7953-356D-2B2E49E4FBEF}"/>
              </a:ext>
            </a:extLst>
          </p:cNvPr>
          <p:cNvSpPr txBox="1">
            <a:spLocks/>
          </p:cNvSpPr>
          <p:nvPr/>
        </p:nvSpPr>
        <p:spPr>
          <a:xfrm>
            <a:off x="7364627" y="5472028"/>
            <a:ext cx="4349578" cy="116355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Reihane</a:t>
            </a:r>
            <a:r>
              <a:rPr lang="en-US" dirty="0"/>
              <a:t> Rahimi, </a:t>
            </a:r>
            <a:r>
              <a:rPr lang="en-US" dirty="0" err="1"/>
              <a:t>Farzaneh</a:t>
            </a:r>
            <a:r>
              <a:rPr lang="en-US" dirty="0"/>
              <a:t> </a:t>
            </a:r>
            <a:r>
              <a:rPr lang="en-US" dirty="0" err="1"/>
              <a:t>Abdollahi</a:t>
            </a:r>
            <a:r>
              <a:rPr lang="en-US" dirty="0"/>
              <a:t>, Karo </a:t>
            </a:r>
            <a:r>
              <a:rPr lang="en-US" dirty="0" err="1"/>
              <a:t>Naqshi</a:t>
            </a:r>
            <a:r>
              <a:rPr lang="en-US" dirty="0"/>
              <a:t>, Time-varying formation control of a collaborative heterogeneous multi agent system, Robotics and Autonomous Systems, Volume 62, Issue 12, 2014, Pages 1799-1805, ISSN 0921-8890, https://doi.org/10.1016/j.robot.2014.07.005.</a:t>
            </a:r>
          </a:p>
        </p:txBody>
      </p:sp>
    </p:spTree>
    <p:extLst>
      <p:ext uri="{BB962C8B-B14F-4D97-AF65-F5344CB8AC3E}">
        <p14:creationId xmlns:p14="http://schemas.microsoft.com/office/powerpoint/2010/main" val="3449520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9564-8F52-A118-998A-EE9AE999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Virtual Leader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FD78-1A3D-B2D6-B604-773F2EA29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6930" cy="4351338"/>
          </a:xfrm>
        </p:spPr>
        <p:txBody>
          <a:bodyPr/>
          <a:lstStyle/>
          <a:p>
            <a:r>
              <a:rPr lang="en-US" dirty="0"/>
              <a:t>VL is modeled as a UGV</a:t>
            </a:r>
          </a:p>
          <a:p>
            <a:r>
              <a:rPr lang="en-US" dirty="0"/>
              <a:t>Define formation with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robot position relative to VL</a:t>
            </a:r>
          </a:p>
          <a:p>
            <a:endParaRPr lang="en-US" dirty="0"/>
          </a:p>
          <a:p>
            <a:r>
              <a:rPr lang="en-US" dirty="0"/>
              <a:t>Redefine position vector of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robot in universal frame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F7C3B4-D215-3240-924B-FFEF6B7EE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791" y="540779"/>
            <a:ext cx="4595258" cy="55478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7093B2-EC25-B3BB-4150-79E6B3C2F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9612" y="4728198"/>
            <a:ext cx="3165463" cy="55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85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9564-8F52-A118-998A-EE9AE999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VL-UGV Dynamics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FD78-1A3D-B2D6-B604-773F2EA29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Non-holonomic constraint: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Hand-point position: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0BD7C3-7F6F-4785-7B92-5A593AE2B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809" y="2424527"/>
            <a:ext cx="4380928" cy="388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3AAC5B-503E-C92B-8988-6183A2397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428" y="3397274"/>
            <a:ext cx="3380146" cy="10140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62E13D-6D6F-3DF5-693B-800CDEC6E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8144" y="3987758"/>
            <a:ext cx="2682472" cy="15317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C95138-8137-1467-A8E9-E4EF8942B6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8791" y="540779"/>
            <a:ext cx="4595258" cy="554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07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9564-8F52-A118-998A-EE9AE999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VL-UGV Dynamics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FD78-1A3D-B2D6-B604-773F2EA29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Derivatives: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feedback linearization, new control input: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310998-CB12-FC83-2003-630212D43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740" y="2285971"/>
            <a:ext cx="3297707" cy="11430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74623B-86C0-9F51-ADF0-3D729BFDD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115" y="5118752"/>
            <a:ext cx="2536664" cy="5048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62E13D-6D6F-3DF5-693B-800CDEC6E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7163" y="1867590"/>
            <a:ext cx="3629651" cy="207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96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9564-8F52-A118-998A-EE9AE999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VL-UAV Dynamics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FD78-1A3D-B2D6-B604-773F2EA29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underactuated with 4 inputs and 6 DOF, but position is related to orientation (from EOM)</a:t>
            </a:r>
          </a:p>
          <a:p>
            <a:r>
              <a:rPr lang="en-US" dirty="0"/>
              <a:t>Desired position vector:</a:t>
            </a:r>
          </a:p>
          <a:p>
            <a:r>
              <a:rPr lang="en-US" dirty="0"/>
              <a:t>Use internal controller (stabilized with feedback linearization and IK) for orientation and external controller for positions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D8933F-FA3F-BAB5-B743-B7BE5C96E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020" y="2604414"/>
            <a:ext cx="4191210" cy="609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6B7ED6-E0B8-FA50-E8DD-92DC34648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4300" y="4253586"/>
            <a:ext cx="3024978" cy="137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73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AC5C-3A27-5D86-B97F-CA7C679B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Back-stepping Synchronized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FBB03-B9D4-4C80-CF2E-882FF14EA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Redefine the system with states                       and control signal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i="1" dirty="0"/>
              <a:t>f </a:t>
            </a:r>
            <a:r>
              <a:rPr lang="en-US" dirty="0"/>
              <a:t>is a smooth function, goal is to design the feedback controller to stabilize the origin</a:t>
            </a:r>
          </a:p>
          <a:p>
            <a:pPr marL="0" indent="0">
              <a:buNone/>
            </a:pPr>
            <a:r>
              <a:rPr lang="en-US" dirty="0"/>
              <a:t>2.   Assume canonical form for the controller: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FD8908-EDB8-63B1-EAFE-0C4DC05D6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623" y="2257525"/>
            <a:ext cx="2137475" cy="894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691D05-E323-0F31-12EB-2244021E9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1656197" cy="4000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7E1349-B016-ED1B-6AE8-4B9103CCC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9584" y="1869672"/>
            <a:ext cx="774216" cy="3119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3F86CB-E274-5612-9DF0-282A32FFD4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4848"/>
          <a:stretch/>
        </p:blipFill>
        <p:spPr>
          <a:xfrm>
            <a:off x="3633402" y="3858419"/>
            <a:ext cx="2221958" cy="285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117EEB-29E4-C3E6-D0A8-CC65529BA6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5519" y="4728181"/>
            <a:ext cx="1537672" cy="89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25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AC5C-3A27-5D86-B97F-CA7C679B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Back-stepping Synchronized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FBB03-B9D4-4C80-CF2E-882FF14EA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3"/>
            </a:pPr>
            <a:r>
              <a:rPr lang="en-US" dirty="0"/>
              <a:t>With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l-GR" dirty="0"/>
              <a:t>η</a:t>
            </a:r>
            <a:r>
              <a:rPr lang="en-US" dirty="0"/>
              <a:t>) = 0 and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l-GR" dirty="0"/>
              <a:t>η</a:t>
            </a:r>
            <a:r>
              <a:rPr lang="en-US" dirty="0"/>
              <a:t>) = 1, we substitute and get: </a:t>
            </a:r>
          </a:p>
          <a:p>
            <a:pPr marL="514350" indent="-514350">
              <a:buAutoNum type="arabicPeriod" startAt="3"/>
            </a:pPr>
            <a:endParaRPr lang="en-US" dirty="0"/>
          </a:p>
          <a:p>
            <a:pPr marL="514350" indent="-514350">
              <a:buAutoNum type="arabicPeriod" startAt="3"/>
            </a:pPr>
            <a:endParaRPr lang="en-US" dirty="0"/>
          </a:p>
          <a:p>
            <a:pPr marL="514350" indent="-514350">
              <a:buAutoNum type="arabicPeriod" startAt="3"/>
            </a:pPr>
            <a:r>
              <a:rPr lang="en-US" dirty="0"/>
              <a:t>Define the system with error instead of relative position/velocity:</a:t>
            </a:r>
          </a:p>
          <a:p>
            <a:pPr marL="514350" indent="-514350">
              <a:buAutoNum type="arabicPeriod" startAt="3"/>
            </a:pPr>
            <a:endParaRPr lang="en-US" dirty="0"/>
          </a:p>
          <a:p>
            <a:pPr marL="514350" indent="-514350">
              <a:buAutoNum type="arabicPeriod" startAt="3"/>
            </a:pPr>
            <a:endParaRPr lang="en-US" dirty="0"/>
          </a:p>
          <a:p>
            <a:pPr marL="514350" indent="-514350">
              <a:buAutoNum type="arabicPeriod" startAt="3"/>
            </a:pPr>
            <a:r>
              <a:rPr lang="en-US" dirty="0"/>
              <a:t>Taking the derivatives: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C4DB51-B8CB-699C-8ADE-16DDE5E25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599" y="2343150"/>
            <a:ext cx="1542801" cy="7163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E9E8E5-0027-7A34-5DBD-99A5CE2C5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523" y="3895429"/>
            <a:ext cx="2498953" cy="8221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6D8325-D6FD-8678-AFFC-E52D4471EA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500" y="5354797"/>
            <a:ext cx="2364998" cy="82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39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AC5C-3A27-5D86-B97F-CA7C679B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4.1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FBB03-B9D4-4C80-CF2E-882FF14EA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control signal (22) can stabilize a time-varying formation of MAS with the given dynamical model.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E30D5-9A13-8520-B97A-21976C93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958" y="2804927"/>
            <a:ext cx="7809544" cy="195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05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AC5C-3A27-5D86-B97F-CA7C679B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4.1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EFBB03-B9D4-4C80-CF2E-882FF14EAF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derivation result is similar to the previously derived error system. If the input is zero, then the origin is asymptotically stable.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Lyapunov candidate function: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𝑘𝑧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is negative semi-definite.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only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is positive definite and origin is asymptotically stable. The coupling errors converge to 0.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EFBB03-B9D4-4C80-CF2E-882FF14EA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01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0A57D0C-822D-BB16-D46C-6CE36EFD9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211" y="2673134"/>
            <a:ext cx="1939577" cy="7734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14C3BC-D701-F856-1ACA-924FB025F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5605" y="4185560"/>
            <a:ext cx="2760788" cy="5736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9039AF-B5A9-6842-8D5F-20404774353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155" b="13674"/>
          <a:stretch/>
        </p:blipFill>
        <p:spPr>
          <a:xfrm>
            <a:off x="4715605" y="3763788"/>
            <a:ext cx="2760788" cy="57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27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AC5C-3A27-5D86-B97F-CA7C679B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4.1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EFBB03-B9D4-4C80-CF2E-882FF14EAF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2 assumptions to prove that errors go to zero: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ℕ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connection graph between agents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) is time-invariant bi-directional.</a:t>
                </a:r>
              </a:p>
              <a:p>
                <a:pPr marL="0" indent="0">
                  <a:buNone/>
                </a:pPr>
                <a:r>
                  <a:rPr lang="en-US" dirty="0"/>
                  <a:t>Error vector for all agents: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This equation is stable if </a:t>
                </a:r>
                <a:r>
                  <a:rPr lang="en-US" i="1" dirty="0"/>
                  <a:t>A</a:t>
                </a:r>
                <a:r>
                  <a:rPr lang="en-US" dirty="0"/>
                  <a:t> is symmetric positive definite. Assumption 2 makes </a:t>
                </a:r>
                <a:r>
                  <a:rPr lang="en-US" i="1" dirty="0"/>
                  <a:t>A</a:t>
                </a:r>
                <a:r>
                  <a:rPr lang="en-US" dirty="0"/>
                  <a:t> symmetric, but </a:t>
                </a:r>
                <a:r>
                  <a:rPr lang="en-US" i="1" dirty="0"/>
                  <a:t>A</a:t>
                </a:r>
                <a:r>
                  <a:rPr lang="en-US" dirty="0"/>
                  <a:t> must be defined in a way that it is positive definite.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EFBB03-B9D4-4C80-CF2E-882FF14EA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09BB732-2DE6-B76F-60AE-D142D6B35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752" y="4198603"/>
            <a:ext cx="2768418" cy="65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26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8951-E8E9-419A-AF8D-209B4AC0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37A4C-3085-D906-F9EC-814D037D5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Desired velocity of agents relative to the leader and neighbors is 0 (rigid formation)</a:t>
            </a:r>
          </a:p>
          <a:p>
            <a:r>
              <a:rPr lang="en-US" dirty="0"/>
              <a:t>Every agent receives the error of position and velocity of its neighbors. VL sends position and velocity to all agents.</a:t>
            </a:r>
          </a:p>
          <a:p>
            <a:r>
              <a:rPr lang="en-US" dirty="0"/>
              <a:t>Sigmoid function is used to smoothly transition to new formations.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E56E8A-0B97-9DA4-0EBD-257320D87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954" y="4168097"/>
            <a:ext cx="4412092" cy="170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1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DB090-0DB4-702B-5549-3817807FC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D160-AD8B-3DA2-C061-651BAF9E9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7609" cy="4351338"/>
          </a:xfrm>
        </p:spPr>
        <p:txBody>
          <a:bodyPr/>
          <a:lstStyle/>
          <a:p>
            <a:r>
              <a:rPr lang="en-US" dirty="0"/>
              <a:t>Motivating Purpose</a:t>
            </a:r>
          </a:p>
          <a:p>
            <a:r>
              <a:rPr lang="en-US" dirty="0"/>
              <a:t>Background Literature</a:t>
            </a:r>
          </a:p>
          <a:p>
            <a:r>
              <a:rPr lang="en-US" dirty="0"/>
              <a:t>Summary of Objective</a:t>
            </a:r>
          </a:p>
          <a:p>
            <a:r>
              <a:rPr lang="en-US" dirty="0"/>
              <a:t>Model</a:t>
            </a:r>
          </a:p>
          <a:p>
            <a:r>
              <a:rPr lang="en-US" dirty="0"/>
              <a:t>Controller</a:t>
            </a:r>
          </a:p>
          <a:p>
            <a:r>
              <a:rPr lang="en-US" dirty="0"/>
              <a:t>Simulation</a:t>
            </a:r>
          </a:p>
          <a:p>
            <a:pPr lvl="1"/>
            <a:r>
              <a:rPr lang="en-US" dirty="0"/>
              <a:t>Obstacle Avoidance</a:t>
            </a:r>
          </a:p>
          <a:p>
            <a:pPr lvl="1"/>
            <a:r>
              <a:rPr lang="en-US" dirty="0"/>
              <a:t>Expanding Coverage</a:t>
            </a:r>
          </a:p>
        </p:txBody>
      </p:sp>
    </p:spTree>
    <p:extLst>
      <p:ext uri="{BB962C8B-B14F-4D97-AF65-F5344CB8AC3E}">
        <p14:creationId xmlns:p14="http://schemas.microsoft.com/office/powerpoint/2010/main" val="3282938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8951-E8E9-419A-AF8D-209B4AC0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 – Obstacle Avoidance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37A4C-3085-D906-F9EC-814D037D5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57210" cy="4351338"/>
          </a:xfrm>
        </p:spPr>
        <p:txBody>
          <a:bodyPr/>
          <a:lstStyle/>
          <a:p>
            <a:r>
              <a:rPr lang="en-US" dirty="0"/>
              <a:t>Primary formation is vertical stack on y axis. UAV hovers over UGV1.</a:t>
            </a:r>
          </a:p>
          <a:p>
            <a:r>
              <a:rPr lang="en-US" dirty="0"/>
              <a:t>Secondary formation is horizontal stack on x axis. UAV hovers over UGV1.</a:t>
            </a:r>
          </a:p>
          <a:p>
            <a:r>
              <a:rPr lang="en-US" dirty="0"/>
              <a:t>UAV starts on the ground and hovers at 1 m in primary formation and at 2 m in secondary formation.</a:t>
            </a:r>
          </a:p>
          <a:p>
            <a:r>
              <a:rPr lang="en-US" dirty="0"/>
              <a:t>Formation moves in some circular formation.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0101DD-7B44-6B63-14D8-59B4DD216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180" y="1268768"/>
            <a:ext cx="2404206" cy="543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77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8951-E8E9-419A-AF8D-209B4AC0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 – Obstacle Avoidance</a:t>
            </a:r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19964D1-DF6C-D271-6582-9ACE1752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3521"/>
            <a:ext cx="6244589" cy="4683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1BBA9C-B0E3-F47F-F227-62A24CAA7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041" y="1690688"/>
            <a:ext cx="5736101" cy="468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20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8951-E8E9-419A-AF8D-209B4AC0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 – Obstacle Avoidance</a:t>
            </a:r>
          </a:p>
        </p:txBody>
      </p:sp>
      <p:pic>
        <p:nvPicPr>
          <p:cNvPr id="4" name="Picture 3" descr="A graph of a function&#10;&#10;Description automatically generated">
            <a:extLst>
              <a:ext uri="{FF2B5EF4-FFF2-40B4-BE49-F238E27FC236}">
                <a16:creationId xmlns:a16="http://schemas.microsoft.com/office/drawing/2014/main" id="{34EC88B7-CD89-2B07-FCA7-56D255F60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" y="1603057"/>
            <a:ext cx="5619751" cy="42148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CE0040-7EEE-94D1-18D0-2C927FEEC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638" y="1797367"/>
            <a:ext cx="6540537" cy="450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80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8951-E8E9-419A-AF8D-209B4AC0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 – Expand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37A4C-3085-D906-F9EC-814D037D5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06051" cy="4351338"/>
          </a:xfrm>
        </p:spPr>
        <p:txBody>
          <a:bodyPr/>
          <a:lstStyle/>
          <a:p>
            <a:r>
              <a:rPr lang="en-US" dirty="0"/>
              <a:t>Primary formation is square. UAV (5) hovers in the middle.</a:t>
            </a:r>
          </a:p>
          <a:p>
            <a:r>
              <a:rPr lang="en-US" dirty="0"/>
              <a:t>Secondary formation is square. UAV moves to the right.</a:t>
            </a:r>
          </a:p>
          <a:p>
            <a:r>
              <a:rPr lang="en-US" dirty="0"/>
              <a:t>Formation moves in some diagonal direction.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A24D19-BEAB-B2B3-959A-B3CB834C11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457"/>
          <a:stretch/>
        </p:blipFill>
        <p:spPr>
          <a:xfrm>
            <a:off x="5378956" y="3981768"/>
            <a:ext cx="6441795" cy="219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87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8951-E8E9-419A-AF8D-209B4AC0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 – Expand Coverage</a:t>
            </a:r>
          </a:p>
        </p:txBody>
      </p:sp>
      <p:pic>
        <p:nvPicPr>
          <p:cNvPr id="5" name="Picture 4" descr="A graph of a virtual leader&#10;&#10;Description automatically generated">
            <a:extLst>
              <a:ext uri="{FF2B5EF4-FFF2-40B4-BE49-F238E27FC236}">
                <a16:creationId xmlns:a16="http://schemas.microsoft.com/office/drawing/2014/main" id="{80A52068-492D-B080-0BC8-5D93EBFD3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1" y="1511617"/>
            <a:ext cx="5761990" cy="4321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8F9F29-E931-DC27-E5FA-4ECBA31F8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909" y="1394906"/>
            <a:ext cx="5622891" cy="509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65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E6083-9AD6-AFB5-C0FE-6BD701ED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2B008-A2B3-4FCF-30A0-A672725DB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Solutions to obstacle avoidance and coverage are viable and successful</a:t>
            </a:r>
          </a:p>
          <a:p>
            <a:r>
              <a:rPr lang="en-US" dirty="0"/>
              <a:t>General formation control is successful, although agent-level control was not included</a:t>
            </a:r>
          </a:p>
          <a:p>
            <a:r>
              <a:rPr lang="en-US" dirty="0"/>
              <a:t>Only simple paths and formations were explored. Is it limited to these simple formations??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38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9DCC-351B-98E3-F083-336924BF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70042-D2F2-D80A-B3CE-F99AA946D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Time-dependent formations (orbital formation)</a:t>
            </a:r>
          </a:p>
          <a:p>
            <a:r>
              <a:rPr lang="en-US" dirty="0"/>
              <a:t>Stabilization with agent failure</a:t>
            </a:r>
          </a:p>
          <a:p>
            <a:r>
              <a:rPr lang="en-US" dirty="0"/>
              <a:t>Limits of differing levels of connectedness</a:t>
            </a:r>
          </a:p>
        </p:txBody>
      </p:sp>
    </p:spTree>
    <p:extLst>
      <p:ext uri="{BB962C8B-B14F-4D97-AF65-F5344CB8AC3E}">
        <p14:creationId xmlns:p14="http://schemas.microsoft.com/office/powerpoint/2010/main" val="335905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A84A-4352-6783-1CF9-6F482196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Motiving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CBB9A-1FCA-36E6-4209-8D3844028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1220" cy="4351338"/>
          </a:xfrm>
        </p:spPr>
        <p:txBody>
          <a:bodyPr/>
          <a:lstStyle/>
          <a:p>
            <a:r>
              <a:rPr lang="en-US" dirty="0"/>
              <a:t>Formation control in civilian environments, including rescue, surveillance (mapping) and discovery.</a:t>
            </a:r>
          </a:p>
          <a:p>
            <a:pPr lvl="1"/>
            <a:r>
              <a:rPr lang="en-US" dirty="0"/>
              <a:t>Increasing visibility of the formation by covering a greater part of the environment</a:t>
            </a:r>
          </a:p>
          <a:p>
            <a:pPr lvl="1"/>
            <a:r>
              <a:rPr lang="en-US" dirty="0"/>
              <a:t>Obstacle avoidance of specific agents affect the formation</a:t>
            </a:r>
          </a:p>
          <a:p>
            <a:r>
              <a:rPr lang="en-US" dirty="0"/>
              <a:t>Different agents (UAV and UGV) have different dynamics to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8AC05-2247-B550-72D9-63026DD53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141" y="1988820"/>
            <a:ext cx="5366610" cy="36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5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569D-3CAA-803E-967F-92D66311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Background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F1FF-E7A0-788D-14A3-4650946A0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Leader-follower formation control</a:t>
            </a:r>
          </a:p>
          <a:p>
            <a:pPr lvl="1"/>
            <a:r>
              <a:rPr lang="en-US" dirty="0"/>
              <a:t>A. </a:t>
            </a:r>
            <a:r>
              <a:rPr lang="en-US" dirty="0" err="1"/>
              <a:t>Brandao</a:t>
            </a:r>
            <a:r>
              <a:rPr lang="en-US" dirty="0"/>
              <a:t>, M. </a:t>
            </a:r>
            <a:r>
              <a:rPr lang="en-US" dirty="0" err="1"/>
              <a:t>Sarcinelli</a:t>
            </a:r>
            <a:r>
              <a:rPr lang="en-US" dirty="0"/>
              <a:t>-Filho, R. </a:t>
            </a:r>
            <a:r>
              <a:rPr lang="en-US" dirty="0" err="1"/>
              <a:t>Carellit</a:t>
            </a:r>
            <a:r>
              <a:rPr lang="en-US" dirty="0"/>
              <a:t>, T. Bastos-Filho, Decentralized control of leader–follower formations of mobile robots with obstacle avoidance, in: IEEE International Conference on Mechatronics, Spain, 2009, pp. 1–6</a:t>
            </a:r>
          </a:p>
          <a:p>
            <a:pPr lvl="1"/>
            <a:r>
              <a:rPr lang="en-US" dirty="0"/>
              <a:t>M. Ji, A. Muhammad, M. </a:t>
            </a:r>
            <a:r>
              <a:rPr lang="en-US" dirty="0" err="1"/>
              <a:t>Egerstedt</a:t>
            </a:r>
            <a:r>
              <a:rPr lang="en-US" dirty="0"/>
              <a:t>, Leader-based multi-agent coordination: Controllability and optimal control, in: American Control Conference, USA, 2006, pp. 1358–1363.</a:t>
            </a:r>
          </a:p>
          <a:p>
            <a:pPr lvl="1"/>
            <a:r>
              <a:rPr lang="en-US" dirty="0"/>
              <a:t>H. Tanner, On the controllability of nearest neighbor interconnections, in: IEEE Conference on Decision a and Control, Atlantis, 2004, pp. 2467–2472</a:t>
            </a:r>
          </a:p>
          <a:p>
            <a:r>
              <a:rPr lang="en-US" dirty="0"/>
              <a:t>Virtual leader formation control</a:t>
            </a:r>
          </a:p>
          <a:p>
            <a:pPr lvl="1"/>
            <a:r>
              <a:rPr lang="en-US" dirty="0"/>
              <a:t>N. Leonard, E. </a:t>
            </a:r>
            <a:r>
              <a:rPr lang="en-US" dirty="0" err="1"/>
              <a:t>Fiorelli</a:t>
            </a:r>
            <a:r>
              <a:rPr lang="en-US" dirty="0"/>
              <a:t>, Virtual leaders, artificial potentials and coordinated control of groups, in: Proceedings of the IEEE Conference on Decision and Control, USA, 2001, pp. 2968–2973.</a:t>
            </a:r>
          </a:p>
          <a:p>
            <a:pPr lvl="1"/>
            <a:r>
              <a:rPr lang="en-US" dirty="0"/>
              <a:t>R. </a:t>
            </a:r>
            <a:r>
              <a:rPr lang="en-US" dirty="0" err="1"/>
              <a:t>Olfati</a:t>
            </a:r>
            <a:r>
              <a:rPr lang="en-US" dirty="0"/>
              <a:t>-Saber, Flocking for multi-agent dynamic systems: algorithms and theory, IEEE Trans. Automat. Control 51 (3) (2006) 401–420. </a:t>
            </a:r>
          </a:p>
          <a:p>
            <a:pPr lvl="1"/>
            <a:r>
              <a:rPr lang="en-US" dirty="0"/>
              <a:t>H. Su, Flocking of multi-agents with a virtual leader, IEEE Trans. Automat. Control 54 (2) (2009) 293–307. </a:t>
            </a:r>
          </a:p>
          <a:p>
            <a:pPr lvl="1"/>
            <a:r>
              <a:rPr lang="en-US" dirty="0"/>
              <a:t>R. Mead, R. Long, J. Weinberg, Fault-tolerant formations of mobile robots, in: Proceeding of the IEEE/RSJ International Conference on Intelligent Robots and Systems, USA, 2009, pp. 4805–4810. </a:t>
            </a:r>
          </a:p>
          <a:p>
            <a:pPr lvl="1"/>
            <a:r>
              <a:rPr lang="en-US" dirty="0"/>
              <a:t>X. Yung, Formation control for multiple autonomous agents based on virtual leader structure, in: Proceedings of Chinese Control and Decision Conference, China, 2012, pp. 2833–2837.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8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569D-3CAA-803E-967F-92D66311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Background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F1FF-E7A0-788D-14A3-4650946A0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Collaborative Control</a:t>
            </a:r>
          </a:p>
          <a:p>
            <a:pPr lvl="1"/>
            <a:r>
              <a:rPr lang="en-US" dirty="0"/>
              <a:t>Virtual leader UAV guides UGV around obstacles</a:t>
            </a:r>
          </a:p>
          <a:p>
            <a:pPr lvl="2"/>
            <a:r>
              <a:rPr lang="en-US" dirty="0"/>
              <a:t>A. </a:t>
            </a:r>
            <a:r>
              <a:rPr lang="en-US" dirty="0" err="1"/>
              <a:t>Aghaeeyan</a:t>
            </a:r>
            <a:r>
              <a:rPr lang="en-US" dirty="0"/>
              <a:t>, F. </a:t>
            </a:r>
            <a:r>
              <a:rPr lang="en-US" dirty="0" err="1"/>
              <a:t>Abdollahi</a:t>
            </a:r>
            <a:r>
              <a:rPr lang="en-US" dirty="0"/>
              <a:t>, H.A. </a:t>
            </a:r>
            <a:r>
              <a:rPr lang="en-US" dirty="0" err="1"/>
              <a:t>Talebi</a:t>
            </a:r>
            <a:r>
              <a:rPr lang="en-US" dirty="0"/>
              <a:t>, UAV guidance for tracking control of </a:t>
            </a:r>
            <a:r>
              <a:rPr lang="en-US" dirty="0" err="1"/>
              <a:t>ugvs</a:t>
            </a:r>
            <a:r>
              <a:rPr lang="en-US" dirty="0"/>
              <a:t> in presence of obstacles, in: Proceeding of the RSI/ISM International Conference on Robotics and Mechatronics, Iran, 2013, pp. 135–140. </a:t>
            </a:r>
          </a:p>
          <a:p>
            <a:pPr lvl="1"/>
            <a:r>
              <a:rPr lang="en-US" dirty="0"/>
              <a:t>Rigid 3D formation with velocity constraints and obstacles</a:t>
            </a:r>
          </a:p>
          <a:p>
            <a:pPr lvl="2"/>
            <a:r>
              <a:rPr lang="en-US" dirty="0"/>
              <a:t>R. Rahimi, F. </a:t>
            </a:r>
            <a:r>
              <a:rPr lang="en-US" dirty="0" err="1"/>
              <a:t>Abdollahi</a:t>
            </a:r>
            <a:r>
              <a:rPr lang="en-US" dirty="0"/>
              <a:t>, Optimal formation of a collaborative maneuver with inequality constraints, in: Proceeding of the RSI/ISM International Conference on Robotics and Mechatronics, Iran, 2013, pp. 462–467. </a:t>
            </a:r>
          </a:p>
          <a:p>
            <a:pPr lvl="2"/>
            <a:r>
              <a:rPr lang="en-US" dirty="0"/>
              <a:t>R. Rahimi, F. </a:t>
            </a:r>
            <a:r>
              <a:rPr lang="en-US" dirty="0" err="1"/>
              <a:t>Abdollahi</a:t>
            </a:r>
            <a:r>
              <a:rPr lang="en-US" dirty="0"/>
              <a:t>, Synchronized coherent swarming of a collaborative multi agent system in presence of disturbance, in: Proceeding of the 21th Iranian Conference on Electrical Engineering, Iran, 2013 (in press).</a:t>
            </a:r>
          </a:p>
          <a:p>
            <a:r>
              <a:rPr lang="en-US" dirty="0"/>
              <a:t>This Paper</a:t>
            </a:r>
          </a:p>
          <a:p>
            <a:pPr lvl="1"/>
            <a:r>
              <a:rPr lang="en-US" dirty="0"/>
              <a:t>Considers rigid formation with both UGVs and UAVs (heterogenous) while proposing solution for obstacle avoidance using time-varying formations.</a:t>
            </a:r>
          </a:p>
        </p:txBody>
      </p:sp>
    </p:spTree>
    <p:extLst>
      <p:ext uri="{BB962C8B-B14F-4D97-AF65-F5344CB8AC3E}">
        <p14:creationId xmlns:p14="http://schemas.microsoft.com/office/powerpoint/2010/main" val="10302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569D-3CAA-803E-967F-92D66311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F1FF-E7A0-788D-14A3-4650946A0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“In this paper, multi agent systems with </a:t>
            </a:r>
            <a:r>
              <a:rPr lang="en-US" b="1" dirty="0"/>
              <a:t>different dynamics</a:t>
            </a:r>
            <a:r>
              <a:rPr lang="en-US" dirty="0"/>
              <a:t> are synchronized in the presence of topology variation. Through this paper, a controller is proposed based on </a:t>
            </a:r>
            <a:r>
              <a:rPr lang="en-US" b="1" dirty="0"/>
              <a:t>virtual leader structure</a:t>
            </a:r>
            <a:r>
              <a:rPr lang="en-US" dirty="0"/>
              <a:t> to provide a rigid formation. Following the fact that the UAVs and UGVs can hardly cooperate, a </a:t>
            </a:r>
            <a:r>
              <a:rPr lang="en-US" b="1" dirty="0"/>
              <a:t>decentralized controller</a:t>
            </a:r>
            <a:r>
              <a:rPr lang="en-US" dirty="0"/>
              <a:t> based on a synchronization signal is designed to </a:t>
            </a:r>
            <a:r>
              <a:rPr lang="en-US" b="1" dirty="0"/>
              <a:t>achieve a predefined formation</a:t>
            </a:r>
            <a:r>
              <a:rPr lang="en-US" dirty="0"/>
              <a:t>. To accomplish this goal, a Lyapunov-based approach is employed to minimize the tracking error [emphasis added].”</a:t>
            </a:r>
          </a:p>
        </p:txBody>
      </p:sp>
    </p:spTree>
    <p:extLst>
      <p:ext uri="{BB962C8B-B14F-4D97-AF65-F5344CB8AC3E}">
        <p14:creationId xmlns:p14="http://schemas.microsoft.com/office/powerpoint/2010/main" val="401706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9564-8F52-A118-998A-EE9AE999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Dynamics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FD78-1A3D-B2D6-B604-773F2EA29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8380" cy="4351338"/>
          </a:xfrm>
        </p:spPr>
        <p:txBody>
          <a:bodyPr/>
          <a:lstStyle/>
          <a:p>
            <a:r>
              <a:rPr lang="en-US" dirty="0"/>
              <a:t>Heterogeneous Formation</a:t>
            </a:r>
          </a:p>
          <a:p>
            <a:pPr lvl="1"/>
            <a:r>
              <a:rPr lang="en-US" dirty="0"/>
              <a:t>UGV - 2 wheeled cart-like robot</a:t>
            </a:r>
          </a:p>
          <a:p>
            <a:pPr lvl="1"/>
            <a:r>
              <a:rPr lang="en-US" dirty="0"/>
              <a:t>UAV – standard quadrotor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2F5B4-D144-21A8-7097-A3EAB9789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791" y="540779"/>
            <a:ext cx="4595258" cy="554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5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9564-8F52-A118-998A-EE9AE999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UGV Dynamics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FD78-1A3D-B2D6-B604-773F2EA29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320591" cy="4351338"/>
          </a:xfrm>
        </p:spPr>
        <p:txBody>
          <a:bodyPr/>
          <a:lstStyle/>
          <a:p>
            <a:r>
              <a:rPr lang="en-US" dirty="0"/>
              <a:t>EOMs of the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UGV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2F5B4-D144-21A8-7097-A3EAB9789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791" y="540779"/>
            <a:ext cx="4595258" cy="55478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2125A4-3F0B-2545-4596-FDD0495F1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18272"/>
            <a:ext cx="3164304" cy="32430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3C947A-4939-90F8-8081-00FC2FD17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1472" y="3249792"/>
            <a:ext cx="2938350" cy="54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60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9564-8F52-A118-998A-EE9AE999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UAV Dynamics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FD78-1A3D-B2D6-B604-773F2EA29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320591" cy="4351338"/>
          </a:xfrm>
        </p:spPr>
        <p:txBody>
          <a:bodyPr/>
          <a:lstStyle/>
          <a:p>
            <a:r>
              <a:rPr lang="en-US" dirty="0"/>
              <a:t>EOMs of the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UAV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2F5B4-D144-21A8-7097-A3EAB9789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791" y="540779"/>
            <a:ext cx="4595258" cy="5547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98900D-815E-B0A7-44E0-B262E4A14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681" y="2510618"/>
            <a:ext cx="4303306" cy="41721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2535AE-C33D-6A09-C303-17068751A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671" y="2380741"/>
            <a:ext cx="3135799" cy="5599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7F85AC-3F5A-97EF-7C67-0F86C3C8A6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2152" y="2893226"/>
            <a:ext cx="3326836" cy="55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50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4240</TotalTime>
  <Words>1780</Words>
  <Application>Microsoft Office PowerPoint</Application>
  <PresentationFormat>Widescreen</PresentationFormat>
  <Paragraphs>178</Paragraphs>
  <Slides>26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Aptos</vt:lpstr>
      <vt:lpstr>Arial</vt:lpstr>
      <vt:lpstr>Calibri</vt:lpstr>
      <vt:lpstr>Calibri Light</vt:lpstr>
      <vt:lpstr>Cambria Math</vt:lpstr>
      <vt:lpstr>Office Theme</vt:lpstr>
      <vt:lpstr>Summary of: Time-varying formation control of a collaborative heterogeneous multi agent system</vt:lpstr>
      <vt:lpstr>Outline</vt:lpstr>
      <vt:lpstr>Motiving Purpose</vt:lpstr>
      <vt:lpstr>Relevant Background Literature</vt:lpstr>
      <vt:lpstr>Relevant Background Literature</vt:lpstr>
      <vt:lpstr>Summary of Objective</vt:lpstr>
      <vt:lpstr>Model – Dynamics </vt:lpstr>
      <vt:lpstr>Model – UGV Dynamics </vt:lpstr>
      <vt:lpstr>Model – UAV Dynamics </vt:lpstr>
      <vt:lpstr>Model – Virtual Leader </vt:lpstr>
      <vt:lpstr>Model – VL-UGV Dynamics </vt:lpstr>
      <vt:lpstr>Model – VL-UGV Dynamics </vt:lpstr>
      <vt:lpstr>Model – VL-UAV Dynamics </vt:lpstr>
      <vt:lpstr>Back-stepping Synchronized Controller</vt:lpstr>
      <vt:lpstr>Back-stepping Synchronized Controller</vt:lpstr>
      <vt:lpstr>Theorem 4.1</vt:lpstr>
      <vt:lpstr>Theorem 4.1</vt:lpstr>
      <vt:lpstr>Theorem 4.1</vt:lpstr>
      <vt:lpstr>Simulation Results</vt:lpstr>
      <vt:lpstr>Simulation Results – Obstacle Avoidance</vt:lpstr>
      <vt:lpstr>Simulation Results – Obstacle Avoidance</vt:lpstr>
      <vt:lpstr>Simulation Results – Obstacle Avoidance</vt:lpstr>
      <vt:lpstr>Simulation Results – Expand Coverage</vt:lpstr>
      <vt:lpstr>Simulation Results – Expand Coverage</vt:lpstr>
      <vt:lpstr>Summary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of: &lt;Paper Title&gt;</dc:title>
  <dc:creator>Cammy Peterson</dc:creator>
  <cp:lastModifiedBy>Josh Blackham</cp:lastModifiedBy>
  <cp:revision>16</cp:revision>
  <dcterms:created xsi:type="dcterms:W3CDTF">2023-12-29T22:43:23Z</dcterms:created>
  <dcterms:modified xsi:type="dcterms:W3CDTF">2024-03-25T20:46:39Z</dcterms:modified>
</cp:coreProperties>
</file>