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8" r:id="rId3"/>
    <p:sldId id="257" r:id="rId4"/>
    <p:sldId id="259" r:id="rId5"/>
    <p:sldId id="266" r:id="rId6"/>
    <p:sldId id="294" r:id="rId7"/>
    <p:sldId id="298" r:id="rId8"/>
    <p:sldId id="299" r:id="rId9"/>
    <p:sldId id="300" r:id="rId10"/>
    <p:sldId id="301" r:id="rId11"/>
    <p:sldId id="269" r:id="rId12"/>
    <p:sldId id="272" r:id="rId13"/>
    <p:sldId id="273" r:id="rId14"/>
    <p:sldId id="274" r:id="rId15"/>
    <p:sldId id="270" r:id="rId16"/>
    <p:sldId id="295" r:id="rId17"/>
    <p:sldId id="297" r:id="rId18"/>
    <p:sldId id="296" r:id="rId19"/>
    <p:sldId id="275" r:id="rId20"/>
    <p:sldId id="302" r:id="rId21"/>
    <p:sldId id="303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2" r:id="rId30"/>
    <p:sldId id="284" r:id="rId31"/>
    <p:sldId id="285" r:id="rId32"/>
    <p:sldId id="286" r:id="rId33"/>
    <p:sldId id="265" r:id="rId34"/>
    <p:sldId id="287" r:id="rId35"/>
    <p:sldId id="264" r:id="rId36"/>
    <p:sldId id="260" r:id="rId37"/>
    <p:sldId id="288" r:id="rId38"/>
    <p:sldId id="289" r:id="rId39"/>
    <p:sldId id="290" r:id="rId40"/>
    <p:sldId id="291" r:id="rId41"/>
    <p:sldId id="292" r:id="rId42"/>
    <p:sldId id="293" r:id="rId43"/>
    <p:sldId id="261" r:id="rId44"/>
    <p:sldId id="262" r:id="rId45"/>
    <p:sldId id="26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81595"/>
  </p:normalViewPr>
  <p:slideViewPr>
    <p:cSldViewPr snapToGrid="0" snapToObjects="1">
      <p:cViewPr varScale="1">
        <p:scale>
          <a:sx n="91" d="100"/>
          <a:sy n="91" d="100"/>
        </p:scale>
        <p:origin x="1136" y="176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5BFBF-8060-534B-9D3C-EB90AC0071AB}" type="datetimeFigureOut">
              <a:rPr lang="en-US" smtClean="0"/>
              <a:t>4/10/24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0270A-A70D-664C-8ED1-1C5B0FD43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5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gradient is the direction of steepest ascent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level curve is a path of all points where the function has the same value</a:t>
            </a:r>
          </a:p>
          <a:p>
            <a:r>
              <a:rPr lang="en-US" dirty="0"/>
              <a:t>The gradient of a function is always perpendicular to the level curves of that function</a:t>
            </a:r>
          </a:p>
          <a:p>
            <a:r>
              <a:rPr lang="en-US" dirty="0"/>
              <a:t>If we move along g, we will increase in f until the gradients of f and g are parallel.</a:t>
            </a:r>
          </a:p>
          <a:p>
            <a:r>
              <a:rPr lang="en-US" dirty="0"/>
              <a:t>We can think of projecting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92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 is the dual variable or Lagrange Multiplier</a:t>
            </a:r>
          </a:p>
          <a:p>
            <a:r>
              <a:rPr lang="en-US" dirty="0"/>
              <a:t>F* is the convex conjugate of F</a:t>
            </a:r>
          </a:p>
          <a:p>
            <a:r>
              <a:rPr lang="en-US" dirty="0"/>
              <a:t>Go over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3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 is the dual variable or Lagrange Multiplier</a:t>
            </a:r>
          </a:p>
          <a:p>
            <a:r>
              <a:rPr lang="en-US" dirty="0"/>
              <a:t>F* is the convex conjugate of F</a:t>
            </a:r>
          </a:p>
          <a:p>
            <a:r>
              <a:rPr lang="en-US" dirty="0"/>
              <a:t>Go over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52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 is the dual variable or Lagrange Multiplier</a:t>
            </a:r>
          </a:p>
          <a:p>
            <a:r>
              <a:rPr lang="en-US" dirty="0"/>
              <a:t>F* is the convex conjugate of F</a:t>
            </a:r>
          </a:p>
          <a:p>
            <a:r>
              <a:rPr lang="en-US" dirty="0"/>
              <a:t>Go over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09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 is the dual variable or Lagrange Multiplier</a:t>
            </a:r>
          </a:p>
          <a:p>
            <a:r>
              <a:rPr lang="en-US" dirty="0"/>
              <a:t>F* is the convex conjugate of F</a:t>
            </a:r>
          </a:p>
          <a:p>
            <a:r>
              <a:rPr lang="en-US" dirty="0"/>
              <a:t>Go over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83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version of dual ascent is dual decomposition. </a:t>
            </a:r>
          </a:p>
          <a:p>
            <a:r>
              <a:rPr lang="en-US" dirty="0" err="1"/>
              <a:t>x_i’s</a:t>
            </a:r>
            <a:r>
              <a:rPr lang="en-US" dirty="0"/>
              <a:t> are </a:t>
            </a:r>
            <a:r>
              <a:rPr lang="en-US" dirty="0" err="1"/>
              <a:t>subvectors</a:t>
            </a:r>
            <a:r>
              <a:rPr lang="en-US" dirty="0"/>
              <a:t> of x.</a:t>
            </a:r>
          </a:p>
          <a:p>
            <a:r>
              <a:rPr lang="en-US" dirty="0"/>
              <a:t>We can do the x optimization steps in parallel and then we gather the results to do dual descent.</a:t>
            </a:r>
          </a:p>
          <a:p>
            <a:r>
              <a:rPr lang="en-US" dirty="0"/>
              <a:t>This is broadcast back to the individual processors.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22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Rho is called the penalty parameter</a:t>
            </a:r>
          </a:p>
          <a:p>
            <a:r>
              <a:rPr lang="en-US" dirty="0"/>
              <a:t>Developed to bring robustness to the dual ascent method</a:t>
            </a:r>
          </a:p>
          <a:p>
            <a:r>
              <a:rPr lang="en-US" dirty="0"/>
              <a:t>Page 11 motivates the choice of rho for the step size</a:t>
            </a:r>
          </a:p>
          <a:p>
            <a:r>
              <a:rPr lang="en-US" dirty="0"/>
              <a:t>This is known as the method of multipliers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43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Rho is called the penalty parameter</a:t>
            </a:r>
          </a:p>
          <a:p>
            <a:r>
              <a:rPr lang="en-US" dirty="0"/>
              <a:t>Developed to bring robustness to the dual ascent method</a:t>
            </a:r>
          </a:p>
          <a:p>
            <a:r>
              <a:rPr lang="en-US" dirty="0"/>
              <a:t>Page 11 motivates the choice of rho for the step size</a:t>
            </a:r>
          </a:p>
          <a:p>
            <a:r>
              <a:rPr lang="en-US" dirty="0"/>
              <a:t>This is known as the method of multipliers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368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Rho is called the penalty parameter</a:t>
            </a:r>
          </a:p>
          <a:p>
            <a:r>
              <a:rPr lang="en-US" dirty="0"/>
              <a:t>Developed to bring robustness to the dual ascent method</a:t>
            </a:r>
          </a:p>
          <a:p>
            <a:r>
              <a:rPr lang="en-US" dirty="0"/>
              <a:t>Page 11 motivates the choice of rho for the step size</a:t>
            </a:r>
          </a:p>
          <a:p>
            <a:r>
              <a:rPr lang="en-US" dirty="0"/>
              <a:t>This is known as the method of multipliers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35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145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Convex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This means that the line segment between any two points on the graph of the function lies above or on the graph, making it a "bowl-shaped" curve.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Proper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Essentially, a proper function is one that is "well-behaved" in the sense that it avoids pathological cases where optimization would be meaningless or impossible.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Closed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In practical terms, this means that the function does not have sudden drops in value.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00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gradient is the direction of steepest ascent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level curve is a path of all points where the function has the same value</a:t>
            </a:r>
          </a:p>
          <a:p>
            <a:r>
              <a:rPr lang="en-US" dirty="0"/>
              <a:t>The gradient of a function is always perpendicular to the level curves of that function</a:t>
            </a:r>
          </a:p>
          <a:p>
            <a:r>
              <a:rPr lang="en-US" dirty="0"/>
              <a:t>If we move along g, we will increase in f until the gradients of f and g are parallel.</a:t>
            </a:r>
          </a:p>
          <a:p>
            <a:r>
              <a:rPr lang="en-US" dirty="0"/>
              <a:t>We can think of projecting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711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CADMM is an ADMM based optimization method where compute nodes (robots) alternate between updating their primal and dual variables and communicating with neighboring nodes.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07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787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377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877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537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501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202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115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Trajectories are precomputed</a:t>
            </a:r>
          </a:p>
          <a:p>
            <a:r>
              <a:rPr lang="en-US" dirty="0"/>
              <a:t>For the communication graph at each round an edge between two robots exists if their pairwise distance is below a certain threshold (1500 in this experiment). The constant motion of the robots results in a communication graph that is dynamic (in terms of edges), but always connected.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370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Trajectories are precomputed</a:t>
            </a:r>
          </a:p>
          <a:p>
            <a:r>
              <a:rPr lang="en-US" dirty="0"/>
              <a:t>For the communication graph at each round an edge between two robots exists if their pairwise distance is below a certain threshold (1500 in this experiment). The constant motion of the robots results in a communication graph that is dynamic (in terms of edges), but always connected.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11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gradient is the direction of steepest ascent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level curve is a path of all points where the function has the same value</a:t>
            </a:r>
          </a:p>
          <a:p>
            <a:r>
              <a:rPr lang="en-US" dirty="0"/>
              <a:t>The gradient of a function is always perpendicular to the level curves of that function</a:t>
            </a:r>
          </a:p>
          <a:p>
            <a:r>
              <a:rPr lang="en-US" dirty="0"/>
              <a:t>If we move along g, we will increase in f until the gradients of f and g are parallel.</a:t>
            </a:r>
          </a:p>
          <a:p>
            <a:r>
              <a:rPr lang="en-US" dirty="0"/>
              <a:t>We can think of projecting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176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robots must work together to pursue a faster evader robot in the presence of stationary randomly placed obstacles,</a:t>
            </a:r>
          </a:p>
          <a:p>
            <a:r>
              <a:rPr lang="en-US" dirty="0"/>
              <a:t>The pursuers are homogeneous with actions a = [none, right, left, up, down] ∈ R5 : A and observations o =[self vel, self pos, other pursuers </a:t>
            </a:r>
            <a:r>
              <a:rPr lang="en-US" dirty="0" err="1"/>
              <a:t>rel</a:t>
            </a:r>
            <a:r>
              <a:rPr lang="en-US" dirty="0"/>
              <a:t> pos, evader </a:t>
            </a:r>
            <a:r>
              <a:rPr lang="en-US" dirty="0" err="1"/>
              <a:t>rel</a:t>
            </a:r>
            <a:r>
              <a:rPr lang="en-US" dirty="0"/>
              <a:t> pos, evader </a:t>
            </a:r>
            <a:r>
              <a:rPr lang="en-US" dirty="0" err="1"/>
              <a:t>rel</a:t>
            </a:r>
            <a:r>
              <a:rPr lang="en-US" dirty="0"/>
              <a:t> vel] ∈ R12 : O. Actions are clipped to be on the interval [0, 1]</a:t>
            </a:r>
          </a:p>
          <a:p>
            <a:r>
              <a:rPr lang="en-US" dirty="0"/>
              <a:t>They use PPO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5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gradient is the direction of steepest ascent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level curve is a path of all points where the function has the same value</a:t>
            </a:r>
          </a:p>
          <a:p>
            <a:r>
              <a:rPr lang="en-US" dirty="0"/>
              <a:t>The gradient of a function is always perpendicular to the level curves of that function</a:t>
            </a:r>
          </a:p>
          <a:p>
            <a:r>
              <a:rPr lang="en-US" dirty="0"/>
              <a:t>If we move along g, we will increase in f until the gradients of f and g are parallel.</a:t>
            </a:r>
          </a:p>
          <a:p>
            <a:r>
              <a:rPr lang="en-US" dirty="0"/>
              <a:t>We can think of projecting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80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gradient is the direction of steepest ascent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level curve is a path of all points where the function has the same value</a:t>
            </a:r>
          </a:p>
          <a:p>
            <a:r>
              <a:rPr lang="en-US" dirty="0"/>
              <a:t>The gradient of a function is always perpendicular to the level curves of that function</a:t>
            </a:r>
          </a:p>
          <a:p>
            <a:r>
              <a:rPr lang="en-US" dirty="0"/>
              <a:t>If we move along g, we will increase in f until the gradients of f and g are parallel.</a:t>
            </a:r>
          </a:p>
          <a:p>
            <a:r>
              <a:rPr lang="en-US" dirty="0"/>
              <a:t>We can think of projecting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56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 is the dual variable or Lagrange Multiplier</a:t>
            </a:r>
          </a:p>
          <a:p>
            <a:r>
              <a:rPr lang="en-US" dirty="0"/>
              <a:t>F* is the convex conjugate of F</a:t>
            </a:r>
          </a:p>
          <a:p>
            <a:r>
              <a:rPr lang="en-US" dirty="0"/>
              <a:t>Go over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26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 is the dual variable or Lagrange Multiplier</a:t>
            </a:r>
          </a:p>
          <a:p>
            <a:r>
              <a:rPr lang="en-US" dirty="0"/>
              <a:t>F* is the convex conjugate of F</a:t>
            </a:r>
          </a:p>
          <a:p>
            <a:r>
              <a:rPr lang="en-US" dirty="0"/>
              <a:t>Go over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29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 is the dual variable or Lagrange Multiplier</a:t>
            </a:r>
          </a:p>
          <a:p>
            <a:r>
              <a:rPr lang="en-US" dirty="0"/>
              <a:t>F* is the convex conjugate of F</a:t>
            </a:r>
          </a:p>
          <a:p>
            <a:r>
              <a:rPr lang="en-US" dirty="0"/>
              <a:t>Go over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95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Alpha^k</a:t>
            </a:r>
            <a:r>
              <a:rPr lang="en-US" dirty="0"/>
              <a:t> &gt;0 is the step size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Dual ascent cannot often be used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Convex Primal Problem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 primal optimization problem must be convex.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Differentiability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 objective function and constraints should be differentiable.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Slater’s Condition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There exists a feasible point that strictly satisfies all inequality constraints (ensuring strong duality).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Lipschitz Continuous Gradient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 gradient of the dual function must be Lipschitz continuous.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Compact Solution Set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 solution set for the dual problem should be closed and bounded.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Appropriate Step Size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 step size in the ascent process must be chosen to ensure stable and efficient convergence.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270A-A70D-664C-8ED1-1C5B0FD43D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10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14E02-4484-9A22-E514-660F44DA6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7E8F3-5765-EA51-12E6-360448F74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FF5C7-B9BC-FABF-7390-69380BD3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C3077-90FC-30AE-D6A2-51F363CE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08880-E70E-F512-FB95-901A5D2EF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5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13D1A-3C43-6310-C6A2-F09DA849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E2FA0-EAD5-4473-2089-B246AC38D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C6FC6-DD7A-9EDC-15AF-7A6424B3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9169C-9720-88A4-07E6-58061F2E3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75198-91B8-E811-A4A2-E4C0AA5D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9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7E8A7B-019F-2F4C-B1E9-715620DCD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D883C-A14B-EB1B-F22B-BF23F6416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33116-B721-03C3-1EE4-1E8A49320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32F1C-DD71-4B9C-9FB8-47754341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AB854-873C-898D-6ADC-A34113341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2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102E-F323-C720-7DA2-01627681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960D-8530-27C9-3625-6D4A5B93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583C7-091B-FAF0-3802-3D5DF705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51BB8-5FD5-E774-6459-0F76FC37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F2CD9-63BA-8519-F99B-53BF9F56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6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C7EE-380D-E60A-08FA-DD20DDC25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5E51F-A464-5F02-1325-E0BDE41AA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0E5B0-D51F-C6D7-37D2-6B4DCEE06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047D4-575B-576C-73DD-2D82460F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70F48-29D1-45C7-C9D4-7B6C2DC9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2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5A2B-4957-DE3A-66B3-B8C0B4017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30A24-245A-E56E-8B13-A891297AD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8762C-97A7-4725-99AF-E296B150C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D893D-D458-380D-CFEC-DD170E523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EA309-461F-CE97-202B-36C3796C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60CC8-FD40-2C27-77B6-614CB79F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8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4A62-23FF-EE56-1010-3C716866B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AA881-9B4F-4EDB-8ABE-FE04A5446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A6766-8A97-E90B-A2B5-11025DFE7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A022DC-BF22-B8C2-C107-622352593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612468-383D-6C02-4ED9-74703B620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EC48AC-A2AE-4976-BB3E-F9ABFA63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4/10/24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76925E-AB27-F25F-AD32-C4929FB0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7BCC1C-E049-9AA9-E459-D6CBEB06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09957-A518-2E61-A57B-F9594A17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05F89-728D-4AD5-317C-1B5211ED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4/10/24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2119C-68EA-1A2B-533E-1C7676137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F0DD5-668A-62C2-53EF-C6E71466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1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EAE906-9F4B-00DB-B5C4-B57401AB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4/10/24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98337A-09EF-E6AE-5835-42CB8503B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41A2F-4D95-177A-7BAB-8970C803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1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E4F3-38CF-9841-3BA6-315A589DE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145DE-0981-104D-6879-2ED309431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475A6-C779-6089-140E-3D139AAB3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9981B-99C3-A2DC-F320-C5A477A6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7CEA7-0BF0-5E46-7E03-88BBAFC0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92E19-08CB-2DA6-1965-0E3A498E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9F8F-8E2E-3D7C-D405-9FFAEEBFA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A46AF7-B8F6-61A2-495B-650FDCB66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96CC5-115E-47C6-4606-6D5C85A4F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73B99-F97F-8C6B-7A4A-DCCFE308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618FE-6082-9A42-C09E-F59020B5C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1463E-18B2-1071-C29C-179A8F11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DD7160-3C95-4134-D26B-DB4CF104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588B3-090A-141F-5A2D-950729757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913E-246A-002A-079D-128D7E89B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ED240-76CF-0D44-84DD-5FDB6709262F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F2949-840E-C24B-D749-5624CEED0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9B208-3A9C-FF5F-4470-7FD1010FC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5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Lagrange_multiplier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4wGhCtH18DY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agrange_multiplie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agrange_multiplie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agrange_multiplie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agrange_multipli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CE51-081E-BA94-24F3-E45ECEC935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Summary of: Distributed Neural Network Optimization for Multi-Robot Collaborative Learning (</a:t>
            </a:r>
            <a:r>
              <a:rPr lang="en-US" sz="4400" dirty="0" err="1"/>
              <a:t>DiNNO</a:t>
            </a:r>
            <a:r>
              <a:rPr lang="en-US" sz="4400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04EDD-839E-253A-2C96-AFF4089303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Written by: Javier Yu, Joseph A. Vincent, Mac </a:t>
            </a:r>
            <a:r>
              <a:rPr lang="en-US" dirty="0" err="1"/>
              <a:t>Schwager</a:t>
            </a:r>
            <a:endParaRPr lang="en-US" dirty="0"/>
          </a:p>
          <a:p>
            <a:r>
              <a:rPr lang="en-US" dirty="0"/>
              <a:t>Presented by: Jamison Moody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826AD1A-5B5B-7953-356D-2B2E49E4FBEF}"/>
              </a:ext>
            </a:extLst>
          </p:cNvPr>
          <p:cNvSpPr txBox="1">
            <a:spLocks/>
          </p:cNvSpPr>
          <p:nvPr/>
        </p:nvSpPr>
        <p:spPr>
          <a:xfrm>
            <a:off x="910542" y="5949388"/>
            <a:ext cx="10370915" cy="63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Yu, Javier, Joseph A. Vincent, and Mac </a:t>
            </a:r>
            <a:r>
              <a:rPr lang="en-US" sz="1800" dirty="0" err="1"/>
              <a:t>Schwager</a:t>
            </a:r>
            <a:r>
              <a:rPr lang="en-US" sz="1800" dirty="0"/>
              <a:t>. "</a:t>
            </a:r>
            <a:r>
              <a:rPr lang="en-US" sz="1800" dirty="0" err="1"/>
              <a:t>Dinno</a:t>
            </a:r>
            <a:r>
              <a:rPr lang="en-US" sz="1800" dirty="0"/>
              <a:t>: Distributed neural network optimization for multi-robot collaborative learning." IEEE Robotics and Automation Letters 7.2 (2022): 1896-1903.</a:t>
            </a:r>
          </a:p>
        </p:txBody>
      </p:sp>
    </p:spTree>
    <p:extLst>
      <p:ext uri="{BB962C8B-B14F-4D97-AF65-F5344CB8AC3E}">
        <p14:creationId xmlns:p14="http://schemas.microsoft.com/office/powerpoint/2010/main" val="3449520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4B99-5007-D3FF-1B6C-A79F83EF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Lagrange Function</a:t>
            </a:r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C2DE6E4-7B52-C7A2-9879-0298AA1F4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271" y="2255452"/>
            <a:ext cx="5505458" cy="685801"/>
          </a:xfrm>
          <a:prstGeom prst="rect">
            <a:avLst/>
          </a:prstGeom>
        </p:spPr>
      </p:pic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F3FD922-52AA-6515-7F25-5066FD6C8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535" y="3340921"/>
            <a:ext cx="8002930" cy="11140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923B01-79C1-4663-4568-F6AA1052FD93}"/>
              </a:ext>
            </a:extLst>
          </p:cNvPr>
          <p:cNvSpPr txBox="1"/>
          <p:nvPr/>
        </p:nvSpPr>
        <p:spPr>
          <a:xfrm>
            <a:off x="1547648" y="4967257"/>
            <a:ext cx="953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Once we find these points, we can plug them into f and check the maximum or minimum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151863-DF35-29C4-04F7-63D2D84523AB}"/>
              </a:ext>
            </a:extLst>
          </p:cNvPr>
          <p:cNvSpPr txBox="1"/>
          <p:nvPr/>
        </p:nvSpPr>
        <p:spPr>
          <a:xfrm>
            <a:off x="2661834" y="6308209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Lagrange multiplier -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6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4B99-5007-D3FF-1B6C-A79F83EF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ADMM Problem Setup</a:t>
            </a:r>
          </a:p>
        </p:txBody>
      </p:sp>
      <p:pic>
        <p:nvPicPr>
          <p:cNvPr id="5" name="Picture 4" descr="A white paper with black text&#10;&#10;Description automatically generated">
            <a:extLst>
              <a:ext uri="{FF2B5EF4-FFF2-40B4-BE49-F238E27FC236}">
                <a16:creationId xmlns:a16="http://schemas.microsoft.com/office/drawing/2014/main" id="{7495FC05-B3A5-FCFD-8D92-FF272986D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15"/>
          <a:stretch/>
        </p:blipFill>
        <p:spPr>
          <a:xfrm>
            <a:off x="1135856" y="1690688"/>
            <a:ext cx="9920288" cy="449805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805185-BE87-1D0E-87E2-E0E20438B07E}"/>
              </a:ext>
            </a:extLst>
          </p:cNvPr>
          <p:cNvSpPr/>
          <p:nvPr/>
        </p:nvSpPr>
        <p:spPr>
          <a:xfrm>
            <a:off x="838200" y="3230088"/>
            <a:ext cx="10515600" cy="3182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63929-CD79-1D36-1F0C-FFC079ED48B6}"/>
              </a:ext>
            </a:extLst>
          </p:cNvPr>
          <p:cNvSpPr txBox="1"/>
          <p:nvPr/>
        </p:nvSpPr>
        <p:spPr>
          <a:xfrm>
            <a:off x="838200" y="6061988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Boyd, Stephen, et al. "Distributed Optimization and Statistical Learning via the Alternating Direction Method of Multipliers." </a:t>
            </a:r>
            <a:r>
              <a:rPr lang="en-US" sz="14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Foundations and Trends® in Machine Learning</a:t>
            </a:r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vol. 3, no. 1, 2011, pp. 1-122.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35305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4B99-5007-D3FF-1B6C-A79F83EF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ADMM Problem Setup</a:t>
            </a:r>
          </a:p>
        </p:txBody>
      </p:sp>
      <p:pic>
        <p:nvPicPr>
          <p:cNvPr id="5" name="Picture 4" descr="A white paper with black text&#10;&#10;Description automatically generated">
            <a:extLst>
              <a:ext uri="{FF2B5EF4-FFF2-40B4-BE49-F238E27FC236}">
                <a16:creationId xmlns:a16="http://schemas.microsoft.com/office/drawing/2014/main" id="{7495FC05-B3A5-FCFD-8D92-FF272986D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15"/>
          <a:stretch/>
        </p:blipFill>
        <p:spPr>
          <a:xfrm>
            <a:off x="1135856" y="1690688"/>
            <a:ext cx="9920288" cy="449805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805185-BE87-1D0E-87E2-E0E20438B07E}"/>
              </a:ext>
            </a:extLst>
          </p:cNvPr>
          <p:cNvSpPr/>
          <p:nvPr/>
        </p:nvSpPr>
        <p:spPr>
          <a:xfrm>
            <a:off x="838200" y="4987636"/>
            <a:ext cx="10515600" cy="142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97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4B99-5007-D3FF-1B6C-A79F83EF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ADMM Problem Setup</a:t>
            </a:r>
          </a:p>
        </p:txBody>
      </p:sp>
      <p:pic>
        <p:nvPicPr>
          <p:cNvPr id="5" name="Picture 4" descr="A white paper with black text&#10;&#10;Description automatically generated">
            <a:extLst>
              <a:ext uri="{FF2B5EF4-FFF2-40B4-BE49-F238E27FC236}">
                <a16:creationId xmlns:a16="http://schemas.microsoft.com/office/drawing/2014/main" id="{7495FC05-B3A5-FCFD-8D92-FF272986D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15"/>
          <a:stretch/>
        </p:blipFill>
        <p:spPr>
          <a:xfrm>
            <a:off x="1135856" y="1349726"/>
            <a:ext cx="9920288" cy="4498057"/>
          </a:xfrm>
          <a:prstGeom prst="rect">
            <a:avLst/>
          </a:prstGeom>
        </p:spPr>
      </p:pic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2BEE5C0-7B18-BA16-1B1F-40EE64B2E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069" y="5847783"/>
            <a:ext cx="4087882" cy="78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72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4B99-5007-D3FF-1B6C-A79F83EF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Ascent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9C5A28-B98C-9885-B623-C457AF2D8CF3}"/>
              </a:ext>
            </a:extLst>
          </p:cNvPr>
          <p:cNvSpPr txBox="1"/>
          <p:nvPr/>
        </p:nvSpPr>
        <p:spPr>
          <a:xfrm>
            <a:off x="850075" y="1690688"/>
            <a:ext cx="11030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Assuming f(x) is convex, the optimal values of the primal and dual problems are the same (strong duality)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251C8B-D60A-A2E3-3CB2-A107B40F9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959" y="2817633"/>
            <a:ext cx="3568700" cy="736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942D54-9682-BE56-28ED-13AAD2303896}"/>
              </a:ext>
            </a:extLst>
          </p:cNvPr>
          <p:cNvSpPr txBox="1"/>
          <p:nvPr/>
        </p:nvSpPr>
        <p:spPr>
          <a:xfrm>
            <a:off x="838200" y="2228422"/>
            <a:ext cx="5428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This means when we maximize g(y) we get y* and:</a:t>
            </a:r>
          </a:p>
        </p:txBody>
      </p:sp>
      <p:pic>
        <p:nvPicPr>
          <p:cNvPr id="11" name="Picture 10" descr="A close up of math symbols&#10;&#10;Description automatically generated">
            <a:extLst>
              <a:ext uri="{FF2B5EF4-FFF2-40B4-BE49-F238E27FC236}">
                <a16:creationId xmlns:a16="http://schemas.microsoft.com/office/drawing/2014/main" id="{FB9D496F-AFB2-2692-FD76-C9BD5F4B3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300" y="4323832"/>
            <a:ext cx="4597400" cy="1562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BBBA15-3139-B04A-7F31-045F1398BFF9}"/>
              </a:ext>
            </a:extLst>
          </p:cNvPr>
          <p:cNvSpPr txBox="1"/>
          <p:nvPr/>
        </p:nvSpPr>
        <p:spPr>
          <a:xfrm>
            <a:off x="850075" y="3829359"/>
            <a:ext cx="10612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With dual ascent, we can use gradient ascent on the gradient of g after minimizing with respect to x: </a:t>
            </a:r>
          </a:p>
        </p:txBody>
      </p:sp>
    </p:spTree>
    <p:extLst>
      <p:ext uri="{BB962C8B-B14F-4D97-AF65-F5344CB8AC3E}">
        <p14:creationId xmlns:p14="http://schemas.microsoft.com/office/powerpoint/2010/main" val="2428303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4B99-5007-D3FF-1B6C-A79F83EF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7" name="Picture 6" descr="A group of math equations&#10;&#10;Description automatically generated">
            <a:extLst>
              <a:ext uri="{FF2B5EF4-FFF2-40B4-BE49-F238E27FC236}">
                <a16:creationId xmlns:a16="http://schemas.microsoft.com/office/drawing/2014/main" id="{E9AD8F6B-94EC-688A-D633-710C28550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950" y="1112838"/>
            <a:ext cx="35941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19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4B99-5007-D3FF-1B6C-A79F83EF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 descr="A math equation with black numbers&#10;&#10;Description automatically generated with medium confidence">
            <a:extLst>
              <a:ext uri="{FF2B5EF4-FFF2-40B4-BE49-F238E27FC236}">
                <a16:creationId xmlns:a16="http://schemas.microsoft.com/office/drawing/2014/main" id="{A29E6B86-5A30-3B62-7AEE-CC454EAFE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477" y="2409255"/>
            <a:ext cx="4169045" cy="729583"/>
          </a:xfrm>
          <a:prstGeom prst="rect">
            <a:avLst/>
          </a:prstGeom>
        </p:spPr>
      </p:pic>
      <p:pic>
        <p:nvPicPr>
          <p:cNvPr id="6" name="Picture 5" descr="A group of math equations&#10;&#10;Description automatically generated">
            <a:extLst>
              <a:ext uri="{FF2B5EF4-FFF2-40B4-BE49-F238E27FC236}">
                <a16:creationId xmlns:a16="http://schemas.microsoft.com/office/drawing/2014/main" id="{EAFD9A51-9050-DB9A-5B05-A1E0FCCD3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949" y="1112838"/>
            <a:ext cx="35941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89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4B99-5007-D3FF-1B6C-A79F83EF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 descr="A math equation with black numbers&#10;&#10;Description automatically generated with medium confidence">
            <a:extLst>
              <a:ext uri="{FF2B5EF4-FFF2-40B4-BE49-F238E27FC236}">
                <a16:creationId xmlns:a16="http://schemas.microsoft.com/office/drawing/2014/main" id="{A29E6B86-5A30-3B62-7AEE-CC454EAFE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477" y="2409255"/>
            <a:ext cx="4169045" cy="729583"/>
          </a:xfrm>
          <a:prstGeom prst="rect">
            <a:avLst/>
          </a:prstGeom>
        </p:spPr>
      </p:pic>
      <p:pic>
        <p:nvPicPr>
          <p:cNvPr id="6" name="Picture 5" descr="A math equation with numbers and symbols&#10;&#10;Description automatically generated">
            <a:extLst>
              <a:ext uri="{FF2B5EF4-FFF2-40B4-BE49-F238E27FC236}">
                <a16:creationId xmlns:a16="http://schemas.microsoft.com/office/drawing/2014/main" id="{8B2DE687-7CCA-3650-F33B-8EF0ADCB0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530" y="3719593"/>
            <a:ext cx="2723937" cy="1801591"/>
          </a:xfrm>
          <a:prstGeom prst="rect">
            <a:avLst/>
          </a:prstGeom>
        </p:spPr>
      </p:pic>
      <p:pic>
        <p:nvPicPr>
          <p:cNvPr id="8" name="Picture 7" descr="A group of math equations&#10;&#10;Description automatically generated">
            <a:extLst>
              <a:ext uri="{FF2B5EF4-FFF2-40B4-BE49-F238E27FC236}">
                <a16:creationId xmlns:a16="http://schemas.microsoft.com/office/drawing/2014/main" id="{40D2BBC8-546D-E141-C84B-05D9362A7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8949" y="1112838"/>
            <a:ext cx="35941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34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4B99-5007-D3FF-1B6C-A79F83EF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 descr="A math equation with black numbers&#10;&#10;Description automatically generated with medium confidence">
            <a:extLst>
              <a:ext uri="{FF2B5EF4-FFF2-40B4-BE49-F238E27FC236}">
                <a16:creationId xmlns:a16="http://schemas.microsoft.com/office/drawing/2014/main" id="{A29E6B86-5A30-3B62-7AEE-CC454EAFE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477" y="2409255"/>
            <a:ext cx="4169045" cy="729583"/>
          </a:xfrm>
          <a:prstGeom prst="rect">
            <a:avLst/>
          </a:prstGeom>
        </p:spPr>
      </p:pic>
      <p:pic>
        <p:nvPicPr>
          <p:cNvPr id="6" name="Picture 5" descr="A math equation with numbers and symbols&#10;&#10;Description automatically generated">
            <a:extLst>
              <a:ext uri="{FF2B5EF4-FFF2-40B4-BE49-F238E27FC236}">
                <a16:creationId xmlns:a16="http://schemas.microsoft.com/office/drawing/2014/main" id="{8B2DE687-7CCA-3650-F33B-8EF0ADCB0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530" y="3719593"/>
            <a:ext cx="2723937" cy="1801591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D3128560-9DA5-BF6B-1C03-7CB16FE1C181}"/>
              </a:ext>
            </a:extLst>
          </p:cNvPr>
          <p:cNvSpPr/>
          <p:nvPr/>
        </p:nvSpPr>
        <p:spPr>
          <a:xfrm>
            <a:off x="5657415" y="4223343"/>
            <a:ext cx="877168" cy="7417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math equation with black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47924D75-9A2C-6B60-013D-CFA6B539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8174" y="3588675"/>
            <a:ext cx="3585626" cy="20634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5F09BF-834D-FB80-E4E6-EBC26A698C2D}"/>
              </a:ext>
            </a:extLst>
          </p:cNvPr>
          <p:cNvSpPr txBox="1"/>
          <p:nvPr/>
        </p:nvSpPr>
        <p:spPr>
          <a:xfrm>
            <a:off x="8490739" y="3095473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Dual Function</a:t>
            </a:r>
          </a:p>
        </p:txBody>
      </p:sp>
      <p:pic>
        <p:nvPicPr>
          <p:cNvPr id="11" name="Picture 10" descr="A group of math equations&#10;&#10;Description automatically generated">
            <a:extLst>
              <a:ext uri="{FF2B5EF4-FFF2-40B4-BE49-F238E27FC236}">
                <a16:creationId xmlns:a16="http://schemas.microsoft.com/office/drawing/2014/main" id="{C5A1EE32-0370-3FD3-2B5A-363542B8C9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8949" y="1112838"/>
            <a:ext cx="35941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32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4B99-5007-D3FF-1B6C-A79F83EF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Decomposition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9C5A28-B98C-9885-B623-C457AF2D8CF3}"/>
              </a:ext>
            </a:extLst>
          </p:cNvPr>
          <p:cNvSpPr txBox="1"/>
          <p:nvPr/>
        </p:nvSpPr>
        <p:spPr>
          <a:xfrm>
            <a:off x="850075" y="1690688"/>
            <a:ext cx="5398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Suppose that are objective function f is separable:</a:t>
            </a:r>
          </a:p>
        </p:txBody>
      </p:sp>
      <p:pic>
        <p:nvPicPr>
          <p:cNvPr id="5" name="Picture 4" descr="A mathematical equation with square and square symbols&#10;&#10;Description automatically generated with medium confidence">
            <a:extLst>
              <a:ext uri="{FF2B5EF4-FFF2-40B4-BE49-F238E27FC236}">
                <a16:creationId xmlns:a16="http://schemas.microsoft.com/office/drawing/2014/main" id="{D4AEA8E7-3DED-965F-2244-F8458903C2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61" t="10464" r="18561"/>
          <a:stretch/>
        </p:blipFill>
        <p:spPr>
          <a:xfrm>
            <a:off x="861950" y="2129708"/>
            <a:ext cx="2400300" cy="1203472"/>
          </a:xfrm>
          <a:prstGeom prst="rect">
            <a:avLst/>
          </a:prstGeom>
        </p:spPr>
      </p:pic>
      <p:pic>
        <p:nvPicPr>
          <p:cNvPr id="8" name="Picture 7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8A0D81BA-234D-63D3-0B35-C2B6B2FE3A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726" r="30542" b="67610"/>
          <a:stretch/>
        </p:blipFill>
        <p:spPr>
          <a:xfrm>
            <a:off x="6248604" y="2210010"/>
            <a:ext cx="2813399" cy="839504"/>
          </a:xfrm>
          <a:prstGeom prst="rect">
            <a:avLst/>
          </a:prstGeom>
        </p:spPr>
      </p:pic>
      <p:pic>
        <p:nvPicPr>
          <p:cNvPr id="10" name="Picture 9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AE00B85D-8577-EEF7-8E7B-A04403E116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761"/>
          <a:stretch/>
        </p:blipFill>
        <p:spPr>
          <a:xfrm>
            <a:off x="3881890" y="3029741"/>
            <a:ext cx="7941793" cy="1073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93F181-20FE-6D62-9CB8-9E0C33C591FA}"/>
              </a:ext>
            </a:extLst>
          </p:cNvPr>
          <p:cNvSpPr txBox="1"/>
          <p:nvPr/>
        </p:nvSpPr>
        <p:spPr>
          <a:xfrm>
            <a:off x="3546018" y="2429707"/>
            <a:ext cx="2813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is broken up as follows: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0FF434-7A9A-B572-553E-05CFB1966C63}"/>
              </a:ext>
            </a:extLst>
          </p:cNvPr>
          <p:cNvSpPr txBox="1"/>
          <p:nvPr/>
        </p:nvSpPr>
        <p:spPr>
          <a:xfrm>
            <a:off x="850075" y="3372090"/>
            <a:ext cx="3650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write the </a:t>
            </a:r>
            <a:r>
              <a:rPr lang="en-US" sz="2000" dirty="0" err="1"/>
              <a:t>Lagrangian</a:t>
            </a:r>
            <a:r>
              <a:rPr lang="en-US" sz="2000" dirty="0"/>
              <a:t> like this:</a:t>
            </a:r>
          </a:p>
        </p:txBody>
      </p:sp>
      <p:pic>
        <p:nvPicPr>
          <p:cNvPr id="16" name="Picture 15" descr="A black math symbols with a white background&#10;&#10;Description automatically generated">
            <a:extLst>
              <a:ext uri="{FF2B5EF4-FFF2-40B4-BE49-F238E27FC236}">
                <a16:creationId xmlns:a16="http://schemas.microsoft.com/office/drawing/2014/main" id="{4F921AD5-E135-AB0C-C2F0-38AE67768A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4389" y="2274834"/>
            <a:ext cx="2702586" cy="7414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151FA71-1D58-52C8-A667-7199B7D797AE}"/>
              </a:ext>
            </a:extLst>
          </p:cNvPr>
          <p:cNvSpPr txBox="1"/>
          <p:nvPr/>
        </p:nvSpPr>
        <p:spPr>
          <a:xfrm>
            <a:off x="3546018" y="4211733"/>
            <a:ext cx="492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can solve N separate problems in parallel:</a:t>
            </a:r>
          </a:p>
        </p:txBody>
      </p:sp>
      <p:pic>
        <p:nvPicPr>
          <p:cNvPr id="19" name="Picture 18" descr="A close-up of math symbols&#10;&#10;Description automatically generated">
            <a:extLst>
              <a:ext uri="{FF2B5EF4-FFF2-40B4-BE49-F238E27FC236}">
                <a16:creationId xmlns:a16="http://schemas.microsoft.com/office/drawing/2014/main" id="{9747C1E4-D828-4E07-7F30-80308CD473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4258" y="4728200"/>
            <a:ext cx="46482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8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DB090-0DB4-702B-5549-3817807FC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AD160-AD8B-3DA2-C061-651BAF9E9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7609" cy="4351338"/>
          </a:xfrm>
        </p:spPr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Background Literature and Theory</a:t>
            </a:r>
          </a:p>
          <a:p>
            <a:r>
              <a:rPr lang="en-US" dirty="0"/>
              <a:t>Baseline Algorithms</a:t>
            </a:r>
          </a:p>
          <a:p>
            <a:r>
              <a:rPr lang="en-US" dirty="0" err="1"/>
              <a:t>DiNNO</a:t>
            </a:r>
            <a:r>
              <a:rPr lang="en-US" dirty="0"/>
              <a:t> Algorithm</a:t>
            </a:r>
          </a:p>
          <a:p>
            <a:r>
              <a:rPr lang="en-US" dirty="0"/>
              <a:t>Reproduced Results</a:t>
            </a:r>
          </a:p>
          <a:p>
            <a:r>
              <a:rPr lang="en-US" dirty="0"/>
              <a:t>Extended Results from Paper</a:t>
            </a:r>
          </a:p>
          <a:p>
            <a:r>
              <a:rPr lang="en-US" dirty="0"/>
              <a:t>Summary and Future 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38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4B99-5007-D3FF-1B6C-A79F83EF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Multipliers</a:t>
            </a:r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546276F0-7963-C889-8CEB-735F1DD6BC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728" b="29632"/>
          <a:stretch/>
        </p:blipFill>
        <p:spPr>
          <a:xfrm>
            <a:off x="2350991" y="2271577"/>
            <a:ext cx="7772400" cy="638175"/>
          </a:xfrm>
          <a:prstGeom prst="rect">
            <a:avLst/>
          </a:prstGeom>
        </p:spPr>
      </p:pic>
      <p:pic>
        <p:nvPicPr>
          <p:cNvPr id="10" name="Picture 9" descr="A close up of math symbols&#10;&#10;Description automatically generated">
            <a:extLst>
              <a:ext uri="{FF2B5EF4-FFF2-40B4-BE49-F238E27FC236}">
                <a16:creationId xmlns:a16="http://schemas.microsoft.com/office/drawing/2014/main" id="{3094A45B-941F-91A8-9047-D46287D6F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24110"/>
            <a:ext cx="4597400" cy="1562100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314789AF-D86C-C830-20D0-D4AA3855CAA0}"/>
              </a:ext>
            </a:extLst>
          </p:cNvPr>
          <p:cNvSpPr/>
          <p:nvPr/>
        </p:nvSpPr>
        <p:spPr>
          <a:xfrm>
            <a:off x="5760244" y="4174166"/>
            <a:ext cx="785812" cy="661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group of mathematical symbols&#10;&#10;Description automatically generated">
            <a:extLst>
              <a:ext uri="{FF2B5EF4-FFF2-40B4-BE49-F238E27FC236}">
                <a16:creationId xmlns:a16="http://schemas.microsoft.com/office/drawing/2014/main" id="{F65993BD-5636-C3E1-AA4A-A37881A2D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5350" y="3844760"/>
            <a:ext cx="4330700" cy="1320800"/>
          </a:xfrm>
          <a:prstGeom prst="rect">
            <a:avLst/>
          </a:prstGeom>
        </p:spPr>
      </p:pic>
      <p:sp>
        <p:nvSpPr>
          <p:cNvPr id="14" name="Frame 13">
            <a:extLst>
              <a:ext uri="{FF2B5EF4-FFF2-40B4-BE49-F238E27FC236}">
                <a16:creationId xmlns:a16="http://schemas.microsoft.com/office/drawing/2014/main" id="{65ADEB47-8BF9-4CCC-3701-8784BFEF5B1E}"/>
              </a:ext>
            </a:extLst>
          </p:cNvPr>
          <p:cNvSpPr/>
          <p:nvPr/>
        </p:nvSpPr>
        <p:spPr>
          <a:xfrm>
            <a:off x="7356585" y="2271577"/>
            <a:ext cx="2452894" cy="638175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804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4B99-5007-D3FF-1B6C-A79F83EF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Multipliers</a:t>
            </a:r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546276F0-7963-C889-8CEB-735F1DD6BC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728" b="29632"/>
          <a:stretch/>
        </p:blipFill>
        <p:spPr>
          <a:xfrm>
            <a:off x="2350991" y="2271577"/>
            <a:ext cx="7772400" cy="638175"/>
          </a:xfrm>
          <a:prstGeom prst="rect">
            <a:avLst/>
          </a:prstGeom>
        </p:spPr>
      </p:pic>
      <p:pic>
        <p:nvPicPr>
          <p:cNvPr id="10" name="Picture 9" descr="A close up of math symbols&#10;&#10;Description automatically generated">
            <a:extLst>
              <a:ext uri="{FF2B5EF4-FFF2-40B4-BE49-F238E27FC236}">
                <a16:creationId xmlns:a16="http://schemas.microsoft.com/office/drawing/2014/main" id="{3094A45B-941F-91A8-9047-D46287D6F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24110"/>
            <a:ext cx="4597400" cy="1562100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314789AF-D86C-C830-20D0-D4AA3855CAA0}"/>
              </a:ext>
            </a:extLst>
          </p:cNvPr>
          <p:cNvSpPr/>
          <p:nvPr/>
        </p:nvSpPr>
        <p:spPr>
          <a:xfrm>
            <a:off x="5760244" y="4174166"/>
            <a:ext cx="785812" cy="661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group of mathematical symbols&#10;&#10;Description automatically generated">
            <a:extLst>
              <a:ext uri="{FF2B5EF4-FFF2-40B4-BE49-F238E27FC236}">
                <a16:creationId xmlns:a16="http://schemas.microsoft.com/office/drawing/2014/main" id="{F65993BD-5636-C3E1-AA4A-A37881A2D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5350" y="3844760"/>
            <a:ext cx="4330700" cy="1320800"/>
          </a:xfrm>
          <a:prstGeom prst="rect">
            <a:avLst/>
          </a:prstGeom>
        </p:spPr>
      </p:pic>
      <p:sp>
        <p:nvSpPr>
          <p:cNvPr id="14" name="Frame 13">
            <a:extLst>
              <a:ext uri="{FF2B5EF4-FFF2-40B4-BE49-F238E27FC236}">
                <a16:creationId xmlns:a16="http://schemas.microsoft.com/office/drawing/2014/main" id="{65ADEB47-8BF9-4CCC-3701-8784BFEF5B1E}"/>
              </a:ext>
            </a:extLst>
          </p:cNvPr>
          <p:cNvSpPr/>
          <p:nvPr/>
        </p:nvSpPr>
        <p:spPr>
          <a:xfrm>
            <a:off x="7356585" y="2271577"/>
            <a:ext cx="2452894" cy="638175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D885B-7D51-B0DB-3EBD-0FF9B8FB82E4}"/>
              </a:ext>
            </a:extLst>
          </p:cNvPr>
          <p:cNvSpPr txBox="1"/>
          <p:nvPr/>
        </p:nvSpPr>
        <p:spPr>
          <a:xfrm>
            <a:off x="781050" y="5652285"/>
            <a:ext cx="11287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Improved convergence but… augmented </a:t>
            </a:r>
            <a:r>
              <a:rPr lang="en-US" sz="2400" dirty="0" err="1"/>
              <a:t>Lagrangian</a:t>
            </a:r>
            <a:r>
              <a:rPr lang="en-US" sz="2400" dirty="0"/>
              <a:t> is not separable, even when f is!</a:t>
            </a:r>
          </a:p>
        </p:txBody>
      </p:sp>
    </p:spTree>
    <p:extLst>
      <p:ext uri="{BB962C8B-B14F-4D97-AF65-F5344CB8AC3E}">
        <p14:creationId xmlns:p14="http://schemas.microsoft.com/office/powerpoint/2010/main" val="3129955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4B99-5007-D3FF-1B6C-A79F83EF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Multipliers</a:t>
            </a:r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546276F0-7963-C889-8CEB-735F1DD6BC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728" b="29632"/>
          <a:stretch/>
        </p:blipFill>
        <p:spPr>
          <a:xfrm>
            <a:off x="2366756" y="1690688"/>
            <a:ext cx="7772400" cy="638175"/>
          </a:xfrm>
          <a:prstGeom prst="rect">
            <a:avLst/>
          </a:prstGeom>
        </p:spPr>
      </p:pic>
      <p:pic>
        <p:nvPicPr>
          <p:cNvPr id="7" name="Picture 6" descr="A math equation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A91A8AB1-74B3-E19D-7A9D-8ED6790E8A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131" b="16582"/>
          <a:stretch/>
        </p:blipFill>
        <p:spPr>
          <a:xfrm>
            <a:off x="3079750" y="3010693"/>
            <a:ext cx="6032500" cy="920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16E9E7-1A0C-A9A5-6466-A3BCA070CA3B}"/>
              </a:ext>
            </a:extLst>
          </p:cNvPr>
          <p:cNvSpPr txBox="1"/>
          <p:nvPr/>
        </p:nvSpPr>
        <p:spPr>
          <a:xfrm>
            <a:off x="2671128" y="2472433"/>
            <a:ext cx="807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the (</a:t>
            </a:r>
            <a:r>
              <a:rPr lang="en-US" sz="2400" dirty="0" err="1"/>
              <a:t>unaugmented</a:t>
            </a:r>
            <a:r>
              <a:rPr lang="en-US" sz="2400" dirty="0"/>
              <a:t>) </a:t>
            </a:r>
            <a:r>
              <a:rPr lang="en-US" sz="2400" dirty="0" err="1"/>
              <a:t>Lagrangian</a:t>
            </a:r>
            <a:r>
              <a:rPr lang="en-US" sz="2400" dirty="0"/>
              <a:t> for the problem: </a:t>
            </a:r>
          </a:p>
        </p:txBody>
      </p:sp>
      <p:pic>
        <p:nvPicPr>
          <p:cNvPr id="10" name="Picture 9" descr="A close up of math symbols&#10;&#10;Description automatically generated">
            <a:extLst>
              <a:ext uri="{FF2B5EF4-FFF2-40B4-BE49-F238E27FC236}">
                <a16:creationId xmlns:a16="http://schemas.microsoft.com/office/drawing/2014/main" id="{3094A45B-941F-91A8-9047-D46287D6F4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553"/>
          <a:stretch/>
        </p:blipFill>
        <p:spPr>
          <a:xfrm>
            <a:off x="781050" y="4206872"/>
            <a:ext cx="4597400" cy="1412874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314789AF-D86C-C830-20D0-D4AA3855CAA0}"/>
              </a:ext>
            </a:extLst>
          </p:cNvPr>
          <p:cNvSpPr/>
          <p:nvPr/>
        </p:nvSpPr>
        <p:spPr>
          <a:xfrm>
            <a:off x="5731670" y="4536278"/>
            <a:ext cx="785812" cy="661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group of mathematical symbols&#10;&#10;Description automatically generated">
            <a:extLst>
              <a:ext uri="{FF2B5EF4-FFF2-40B4-BE49-F238E27FC236}">
                <a16:creationId xmlns:a16="http://schemas.microsoft.com/office/drawing/2014/main" id="{F65993BD-5636-C3E1-AA4A-A37881A2D1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3552" y="4206872"/>
            <a:ext cx="4330700" cy="1320800"/>
          </a:xfrm>
          <a:prstGeom prst="rect">
            <a:avLst/>
          </a:prstGeom>
        </p:spPr>
      </p:pic>
      <p:sp>
        <p:nvSpPr>
          <p:cNvPr id="14" name="Frame 13">
            <a:extLst>
              <a:ext uri="{FF2B5EF4-FFF2-40B4-BE49-F238E27FC236}">
                <a16:creationId xmlns:a16="http://schemas.microsoft.com/office/drawing/2014/main" id="{65ADEB47-8BF9-4CCC-3701-8784BFEF5B1E}"/>
              </a:ext>
            </a:extLst>
          </p:cNvPr>
          <p:cNvSpPr/>
          <p:nvPr/>
        </p:nvSpPr>
        <p:spPr>
          <a:xfrm>
            <a:off x="7372350" y="1690688"/>
            <a:ext cx="2452894" cy="638175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9966FA-1081-2631-8919-0366146EBFD9}"/>
              </a:ext>
            </a:extLst>
          </p:cNvPr>
          <p:cNvSpPr txBox="1"/>
          <p:nvPr/>
        </p:nvSpPr>
        <p:spPr>
          <a:xfrm>
            <a:off x="781050" y="5652285"/>
            <a:ext cx="11287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Improved convergence but… augmented </a:t>
            </a:r>
            <a:r>
              <a:rPr lang="en-US" sz="2400" dirty="0" err="1"/>
              <a:t>Lagrangian</a:t>
            </a:r>
            <a:r>
              <a:rPr lang="en-US" sz="2400" dirty="0"/>
              <a:t> is not separable, even when f is!</a:t>
            </a:r>
          </a:p>
        </p:txBody>
      </p:sp>
    </p:spTree>
    <p:extLst>
      <p:ext uri="{BB962C8B-B14F-4D97-AF65-F5344CB8AC3E}">
        <p14:creationId xmlns:p14="http://schemas.microsoft.com/office/powerpoint/2010/main" val="2191907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34B99-5007-D3FF-1B6C-A79F83EF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276" y="574265"/>
            <a:ext cx="10118834" cy="1133693"/>
          </a:xfrm>
        </p:spPr>
        <p:txBody>
          <a:bodyPr>
            <a:noAutofit/>
          </a:bodyPr>
          <a:lstStyle/>
          <a:p>
            <a:r>
              <a:rPr lang="en-US" sz="3600" dirty="0"/>
              <a:t>Alternating Direction Method of Multipliers (ADMM)</a:t>
            </a:r>
          </a:p>
        </p:txBody>
      </p:sp>
      <p:pic>
        <p:nvPicPr>
          <p:cNvPr id="6" name="Picture 5" descr="A math symbols on a white background&#10;&#10;Description automatically generated">
            <a:extLst>
              <a:ext uri="{FF2B5EF4-FFF2-40B4-BE49-F238E27FC236}">
                <a16:creationId xmlns:a16="http://schemas.microsoft.com/office/drawing/2014/main" id="{952C732C-D3EA-2369-8D0A-731C37017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675" y="2242188"/>
            <a:ext cx="3907605" cy="9969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C9DD0D-E7E4-7CB5-6ED0-29FD925F81F0}"/>
              </a:ext>
            </a:extLst>
          </p:cNvPr>
          <p:cNvSpPr txBox="1"/>
          <p:nvPr/>
        </p:nvSpPr>
        <p:spPr>
          <a:xfrm>
            <a:off x="1587143" y="1825626"/>
            <a:ext cx="355867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960">
              <a:spcAft>
                <a:spcPts val="600"/>
              </a:spcAft>
            </a:pPr>
            <a:r>
              <a:rPr lang="en-US" sz="21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Solves problems of the form:</a:t>
            </a:r>
            <a:endParaRPr lang="en-US" sz="24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0620ACB-2E75-87FF-7C85-7162B8AE6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619" y="5531441"/>
            <a:ext cx="8617726" cy="6455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B3AEE42-69CB-421F-21BA-C811E4A6FAC1}"/>
              </a:ext>
            </a:extLst>
          </p:cNvPr>
          <p:cNvSpPr txBox="1"/>
          <p:nvPr/>
        </p:nvSpPr>
        <p:spPr>
          <a:xfrm>
            <a:off x="1587143" y="5114879"/>
            <a:ext cx="355867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960">
              <a:spcAft>
                <a:spcPts val="600"/>
              </a:spcAft>
            </a:pPr>
            <a:r>
              <a:rPr lang="en-US" sz="216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Augmented </a:t>
            </a:r>
            <a:r>
              <a:rPr lang="en-US" sz="216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Lagrangian</a:t>
            </a:r>
            <a:r>
              <a:rPr lang="en-US" sz="216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endParaRPr lang="en-US" sz="2400" dirty="0"/>
          </a:p>
        </p:txBody>
      </p:sp>
      <p:pic>
        <p:nvPicPr>
          <p:cNvPr id="18" name="Picture 17" descr="A group of math symbols&#10;&#10;Description automatically generated">
            <a:extLst>
              <a:ext uri="{FF2B5EF4-FFF2-40B4-BE49-F238E27FC236}">
                <a16:creationId xmlns:a16="http://schemas.microsoft.com/office/drawing/2014/main" id="{92893093-9CDD-40C3-A5BA-835470ECE6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3476" y="2299252"/>
            <a:ext cx="5065849" cy="18797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A6105BB-860E-E74C-665D-2AC7A11FDC1D}"/>
              </a:ext>
            </a:extLst>
          </p:cNvPr>
          <p:cNvSpPr txBox="1"/>
          <p:nvPr/>
        </p:nvSpPr>
        <p:spPr>
          <a:xfrm>
            <a:off x="6043360" y="1825625"/>
            <a:ext cx="355867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960">
              <a:spcAft>
                <a:spcPts val="600"/>
              </a:spcAft>
            </a:pPr>
            <a:r>
              <a:rPr lang="en-US" sz="21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ADMM steps: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51788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34B99-5007-D3FF-1B6C-A79F83EF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dirty="0"/>
              <a:t>Convergence</a:t>
            </a:r>
          </a:p>
        </p:txBody>
      </p:sp>
      <p:pic>
        <p:nvPicPr>
          <p:cNvPr id="4" name="Picture 3" descr="A close-up of a sign&#10;&#10;Description automatically generated">
            <a:extLst>
              <a:ext uri="{FF2B5EF4-FFF2-40B4-BE49-F238E27FC236}">
                <a16:creationId xmlns:a16="http://schemas.microsoft.com/office/drawing/2014/main" id="{BE5CD71E-F205-BAE9-7453-8BE8DE573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332" y="1690688"/>
            <a:ext cx="7097335" cy="915504"/>
          </a:xfrm>
          <a:prstGeom prst="rect">
            <a:avLst/>
          </a:prstGeo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E1E59D7-30F6-D216-8079-430282A210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3981"/>
          <a:stretch/>
        </p:blipFill>
        <p:spPr>
          <a:xfrm>
            <a:off x="2547331" y="2606192"/>
            <a:ext cx="6977065" cy="572010"/>
          </a:xfrm>
          <a:prstGeom prst="rect">
            <a:avLst/>
          </a:prstGeom>
        </p:spPr>
      </p:pic>
      <p:pic>
        <p:nvPicPr>
          <p:cNvPr id="10" name="Picture 9" descr="A math equations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239F7768-07FF-0A74-2098-967DB55CC4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9663" y="3236447"/>
            <a:ext cx="7772400" cy="3034145"/>
          </a:xfrm>
          <a:prstGeom prst="rect">
            <a:avLst/>
          </a:prstGeom>
        </p:spPr>
      </p:pic>
      <p:pic>
        <p:nvPicPr>
          <p:cNvPr id="12" name="Picture 11" descr="A black symbols with a plus and k&#10;&#10;Description automatically generated">
            <a:extLst>
              <a:ext uri="{FF2B5EF4-FFF2-40B4-BE49-F238E27FC236}">
                <a16:creationId xmlns:a16="http://schemas.microsoft.com/office/drawing/2014/main" id="{D19348CD-3547-10D8-E969-1C3181CE43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8197" y="3739901"/>
            <a:ext cx="2366962" cy="437590"/>
          </a:xfrm>
          <a:prstGeom prst="rect">
            <a:avLst/>
          </a:prstGeom>
        </p:spPr>
      </p:pic>
      <p:sp>
        <p:nvSpPr>
          <p:cNvPr id="13" name="Frame 12">
            <a:extLst>
              <a:ext uri="{FF2B5EF4-FFF2-40B4-BE49-F238E27FC236}">
                <a16:creationId xmlns:a16="http://schemas.microsoft.com/office/drawing/2014/main" id="{F7CA241F-157A-9549-7C30-828736988C71}"/>
              </a:ext>
            </a:extLst>
          </p:cNvPr>
          <p:cNvSpPr/>
          <p:nvPr/>
        </p:nvSpPr>
        <p:spPr>
          <a:xfrm>
            <a:off x="5522265" y="3739901"/>
            <a:ext cx="2557670" cy="43759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204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34B99-5007-D3FF-1B6C-A79F83EF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dirty="0"/>
              <a:t>Consensus ADMM</a:t>
            </a:r>
          </a:p>
        </p:txBody>
      </p:sp>
      <p:pic>
        <p:nvPicPr>
          <p:cNvPr id="13" name="Picture 12" descr="A close-up of mathematical symbols&#10;&#10;Description automatically generated">
            <a:extLst>
              <a:ext uri="{FF2B5EF4-FFF2-40B4-BE49-F238E27FC236}">
                <a16:creationId xmlns:a16="http://schemas.microsoft.com/office/drawing/2014/main" id="{DDB7BB82-F560-61EC-DDFA-CEB416716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44" y="2099192"/>
            <a:ext cx="4152900" cy="1346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FF80C9-E7ED-3170-49BA-6226E70598E0}"/>
              </a:ext>
            </a:extLst>
          </p:cNvPr>
          <p:cNvSpPr txBox="1"/>
          <p:nvPr/>
        </p:nvSpPr>
        <p:spPr>
          <a:xfrm>
            <a:off x="838200" y="1690688"/>
            <a:ext cx="732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each robot has their own set of weights and then we would like: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04C6D8-58E6-82A3-0CB5-B17C1B6FE427}"/>
              </a:ext>
            </a:extLst>
          </p:cNvPr>
          <p:cNvSpPr txBox="1"/>
          <p:nvPr/>
        </p:nvSpPr>
        <p:spPr>
          <a:xfrm>
            <a:off x="838200" y="3581658"/>
            <a:ext cx="732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steps for CADMM:</a:t>
            </a:r>
          </a:p>
        </p:txBody>
      </p:sp>
      <p:pic>
        <p:nvPicPr>
          <p:cNvPr id="19" name="Picture 18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1658AB20-9620-8DC5-8E9A-E1991077FC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2900"/>
          <a:stretch/>
        </p:blipFill>
        <p:spPr>
          <a:xfrm>
            <a:off x="838200" y="3950990"/>
            <a:ext cx="4584700" cy="1406823"/>
          </a:xfrm>
          <a:prstGeom prst="rect">
            <a:avLst/>
          </a:prstGeom>
        </p:spPr>
      </p:pic>
      <p:pic>
        <p:nvPicPr>
          <p:cNvPr id="20" name="Picture 19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4A19102B-D9EC-A465-0D7D-437BEDCE37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287" t="53986"/>
          <a:stretch/>
        </p:blipFill>
        <p:spPr>
          <a:xfrm>
            <a:off x="4780344" y="4407367"/>
            <a:ext cx="2921062" cy="113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64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34B99-5007-D3FF-1B6C-A79F83EF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dirty="0" err="1"/>
              <a:t>DiNNO</a:t>
            </a:r>
            <a:r>
              <a:rPr lang="en-US" dirty="0"/>
              <a:t> improvements</a:t>
            </a:r>
          </a:p>
        </p:txBody>
      </p:sp>
      <p:pic>
        <p:nvPicPr>
          <p:cNvPr id="3" name="Picture 2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0EAC6401-2819-F532-BB46-48C59B7CAB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900"/>
          <a:stretch/>
        </p:blipFill>
        <p:spPr>
          <a:xfrm>
            <a:off x="838200" y="2072486"/>
            <a:ext cx="4584700" cy="1406823"/>
          </a:xfrm>
          <a:prstGeom prst="rect">
            <a:avLst/>
          </a:prstGeom>
        </p:spPr>
      </p:pic>
      <p:pic>
        <p:nvPicPr>
          <p:cNvPr id="4" name="Picture 3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9B7D690C-E94C-E97B-CF9F-3FD3C81A7F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87" t="53986"/>
          <a:stretch/>
        </p:blipFill>
        <p:spPr>
          <a:xfrm>
            <a:off x="4781065" y="2558664"/>
            <a:ext cx="2960072" cy="114883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EA624B-EB4F-57B3-AE92-06E7FCE7CEE1}"/>
              </a:ext>
            </a:extLst>
          </p:cNvPr>
          <p:cNvCxnSpPr>
            <a:cxnSpLocks/>
          </p:cNvCxnSpPr>
          <p:nvPr/>
        </p:nvCxnSpPr>
        <p:spPr>
          <a:xfrm flipH="1" flipV="1">
            <a:off x="3314700" y="3479309"/>
            <a:ext cx="442913" cy="8501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803402-1D75-D43D-D140-7EDCF493EAED}"/>
              </a:ext>
            </a:extLst>
          </p:cNvPr>
          <p:cNvSpPr txBox="1"/>
          <p:nvPr/>
        </p:nvSpPr>
        <p:spPr>
          <a:xfrm>
            <a:off x="1007238" y="4417791"/>
            <a:ext cx="758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Instead of minimizing this perfectly, just do gradient descent for a few steps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274C4-1C45-A791-DF16-A4D30AD685B4}"/>
              </a:ext>
            </a:extLst>
          </p:cNvPr>
          <p:cNvSpPr txBox="1"/>
          <p:nvPr/>
        </p:nvSpPr>
        <p:spPr>
          <a:xfrm>
            <a:off x="1007238" y="5944802"/>
            <a:ext cx="9664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Yu, Javier, Joseph A. Vincent, and Mac </a:t>
            </a:r>
            <a:r>
              <a:rPr lang="en-US" sz="1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Schwager</a:t>
            </a:r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"</a:t>
            </a:r>
            <a:r>
              <a:rPr lang="en-US" sz="1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DiNNO</a:t>
            </a:r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Distributed Neural Network Optimization for Multi-Robot Collaborative Learning." </a:t>
            </a:r>
            <a:r>
              <a:rPr lang="en-US" sz="14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IEEE Robotics and Automation Letters (RA-L)</a:t>
            </a:r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vol. 7, no. 2, Sept. 2021, pp. 1896-1903​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42652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34B99-5007-D3FF-1B6C-A79F83EF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dirty="0" err="1"/>
              <a:t>DiNNO</a:t>
            </a:r>
            <a:r>
              <a:rPr lang="en-US" dirty="0"/>
              <a:t> Algorithm</a:t>
            </a:r>
          </a:p>
        </p:txBody>
      </p:sp>
      <p:pic>
        <p:nvPicPr>
          <p:cNvPr id="7" name="Picture 6" descr="A white sheet with black text&#10;&#10;Description automatically generated">
            <a:extLst>
              <a:ext uri="{FF2B5EF4-FFF2-40B4-BE49-F238E27FC236}">
                <a16:creationId xmlns:a16="http://schemas.microsoft.com/office/drawing/2014/main" id="{4424E8D0-E005-1D90-F1EC-D6FEAC1809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954"/>
          <a:stretch/>
        </p:blipFill>
        <p:spPr>
          <a:xfrm>
            <a:off x="3271837" y="1552504"/>
            <a:ext cx="5302250" cy="161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21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34B99-5007-D3FF-1B6C-A79F83EF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dirty="0" err="1"/>
              <a:t>DiNNO</a:t>
            </a:r>
            <a:r>
              <a:rPr lang="en-US" dirty="0"/>
              <a:t> Algorithm</a:t>
            </a:r>
          </a:p>
        </p:txBody>
      </p:sp>
      <p:pic>
        <p:nvPicPr>
          <p:cNvPr id="7" name="Picture 6" descr="A white sheet with black text&#10;&#10;Description automatically generated">
            <a:extLst>
              <a:ext uri="{FF2B5EF4-FFF2-40B4-BE49-F238E27FC236}">
                <a16:creationId xmlns:a16="http://schemas.microsoft.com/office/drawing/2014/main" id="{4424E8D0-E005-1D90-F1EC-D6FEAC1809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969"/>
          <a:stretch/>
        </p:blipFill>
        <p:spPr>
          <a:xfrm>
            <a:off x="3271837" y="1552503"/>
            <a:ext cx="5302250" cy="237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42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34B99-5007-D3FF-1B6C-A79F83EF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dirty="0" err="1"/>
              <a:t>DiNNO</a:t>
            </a:r>
            <a:r>
              <a:rPr lang="en-US" dirty="0"/>
              <a:t> Algorithm</a:t>
            </a:r>
          </a:p>
        </p:txBody>
      </p:sp>
      <p:pic>
        <p:nvPicPr>
          <p:cNvPr id="7" name="Picture 6" descr="A white sheet with black text&#10;&#10;Description automatically generated">
            <a:extLst>
              <a:ext uri="{FF2B5EF4-FFF2-40B4-BE49-F238E27FC236}">
                <a16:creationId xmlns:a16="http://schemas.microsoft.com/office/drawing/2014/main" id="{4424E8D0-E005-1D90-F1EC-D6FEAC1809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982"/>
          <a:stretch/>
        </p:blipFill>
        <p:spPr>
          <a:xfrm>
            <a:off x="3271837" y="1552504"/>
            <a:ext cx="5302250" cy="313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0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AA84A-4352-6783-1CF9-6F4821965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CBB9A-1FCA-36E6-4209-8D3844028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diagram of a machine&#10;&#10;Description automatically generated">
            <a:extLst>
              <a:ext uri="{FF2B5EF4-FFF2-40B4-BE49-F238E27FC236}">
                <a16:creationId xmlns:a16="http://schemas.microsoft.com/office/drawing/2014/main" id="{2B7CCDAC-552D-3207-2285-4021E2754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3" y="1826939"/>
            <a:ext cx="6175375" cy="43500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B119EE-FD5B-9484-7117-6D81C0230850}"/>
              </a:ext>
            </a:extLst>
          </p:cNvPr>
          <p:cNvSpPr txBox="1"/>
          <p:nvPr/>
        </p:nvSpPr>
        <p:spPr>
          <a:xfrm>
            <a:off x="4619538" y="6176963"/>
            <a:ext cx="3745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 1: </a:t>
            </a:r>
            <a:r>
              <a:rPr lang="en-US" dirty="0" err="1"/>
              <a:t>DiNNO</a:t>
            </a:r>
            <a:r>
              <a:rPr lang="en-US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4171959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34B99-5007-D3FF-1B6C-A79F83EF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dirty="0" err="1"/>
              <a:t>DiNNO</a:t>
            </a:r>
            <a:r>
              <a:rPr lang="en-US" dirty="0"/>
              <a:t> Algorithm</a:t>
            </a:r>
          </a:p>
        </p:txBody>
      </p:sp>
      <p:pic>
        <p:nvPicPr>
          <p:cNvPr id="7" name="Picture 6" descr="A white sheet with black text&#10;&#10;Description automatically generated">
            <a:extLst>
              <a:ext uri="{FF2B5EF4-FFF2-40B4-BE49-F238E27FC236}">
                <a16:creationId xmlns:a16="http://schemas.microsoft.com/office/drawing/2014/main" id="{4424E8D0-E005-1D90-F1EC-D6FEAC180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837" y="1552504"/>
            <a:ext cx="5302250" cy="505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42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34B99-5007-D3FF-1B6C-A79F83EF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dirty="0" err="1"/>
              <a:t>DiNNO</a:t>
            </a:r>
            <a:r>
              <a:rPr lang="en-US" dirty="0"/>
              <a:t> Algorithm</a:t>
            </a:r>
          </a:p>
        </p:txBody>
      </p:sp>
      <p:pic>
        <p:nvPicPr>
          <p:cNvPr id="3" name="Picture 2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5D89C938-AE7D-0772-8874-1C535EB98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910" y="2764414"/>
            <a:ext cx="9233130" cy="150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44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34B99-5007-D3FF-1B6C-A79F83EF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dirty="0"/>
              <a:t>Convergence of </a:t>
            </a:r>
            <a:r>
              <a:rPr lang="en-US" dirty="0" err="1"/>
              <a:t>DiNNO</a:t>
            </a:r>
            <a:endParaRPr lang="en-US" dirty="0"/>
          </a:p>
        </p:txBody>
      </p:sp>
      <p:pic>
        <p:nvPicPr>
          <p:cNvPr id="7" name="Picture 6" descr="A text on a page&#10;&#10;Description automatically generated">
            <a:extLst>
              <a:ext uri="{FF2B5EF4-FFF2-40B4-BE49-F238E27FC236}">
                <a16:creationId xmlns:a16="http://schemas.microsoft.com/office/drawing/2014/main" id="{86DF3B29-B1C5-DD8D-E17A-AD656075E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546" y="1452359"/>
            <a:ext cx="5814985" cy="484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249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569D-3CAA-803E-967F-92D66311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Comparison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F1FF-E7A0-788D-14A3-4650946A0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Distributed Stochastic Gradient Descent (DSGD)</a:t>
            </a:r>
          </a:p>
          <a:p>
            <a:pPr lvl="1"/>
            <a:r>
              <a:rPr lang="en-US" dirty="0"/>
              <a:t>X. Lian, C. Zhang, H. Zhang, C.-J. Hsieh, W. Zhang, and J. Liu, “Can decentralized algorithms outperform centralized algorithms? a case study for decentralized parallel stochastic gradient descent,” in Proceedings of the 31st International Conference on Neural Information Processing Systems, 2017, pp. 5336–5346</a:t>
            </a:r>
          </a:p>
          <a:p>
            <a:r>
              <a:rPr lang="en-US" dirty="0"/>
              <a:t>Distributed Stochastic Gradient Tracking (DSGT)</a:t>
            </a:r>
          </a:p>
          <a:p>
            <a:pPr lvl="1"/>
            <a:r>
              <a:rPr lang="en-US" dirty="0"/>
              <a:t>S. Pu and A. </a:t>
            </a:r>
            <a:r>
              <a:rPr lang="en-US" dirty="0" err="1"/>
              <a:t>Nedic</a:t>
            </a:r>
            <a:r>
              <a:rPr lang="en-US" dirty="0"/>
              <a:t>, “Distributed stochastic gradient tracking methods,”  Mathematical Programming, vol. 187, no. 1, pp. 409–457, 2021.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053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569D-3CAA-803E-967F-92D66311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Comparison Methods</a:t>
            </a:r>
          </a:p>
        </p:txBody>
      </p:sp>
      <p:pic>
        <p:nvPicPr>
          <p:cNvPr id="7" name="Picture 6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A7233A7B-8D2E-7E31-9A1F-5F217A6B2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44"/>
          <a:stretch/>
        </p:blipFill>
        <p:spPr>
          <a:xfrm>
            <a:off x="774277" y="2534841"/>
            <a:ext cx="4107252" cy="1028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353DB4-CBCA-A973-71D3-A78AC85DB008}"/>
              </a:ext>
            </a:extLst>
          </p:cNvPr>
          <p:cNvSpPr txBox="1"/>
          <p:nvPr/>
        </p:nvSpPr>
        <p:spPr>
          <a:xfrm>
            <a:off x="833372" y="1858208"/>
            <a:ext cx="5438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Distributed Stochastic Gradient Descent (DSGD)</a:t>
            </a:r>
          </a:p>
        </p:txBody>
      </p:sp>
      <p:pic>
        <p:nvPicPr>
          <p:cNvPr id="10" name="Picture 9" descr="A text on a white background&#10;&#10;Description automatically generated">
            <a:extLst>
              <a:ext uri="{FF2B5EF4-FFF2-40B4-BE49-F238E27FC236}">
                <a16:creationId xmlns:a16="http://schemas.microsoft.com/office/drawing/2014/main" id="{E1FB3A82-50A4-CF2F-4833-0520145645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674"/>
          <a:stretch/>
        </p:blipFill>
        <p:spPr>
          <a:xfrm>
            <a:off x="835786" y="3698080"/>
            <a:ext cx="5183949" cy="10287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0668953-EAE8-43FE-809B-AEDB6F2736DE}"/>
              </a:ext>
            </a:extLst>
          </p:cNvPr>
          <p:cNvSpPr/>
          <p:nvPr/>
        </p:nvSpPr>
        <p:spPr>
          <a:xfrm>
            <a:off x="3743324" y="4457701"/>
            <a:ext cx="2276411" cy="269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F84A63-6052-191B-FCE1-A34F4743D4AC}"/>
              </a:ext>
            </a:extLst>
          </p:cNvPr>
          <p:cNvSpPr txBox="1"/>
          <p:nvPr/>
        </p:nvSpPr>
        <p:spPr>
          <a:xfrm>
            <a:off x="6272213" y="1858208"/>
            <a:ext cx="5186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Distributed Stochastic Gradient Tracking (DSGT)</a:t>
            </a:r>
          </a:p>
        </p:txBody>
      </p:sp>
      <p:pic>
        <p:nvPicPr>
          <p:cNvPr id="14" name="Picture 13" descr="A close-up of a mathematical equation&#10;&#10;Description automatically generated">
            <a:extLst>
              <a:ext uri="{FF2B5EF4-FFF2-40B4-BE49-F238E27FC236}">
                <a16:creationId xmlns:a16="http://schemas.microsoft.com/office/drawing/2014/main" id="{6ECF1ADD-D178-B367-F5A4-4D8D28079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213" y="2425838"/>
            <a:ext cx="45847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1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9564-8F52-A118-998A-EE9AE999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Data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2FD78-1A3D-B2D6-B604-773F2EA29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way in which local data is partitioned is important!</a:t>
            </a:r>
          </a:p>
          <a:p>
            <a:r>
              <a:rPr lang="en-US" i="1" dirty="0"/>
              <a:t>A Homogenous </a:t>
            </a:r>
            <a:r>
              <a:rPr lang="en-US" dirty="0"/>
              <a:t>distribution is where each robot has access to a subset of examples from all classes</a:t>
            </a:r>
          </a:p>
          <a:p>
            <a:r>
              <a:rPr lang="en-US" i="1" dirty="0"/>
              <a:t>A Heterogenous </a:t>
            </a:r>
            <a:r>
              <a:rPr lang="en-US" dirty="0"/>
              <a:t>distribution is where each robot has access to labelled data for a single class only</a:t>
            </a:r>
          </a:p>
          <a:p>
            <a:r>
              <a:rPr lang="en-US" i="1" dirty="0"/>
              <a:t>Heterogenous </a:t>
            </a:r>
            <a:r>
              <a:rPr lang="en-US" dirty="0"/>
              <a:t>problems are much harder to solve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07959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AC5C-3A27-5D86-B97F-CA7C679B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Implementation of </a:t>
            </a:r>
            <a:r>
              <a:rPr lang="en-US" dirty="0" err="1"/>
              <a:t>DiNNO</a:t>
            </a:r>
            <a:r>
              <a:rPr lang="en-US" dirty="0"/>
              <a:t> on MNIST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8AA2D9-82D4-2BE0-E667-2E6B105598C4}"/>
              </a:ext>
            </a:extLst>
          </p:cNvPr>
          <p:cNvSpPr txBox="1"/>
          <p:nvPr/>
        </p:nvSpPr>
        <p:spPr>
          <a:xfrm>
            <a:off x="2501039" y="5942569"/>
            <a:ext cx="7189922" cy="287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By </a:t>
            </a:r>
            <a:r>
              <a:rPr lang="en-US" sz="1200" dirty="0" err="1"/>
              <a:t>Suvanjanprasai</a:t>
            </a:r>
            <a:r>
              <a:rPr lang="en-US" sz="1200" dirty="0"/>
              <a:t> - Own work, CC BY-SA 4.0, https://</a:t>
            </a:r>
            <a:r>
              <a:rPr lang="en-US" sz="1200" dirty="0" err="1"/>
              <a:t>commons.wikimedia.org</a:t>
            </a:r>
            <a:r>
              <a:rPr lang="en-US" sz="1200" dirty="0"/>
              <a:t>/w/</a:t>
            </a:r>
            <a:r>
              <a:rPr lang="en-US" sz="1200" dirty="0" err="1"/>
              <a:t>index.php?curid</a:t>
            </a:r>
            <a:r>
              <a:rPr lang="en-US" sz="1200" dirty="0"/>
              <a:t>=132282871</a:t>
            </a:r>
          </a:p>
        </p:txBody>
      </p:sp>
      <p:pic>
        <p:nvPicPr>
          <p:cNvPr id="1026" name="Picture 2" descr="MNIST sample images">
            <a:extLst>
              <a:ext uri="{FF2B5EF4-FFF2-40B4-BE49-F238E27FC236}">
                <a16:creationId xmlns:a16="http://schemas.microsoft.com/office/drawing/2014/main" id="{21D284FE-229E-6B6A-2A58-EB42F50F6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607" y="1865557"/>
            <a:ext cx="6118785" cy="359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9259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AC5C-3A27-5D86-B97F-CA7C679B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Loss for Each Agent</a:t>
            </a:r>
          </a:p>
        </p:txBody>
      </p:sp>
      <p:pic>
        <p:nvPicPr>
          <p:cNvPr id="8" name="Picture 7" descr="A graph showing a line of data&#10;&#10;Description automatically generated with medium confidence">
            <a:extLst>
              <a:ext uri="{FF2B5EF4-FFF2-40B4-BE49-F238E27FC236}">
                <a16:creationId xmlns:a16="http://schemas.microsoft.com/office/drawing/2014/main" id="{966D94F3-8B35-2BB6-5C17-E9C5E52C4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359" y="1935630"/>
            <a:ext cx="7772400" cy="425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482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AC5C-3A27-5D86-B97F-CA7C679B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Validation Accuracy</a:t>
            </a:r>
          </a:p>
        </p:txBody>
      </p:sp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2EFC0E48-50D4-9BF0-DED3-E2243454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5978"/>
            <a:ext cx="7772400" cy="500689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9C8538-EBE9-41FA-4EE7-F4C8544A2469}"/>
              </a:ext>
            </a:extLst>
          </p:cNvPr>
          <p:cNvCxnSpPr>
            <a:cxnSpLocks/>
          </p:cNvCxnSpPr>
          <p:nvPr/>
        </p:nvCxnSpPr>
        <p:spPr>
          <a:xfrm flipH="1" flipV="1">
            <a:off x="8064982" y="2790150"/>
            <a:ext cx="1053884" cy="4378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C98C79-0843-8444-E18A-7B6156550EF5}"/>
              </a:ext>
            </a:extLst>
          </p:cNvPr>
          <p:cNvCxnSpPr>
            <a:cxnSpLocks/>
          </p:cNvCxnSpPr>
          <p:nvPr/>
        </p:nvCxnSpPr>
        <p:spPr>
          <a:xfrm flipH="1" flipV="1">
            <a:off x="8150642" y="1735914"/>
            <a:ext cx="996289" cy="4365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D95206-D7A8-E2D3-4CE1-0D1CB7523535}"/>
              </a:ext>
            </a:extLst>
          </p:cNvPr>
          <p:cNvSpPr txBox="1"/>
          <p:nvPr/>
        </p:nvSpPr>
        <p:spPr>
          <a:xfrm>
            <a:off x="9146931" y="1987783"/>
            <a:ext cx="240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Decaying Learning Rate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84ED79-6D25-7EE3-6BB5-11215D1D31D0}"/>
              </a:ext>
            </a:extLst>
          </p:cNvPr>
          <p:cNvSpPr txBox="1"/>
          <p:nvPr/>
        </p:nvSpPr>
        <p:spPr>
          <a:xfrm>
            <a:off x="9146931" y="3059668"/>
            <a:ext cx="260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learning rate (0.05)</a:t>
            </a:r>
          </a:p>
        </p:txBody>
      </p:sp>
    </p:spTree>
    <p:extLst>
      <p:ext uri="{BB962C8B-B14F-4D97-AF65-F5344CB8AC3E}">
        <p14:creationId xmlns:p14="http://schemas.microsoft.com/office/powerpoint/2010/main" val="36705856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68951-E8E9-419A-AF8D-209B4AC0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Their Results (MNIST)</a:t>
            </a:r>
          </a:p>
        </p:txBody>
      </p:sp>
      <p:pic>
        <p:nvPicPr>
          <p:cNvPr id="7" name="Content Placeholder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7ED26585-BA7B-D01E-96ED-57F60A52A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115" y="2336910"/>
            <a:ext cx="10867770" cy="2737447"/>
          </a:xfrm>
        </p:spPr>
      </p:pic>
    </p:spTree>
    <p:extLst>
      <p:ext uri="{BB962C8B-B14F-4D97-AF65-F5344CB8AC3E}">
        <p14:creationId xmlns:p14="http://schemas.microsoft.com/office/powerpoint/2010/main" val="3661966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569D-3CAA-803E-967F-92D66311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Background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F1FF-E7A0-788D-14A3-4650946A0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Lagrange Multipliers and Lagrange Functions</a:t>
            </a:r>
          </a:p>
          <a:p>
            <a:r>
              <a:rPr lang="en-US" dirty="0"/>
              <a:t>Alternating Direction Method of Multipliers (ADMM)</a:t>
            </a:r>
          </a:p>
          <a:p>
            <a:pPr lvl="1"/>
            <a:r>
              <a:rPr lang="en-US" dirty="0"/>
              <a:t>S. Boyd, N. Parikh, and E. Chu, Distributed optimization and statistical learning via the alternating direction method of multipliers. Now Publishers Inc, 2011</a:t>
            </a:r>
          </a:p>
          <a:p>
            <a:r>
              <a:rPr lang="en-US" dirty="0"/>
              <a:t>Consensus Alternating Direction Method of Multipliers (CADMM)</a:t>
            </a:r>
          </a:p>
          <a:p>
            <a:pPr lvl="1"/>
            <a:r>
              <a:rPr lang="en-US" dirty="0"/>
              <a:t>T.-H. Chang, M. Hong, and X. Wang, “Multi-agent distributed optimization via inexact consensus </a:t>
            </a:r>
            <a:r>
              <a:rPr lang="en-US" dirty="0" err="1"/>
              <a:t>admm</a:t>
            </a:r>
            <a:r>
              <a:rPr lang="en-US" dirty="0"/>
              <a:t>,” IEEE Transactions on Signal Processing, vol. 63, no. 2, pp. 482–497,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878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68951-E8E9-419A-AF8D-209B4AC0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Their Results (</a:t>
            </a:r>
            <a:r>
              <a:rPr lang="en-US" dirty="0" err="1"/>
              <a:t>Nueral</a:t>
            </a:r>
            <a:r>
              <a:rPr lang="en-US" dirty="0"/>
              <a:t> Implicit Mapping)</a:t>
            </a:r>
          </a:p>
        </p:txBody>
      </p:sp>
      <p:pic>
        <p:nvPicPr>
          <p:cNvPr id="6" name="Content Placeholder 5" descr="A map of a building&#10;&#10;Description automatically generated">
            <a:extLst>
              <a:ext uri="{FF2B5EF4-FFF2-40B4-BE49-F238E27FC236}">
                <a16:creationId xmlns:a16="http://schemas.microsoft.com/office/drawing/2014/main" id="{8D5C8A10-9ABA-77CF-6047-A767D9582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8661" y="1690688"/>
            <a:ext cx="5327339" cy="4351338"/>
          </a:xfrm>
        </p:spPr>
      </p:pic>
      <p:pic>
        <p:nvPicPr>
          <p:cNvPr id="9" name="Picture 8" descr="A graph of a graph with different colored lines&#10;&#10;Description automatically generated">
            <a:extLst>
              <a:ext uri="{FF2B5EF4-FFF2-40B4-BE49-F238E27FC236}">
                <a16:creationId xmlns:a16="http://schemas.microsoft.com/office/drawing/2014/main" id="{EBC5C929-B4B4-6C99-4530-1585D5C61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307" y="1833198"/>
            <a:ext cx="53273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51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68951-E8E9-419A-AF8D-209B4AC0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Their Results (Neural Implicit Mapping)</a:t>
            </a:r>
          </a:p>
        </p:txBody>
      </p:sp>
      <p:pic>
        <p:nvPicPr>
          <p:cNvPr id="10" name="Picture 9" descr="A blue and green square with white text&#10;&#10;Description automatically generated">
            <a:extLst>
              <a:ext uri="{FF2B5EF4-FFF2-40B4-BE49-F238E27FC236}">
                <a16:creationId xmlns:a16="http://schemas.microsoft.com/office/drawing/2014/main" id="{97E98B39-EE9B-F8BB-A246-187636D7A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65" y="2499128"/>
            <a:ext cx="11211301" cy="185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879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68951-E8E9-419A-AF8D-209B4AC0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Their Results (Reinforcement Learning)</a:t>
            </a:r>
          </a:p>
        </p:txBody>
      </p:sp>
      <p:pic>
        <p:nvPicPr>
          <p:cNvPr id="4" name="Picture 3" descr="A graph and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7DF70D8F-819F-AB7B-7512-C776EA774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11585631" cy="386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283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68951-E8E9-419A-AF8D-209B4AC0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Their Results (Video)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9867AA-2975-C986-E849-98BF0F4EA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FFFFFF"/>
                </a:solidFill>
                <a:effectLst/>
                <a:latin typeface="YouTube Noto"/>
                <a:hlinkClick r:id="rId2"/>
              </a:rPr>
              <a:t>https://youtu.be/4wGhCtH18DY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317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E6083-9AD6-AFB5-C0FE-6BD701ED0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2B008-A2B3-4FCF-30A0-A672725DB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DiNNO</a:t>
            </a:r>
            <a:r>
              <a:rPr lang="en-US" dirty="0"/>
              <a:t> is an algorithm for distributed neural network optimization</a:t>
            </a:r>
          </a:p>
          <a:p>
            <a:r>
              <a:rPr lang="en-US" dirty="0"/>
              <a:t>It is based of ADMM which is a form of Dual Ascent</a:t>
            </a:r>
          </a:p>
          <a:p>
            <a:r>
              <a:rPr lang="en-US" dirty="0"/>
              <a:t>They can match a centralized baseline in a variety of scenarios</a:t>
            </a:r>
          </a:p>
          <a:p>
            <a:r>
              <a:rPr lang="en-US" dirty="0"/>
              <a:t>Future work could include consensus in more complex environments</a:t>
            </a:r>
          </a:p>
          <a:p>
            <a:r>
              <a:rPr lang="en-US" dirty="0"/>
              <a:t>What is the limit for neural network size?</a:t>
            </a:r>
          </a:p>
          <a:p>
            <a:r>
              <a:rPr lang="en-US" dirty="0"/>
              <a:t>Final project based on using </a:t>
            </a:r>
            <a:r>
              <a:rPr lang="en-US" dirty="0" err="1"/>
              <a:t>DiNNO</a:t>
            </a:r>
            <a:r>
              <a:rPr lang="en-US" dirty="0"/>
              <a:t> with “specialist” networks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384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9DCC-351B-98E3-F083-336924BF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70042-D2F2-D80A-B3CE-F99AA946D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here your ideas for how this research could be extended.</a:t>
            </a:r>
          </a:p>
        </p:txBody>
      </p:sp>
    </p:spTree>
    <p:extLst>
      <p:ext uri="{BB962C8B-B14F-4D97-AF65-F5344CB8AC3E}">
        <p14:creationId xmlns:p14="http://schemas.microsoft.com/office/powerpoint/2010/main" val="335905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4B99-5007-D3FF-1B6C-A79F83EF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ADMM?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BF2C5-87E3-4BD5-351B-5F8C69BFA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for decentralized constrained optimization</a:t>
            </a:r>
          </a:p>
          <a:p>
            <a:r>
              <a:rPr lang="en-US" dirty="0"/>
              <a:t>Agents coordinate to solve a large problem by passing small messages</a:t>
            </a:r>
          </a:p>
        </p:txBody>
      </p:sp>
    </p:spTree>
    <p:extLst>
      <p:ext uri="{BB962C8B-B14F-4D97-AF65-F5344CB8AC3E}">
        <p14:creationId xmlns:p14="http://schemas.microsoft.com/office/powerpoint/2010/main" val="271393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4B99-5007-D3FF-1B6C-A79F83EF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Lagrange Multipliers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805185-BE87-1D0E-87E2-E0E20438B07E}"/>
              </a:ext>
            </a:extLst>
          </p:cNvPr>
          <p:cNvSpPr/>
          <p:nvPr/>
        </p:nvSpPr>
        <p:spPr>
          <a:xfrm>
            <a:off x="838200" y="3230088"/>
            <a:ext cx="10515600" cy="3182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2447ADAE-F99A-1982-37EE-6847F34BB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923" y="1431343"/>
            <a:ext cx="6920823" cy="498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6F4FCE-8B65-C0DD-6783-245A678DD6E4}"/>
              </a:ext>
            </a:extLst>
          </p:cNvPr>
          <p:cNvSpPr txBox="1"/>
          <p:nvPr/>
        </p:nvSpPr>
        <p:spPr>
          <a:xfrm>
            <a:off x="2661834" y="6308209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Lagrange multiplier - Wikipedia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D8D89A-CFCA-3F8E-EF82-236B95A737E7}"/>
              </a:ext>
            </a:extLst>
          </p:cNvPr>
          <p:cNvSpPr/>
          <p:nvPr/>
        </p:nvSpPr>
        <p:spPr>
          <a:xfrm>
            <a:off x="5407572" y="5155324"/>
            <a:ext cx="110359" cy="945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4B99-5007-D3FF-1B6C-A79F83EF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Lagrange Multipliers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805185-BE87-1D0E-87E2-E0E20438B07E}"/>
              </a:ext>
            </a:extLst>
          </p:cNvPr>
          <p:cNvSpPr/>
          <p:nvPr/>
        </p:nvSpPr>
        <p:spPr>
          <a:xfrm>
            <a:off x="838200" y="3230088"/>
            <a:ext cx="10515600" cy="3182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2447ADAE-F99A-1982-37EE-6847F34BB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923" y="1431343"/>
            <a:ext cx="6920823" cy="498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6F4FCE-8B65-C0DD-6783-245A678DD6E4}"/>
              </a:ext>
            </a:extLst>
          </p:cNvPr>
          <p:cNvSpPr txBox="1"/>
          <p:nvPr/>
        </p:nvSpPr>
        <p:spPr>
          <a:xfrm>
            <a:off x="2661834" y="6308209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Lagrange multiplier - Wikipedia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B91849-D3A3-9A30-53BF-A09EA0B418F5}"/>
              </a:ext>
            </a:extLst>
          </p:cNvPr>
          <p:cNvCxnSpPr>
            <a:cxnSpLocks/>
          </p:cNvCxnSpPr>
          <p:nvPr/>
        </p:nvCxnSpPr>
        <p:spPr>
          <a:xfrm flipV="1">
            <a:off x="5439103" y="4713890"/>
            <a:ext cx="0" cy="48873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794A86CC-620A-309A-3C04-73A6EDE3C737}"/>
              </a:ext>
            </a:extLst>
          </p:cNvPr>
          <p:cNvSpPr/>
          <p:nvPr/>
        </p:nvSpPr>
        <p:spPr>
          <a:xfrm>
            <a:off x="5391806" y="5171090"/>
            <a:ext cx="110359" cy="945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85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4B99-5007-D3FF-1B6C-A79F83EF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Lagrange Multipliers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805185-BE87-1D0E-87E2-E0E20438B07E}"/>
              </a:ext>
            </a:extLst>
          </p:cNvPr>
          <p:cNvSpPr/>
          <p:nvPr/>
        </p:nvSpPr>
        <p:spPr>
          <a:xfrm>
            <a:off x="838200" y="3230088"/>
            <a:ext cx="10515600" cy="3182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2447ADAE-F99A-1982-37EE-6847F34BB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923" y="1431343"/>
            <a:ext cx="6920823" cy="498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6F4FCE-8B65-C0DD-6783-245A678DD6E4}"/>
              </a:ext>
            </a:extLst>
          </p:cNvPr>
          <p:cNvSpPr txBox="1"/>
          <p:nvPr/>
        </p:nvSpPr>
        <p:spPr>
          <a:xfrm>
            <a:off x="2661834" y="6308209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Lagrange multiplier - Wikipedia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4A86CC-620A-309A-3C04-73A6EDE3C737}"/>
              </a:ext>
            </a:extLst>
          </p:cNvPr>
          <p:cNvSpPr/>
          <p:nvPr/>
        </p:nvSpPr>
        <p:spPr>
          <a:xfrm>
            <a:off x="5537702" y="4910958"/>
            <a:ext cx="110359" cy="945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05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4B99-5007-D3FF-1B6C-A79F83EF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Lagrange Multipliers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805185-BE87-1D0E-87E2-E0E20438B07E}"/>
              </a:ext>
            </a:extLst>
          </p:cNvPr>
          <p:cNvSpPr/>
          <p:nvPr/>
        </p:nvSpPr>
        <p:spPr>
          <a:xfrm>
            <a:off x="838200" y="3230088"/>
            <a:ext cx="10515600" cy="3182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2447ADAE-F99A-1982-37EE-6847F34BB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923" y="1431343"/>
            <a:ext cx="6920823" cy="498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6F4FCE-8B65-C0DD-6783-245A678DD6E4}"/>
              </a:ext>
            </a:extLst>
          </p:cNvPr>
          <p:cNvSpPr txBox="1"/>
          <p:nvPr/>
        </p:nvSpPr>
        <p:spPr>
          <a:xfrm>
            <a:off x="2661834" y="6308209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Lagrange multiplier - Wikipedia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4A86CC-620A-309A-3C04-73A6EDE3C737}"/>
              </a:ext>
            </a:extLst>
          </p:cNvPr>
          <p:cNvSpPr/>
          <p:nvPr/>
        </p:nvSpPr>
        <p:spPr>
          <a:xfrm>
            <a:off x="5711125" y="4059620"/>
            <a:ext cx="110359" cy="945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16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7515</TotalTime>
  <Words>1989</Words>
  <Application>Microsoft Macintosh PowerPoint</Application>
  <PresentationFormat>Widescreen</PresentationFormat>
  <Paragraphs>224</Paragraphs>
  <Slides>45</Slides>
  <Notes>30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Aptos</vt:lpstr>
      <vt:lpstr>Arial</vt:lpstr>
      <vt:lpstr>Calibri</vt:lpstr>
      <vt:lpstr>Calibri Light</vt:lpstr>
      <vt:lpstr>Söhne</vt:lpstr>
      <vt:lpstr>YouTube Noto</vt:lpstr>
      <vt:lpstr>Office Theme</vt:lpstr>
      <vt:lpstr>Summary of: Distributed Neural Network Optimization for Multi-Robot Collaborative Learning (DiNNO)</vt:lpstr>
      <vt:lpstr>Outline</vt:lpstr>
      <vt:lpstr>Motivation</vt:lpstr>
      <vt:lpstr>Relevant Background Literature</vt:lpstr>
      <vt:lpstr>What is ADMM?</vt:lpstr>
      <vt:lpstr>Lagrange Multipliers</vt:lpstr>
      <vt:lpstr>Lagrange Multipliers</vt:lpstr>
      <vt:lpstr>Lagrange Multipliers</vt:lpstr>
      <vt:lpstr>Lagrange Multipliers</vt:lpstr>
      <vt:lpstr>Lagrange Function</vt:lpstr>
      <vt:lpstr>ADMM Problem Setup</vt:lpstr>
      <vt:lpstr>ADMM Problem Setup</vt:lpstr>
      <vt:lpstr>ADMM Problem Setup</vt:lpstr>
      <vt:lpstr>Dual Ascent</vt:lpstr>
      <vt:lpstr>Example</vt:lpstr>
      <vt:lpstr>Example</vt:lpstr>
      <vt:lpstr>Example</vt:lpstr>
      <vt:lpstr>Example</vt:lpstr>
      <vt:lpstr>Dual Decomposition</vt:lpstr>
      <vt:lpstr>Method of Multipliers</vt:lpstr>
      <vt:lpstr>Method of Multipliers</vt:lpstr>
      <vt:lpstr>Method of Multipliers</vt:lpstr>
      <vt:lpstr>Alternating Direction Method of Multipliers (ADMM)</vt:lpstr>
      <vt:lpstr>Convergence</vt:lpstr>
      <vt:lpstr>Consensus ADMM</vt:lpstr>
      <vt:lpstr>DiNNO improvements</vt:lpstr>
      <vt:lpstr>DiNNO Algorithm</vt:lpstr>
      <vt:lpstr>DiNNO Algorithm</vt:lpstr>
      <vt:lpstr>DiNNO Algorithm</vt:lpstr>
      <vt:lpstr>DiNNO Algorithm</vt:lpstr>
      <vt:lpstr>DiNNO Algorithm</vt:lpstr>
      <vt:lpstr>Convergence of DiNNO</vt:lpstr>
      <vt:lpstr>Baseline Comparison Methods</vt:lpstr>
      <vt:lpstr>Baseline Comparison Methods</vt:lpstr>
      <vt:lpstr>A Note on Data Distributions</vt:lpstr>
      <vt:lpstr>My Implementation of DiNNO on MNIST</vt:lpstr>
      <vt:lpstr>Train Loss for Each Agent</vt:lpstr>
      <vt:lpstr>MNIST Validation Accuracy</vt:lpstr>
      <vt:lpstr>Their Results (MNIST)</vt:lpstr>
      <vt:lpstr>Their Results (Nueral Implicit Mapping)</vt:lpstr>
      <vt:lpstr>Their Results (Neural Implicit Mapping)</vt:lpstr>
      <vt:lpstr>Their Results (Reinforcement Learning)</vt:lpstr>
      <vt:lpstr>Their Results (Video)</vt:lpstr>
      <vt:lpstr>Summary and Future Work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of: &lt;Paper Title&gt;</dc:title>
  <dc:creator>Cammy Peterson</dc:creator>
  <cp:lastModifiedBy>Jamison Moody</cp:lastModifiedBy>
  <cp:revision>5</cp:revision>
  <dcterms:created xsi:type="dcterms:W3CDTF">2023-12-29T22:43:23Z</dcterms:created>
  <dcterms:modified xsi:type="dcterms:W3CDTF">2024-04-11T01:55:48Z</dcterms:modified>
</cp:coreProperties>
</file>