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9416" y="1219200"/>
            <a:ext cx="9585196" cy="2932105"/>
          </a:xfrm>
        </p:spPr>
        <p:txBody>
          <a:bodyPr>
            <a:noAutofit/>
          </a:bodyPr>
          <a:lstStyle/>
          <a:p>
            <a:r>
              <a:rPr lang="en-US" sz="8000" dirty="0" smtClean="0"/>
              <a:t>Objectives (Hel 13-16)&amp; Scenarios (3 Ne 1-5)</a:t>
            </a:r>
            <a:endParaRPr lang="en-US" sz="8000" dirty="0"/>
          </a:p>
        </p:txBody>
      </p:sp>
      <p:sp>
        <p:nvSpPr>
          <p:cNvPr id="3" name="Subtitle 2"/>
          <p:cNvSpPr>
            <a:spLocks noGrp="1"/>
          </p:cNvSpPr>
          <p:nvPr>
            <p:ph type="subTitle" idx="1"/>
          </p:nvPr>
        </p:nvSpPr>
        <p:spPr/>
        <p:txBody>
          <a:bodyPr>
            <a:normAutofit/>
          </a:bodyPr>
          <a:lstStyle/>
          <a:p>
            <a:r>
              <a:rPr lang="en-US" sz="4800" dirty="0" smtClean="0">
                <a:solidFill>
                  <a:schemeClr val="accent1"/>
                </a:solidFill>
              </a:rPr>
              <a:t>Book of Mormon</a:t>
            </a:r>
            <a:endParaRPr lang="en-US" sz="4800" dirty="0">
              <a:solidFill>
                <a:schemeClr val="accent1"/>
              </a:solidFill>
            </a:endParaRPr>
          </a:p>
        </p:txBody>
      </p:sp>
    </p:spTree>
    <p:extLst>
      <p:ext uri="{BB962C8B-B14F-4D97-AF65-F5344CB8AC3E}">
        <p14:creationId xmlns:p14="http://schemas.microsoft.com/office/powerpoint/2010/main" val="1005423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947" y="344024"/>
            <a:ext cx="8911687" cy="1280890"/>
          </a:xfrm>
        </p:spPr>
        <p:txBody>
          <a:bodyPr>
            <a:normAutofit/>
          </a:bodyPr>
          <a:lstStyle/>
          <a:p>
            <a:r>
              <a:rPr lang="en-US" sz="6600" dirty="0" smtClean="0"/>
              <a:t>Objectives Hel 13-16</a:t>
            </a:r>
            <a:endParaRPr lang="en-US" sz="6600" dirty="0"/>
          </a:p>
        </p:txBody>
      </p:sp>
      <p:sp>
        <p:nvSpPr>
          <p:cNvPr id="3" name="Content Placeholder 2"/>
          <p:cNvSpPr>
            <a:spLocks noGrp="1"/>
          </p:cNvSpPr>
          <p:nvPr>
            <p:ph idx="1"/>
          </p:nvPr>
        </p:nvSpPr>
        <p:spPr>
          <a:xfrm>
            <a:off x="2350315" y="1482811"/>
            <a:ext cx="8915400" cy="3777622"/>
          </a:xfrm>
        </p:spPr>
        <p:txBody>
          <a:bodyPr>
            <a:normAutofit/>
          </a:bodyPr>
          <a:lstStyle/>
          <a:p>
            <a:r>
              <a:rPr lang="en-US" sz="2400" dirty="0" smtClean="0"/>
              <a:t>Understand the bigger picture and work of Samuel the Lamanite and contribution to the doctrine and prophesy of the Book of Mormon</a:t>
            </a:r>
          </a:p>
          <a:p>
            <a:r>
              <a:rPr lang="en-US" sz="2400" dirty="0" smtClean="0"/>
              <a:t>Be able to liken the teachings of Samuel the Lamanite to our own lives and then apply what we learned into your daily lives.</a:t>
            </a:r>
            <a:endParaRPr lang="en-US" sz="2400" dirty="0"/>
          </a:p>
        </p:txBody>
      </p:sp>
    </p:spTree>
    <p:extLst>
      <p:ext uri="{BB962C8B-B14F-4D97-AF65-F5344CB8AC3E}">
        <p14:creationId xmlns:p14="http://schemas.microsoft.com/office/powerpoint/2010/main" val="372022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amuel the lamanite"/>
          <p:cNvPicPr>
            <a:picLocks noChangeAspect="1" noChangeArrowheads="1"/>
          </p:cNvPicPr>
          <p:nvPr/>
        </p:nvPicPr>
        <p:blipFill rotWithShape="1">
          <a:blip r:embed="rId2">
            <a:extLst>
              <a:ext uri="{28A0092B-C50C-407E-A947-70E740481C1C}">
                <a14:useLocalDpi xmlns:a14="http://schemas.microsoft.com/office/drawing/2010/main" val="0"/>
              </a:ext>
            </a:extLst>
          </a:blip>
          <a:srcRect t="1922"/>
          <a:stretch/>
        </p:blipFill>
        <p:spPr bwMode="auto">
          <a:xfrm>
            <a:off x="0" y="3974"/>
            <a:ext cx="4703805" cy="6854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samuel the laman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78" y="94060"/>
            <a:ext cx="5700584" cy="667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9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4386" y="115330"/>
            <a:ext cx="7287613" cy="4242486"/>
          </a:xfrm>
        </p:spPr>
        <p:txBody>
          <a:bodyPr>
            <a:normAutofit/>
          </a:bodyPr>
          <a:lstStyle/>
          <a:p>
            <a:r>
              <a:rPr lang="en-US" sz="2800" dirty="0" smtClean="0"/>
              <a:t>4 Chapters </a:t>
            </a:r>
            <a:r>
              <a:rPr lang="en-US" sz="2800" dirty="0" smtClean="0">
                <a:solidFill>
                  <a:schemeClr val="accent1"/>
                </a:solidFill>
              </a:rPr>
              <a:t>(Hel 13-16)</a:t>
            </a:r>
          </a:p>
          <a:p>
            <a:r>
              <a:rPr lang="en-US" sz="2800" dirty="0" smtClean="0"/>
              <a:t>112 Verses</a:t>
            </a:r>
          </a:p>
          <a:p>
            <a:r>
              <a:rPr lang="en-US" sz="2800" dirty="0" smtClean="0"/>
              <a:t>The story of Samuel the Lamanite…</a:t>
            </a:r>
          </a:p>
          <a:p>
            <a:r>
              <a:rPr lang="en-US" sz="2800" dirty="0" smtClean="0"/>
              <a:t>Only 7 Verses </a:t>
            </a:r>
            <a:r>
              <a:rPr lang="en-US" sz="2800" dirty="0" smtClean="0">
                <a:solidFill>
                  <a:schemeClr val="accent1"/>
                </a:solidFill>
              </a:rPr>
              <a:t>(Hel 13:2-5; Hel 16:2, 6-7)</a:t>
            </a:r>
          </a:p>
          <a:p>
            <a:r>
              <a:rPr lang="en-US" sz="2800" dirty="0" smtClean="0">
                <a:solidFill>
                  <a:schemeClr val="accent1"/>
                </a:solidFill>
              </a:rPr>
              <a:t>6.25%</a:t>
            </a:r>
          </a:p>
          <a:p>
            <a:r>
              <a:rPr lang="en-US" sz="2800" dirty="0" smtClean="0">
                <a:solidFill>
                  <a:schemeClr val="tx1"/>
                </a:solidFill>
              </a:rPr>
              <a:t>93.75% more of Samuel the Lamanite</a:t>
            </a:r>
          </a:p>
        </p:txBody>
      </p:sp>
      <p:pic>
        <p:nvPicPr>
          <p:cNvPr id="1026" name="Picture 2" descr="Image result for samuel the laman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30" y="31238"/>
            <a:ext cx="4556467" cy="68267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muel the laman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648" y="3595328"/>
            <a:ext cx="3509319" cy="3386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44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762" y="284299"/>
            <a:ext cx="8911687" cy="1280890"/>
          </a:xfrm>
        </p:spPr>
        <p:txBody>
          <a:bodyPr>
            <a:normAutofit/>
          </a:bodyPr>
          <a:lstStyle/>
          <a:p>
            <a:r>
              <a:rPr lang="en-US" sz="6000" dirty="0" smtClean="0"/>
              <a:t>Life Scenario</a:t>
            </a:r>
            <a:endParaRPr lang="en-US" sz="6000" dirty="0"/>
          </a:p>
        </p:txBody>
      </p:sp>
      <p:sp>
        <p:nvSpPr>
          <p:cNvPr id="3" name="Content Placeholder 2"/>
          <p:cNvSpPr>
            <a:spLocks noGrp="1"/>
          </p:cNvSpPr>
          <p:nvPr>
            <p:ph idx="1"/>
          </p:nvPr>
        </p:nvSpPr>
        <p:spPr>
          <a:xfrm>
            <a:off x="1707762" y="1161536"/>
            <a:ext cx="10278291" cy="3777622"/>
          </a:xfrm>
        </p:spPr>
        <p:txBody>
          <a:bodyPr/>
          <a:lstStyle/>
          <a:p>
            <a:r>
              <a:rPr lang="en-US" dirty="0" smtClean="0"/>
              <a:t>What is going on in your life that you personally need some help with? Write down your own question and then look for principles and doctrines that help you to get answers and guidance to your own question. Be sure to include a quote that you found that helps to give meaning, guidance, and direction to you about your question or situation.</a:t>
            </a:r>
            <a:endParaRPr lang="en-US" dirty="0"/>
          </a:p>
        </p:txBody>
      </p:sp>
      <p:pic>
        <p:nvPicPr>
          <p:cNvPr id="3074"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152" y="2442426"/>
            <a:ext cx="7175157" cy="434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070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451115"/>
            <a:ext cx="8911687" cy="1280890"/>
          </a:xfrm>
        </p:spPr>
        <p:txBody>
          <a:bodyPr>
            <a:normAutofit/>
          </a:bodyPr>
          <a:lstStyle/>
          <a:p>
            <a:r>
              <a:rPr lang="en-US" sz="6000" dirty="0" smtClean="0"/>
              <a:t>Doctrine/Content</a:t>
            </a:r>
            <a:endParaRPr lang="en-US" sz="6000" dirty="0"/>
          </a:p>
        </p:txBody>
      </p:sp>
      <p:sp>
        <p:nvSpPr>
          <p:cNvPr id="3" name="Content Placeholder 2"/>
          <p:cNvSpPr>
            <a:spLocks noGrp="1"/>
          </p:cNvSpPr>
          <p:nvPr>
            <p:ph idx="1"/>
          </p:nvPr>
        </p:nvSpPr>
        <p:spPr>
          <a:xfrm>
            <a:off x="2172796" y="1507525"/>
            <a:ext cx="9900227" cy="5272216"/>
          </a:xfrm>
        </p:spPr>
        <p:txBody>
          <a:bodyPr>
            <a:normAutofit fontScale="92500" lnSpcReduction="10000"/>
          </a:bodyPr>
          <a:lstStyle/>
          <a:p>
            <a:r>
              <a:rPr lang="en-US" dirty="0" smtClean="0"/>
              <a:t>Josh recently just messed up with his girlfriend. He knows he should talk with his bishop but he is nervous and scared not only personally for what this might mean for how the Bishop might view him, but also what it might mean for his schooling here at BYU. </a:t>
            </a:r>
          </a:p>
          <a:p>
            <a:r>
              <a:rPr lang="en-US" dirty="0" smtClean="0"/>
              <a:t>He is a returned missionary and he finds himself confused, frustrated, angry and lacking hope.  He keeps asking himself, “What happened? How did I get here?” He is not sure where to go now. He feels lost and confused and lacking any real motivation to change.</a:t>
            </a:r>
          </a:p>
          <a:p>
            <a:r>
              <a:rPr lang="en-US" dirty="0" smtClean="0"/>
              <a:t>At times, like Josh we might all ask ourselves, “Wait a second, how did I get here? What am I doing? How did this start? How did I fall for this?” </a:t>
            </a:r>
            <a:r>
              <a:rPr lang="en-US" b="1" dirty="0" smtClean="0"/>
              <a:t>Using 3 Ne </a:t>
            </a:r>
            <a:r>
              <a:rPr lang="en-US" b="1" dirty="0" err="1" smtClean="0"/>
              <a:t>Ch</a:t>
            </a:r>
            <a:r>
              <a:rPr lang="en-US" b="1" dirty="0" smtClean="0"/>
              <a:t> 1-2 and 3:1-11 </a:t>
            </a:r>
            <a:r>
              <a:rPr lang="en-US" dirty="0" smtClean="0"/>
              <a:t>look for principles and ideas that help Josh understand perhaps the little things, the matter of a few degrees, that may have contributed to where he is at. How can knowing and understanding the consequences of these seemingly small decisions help Josh see where he is at and what he needs to do now?</a:t>
            </a:r>
          </a:p>
          <a:p>
            <a:r>
              <a:rPr lang="en-US" dirty="0" smtClean="0"/>
              <a:t>What if Josh could go back to several months ago and had a chance to do things differently. </a:t>
            </a:r>
            <a:r>
              <a:rPr lang="en-US" b="1" dirty="0" smtClean="0"/>
              <a:t>Using 3 Ne 3:12-26 and </a:t>
            </a:r>
            <a:r>
              <a:rPr lang="en-US" b="1" dirty="0" err="1" smtClean="0"/>
              <a:t>Ch</a:t>
            </a:r>
            <a:r>
              <a:rPr lang="en-US" b="1" dirty="0" smtClean="0"/>
              <a:t> 4</a:t>
            </a:r>
            <a:r>
              <a:rPr lang="en-US" dirty="0" smtClean="0"/>
              <a:t>. What principles would have helped Josh to not only remain faithful, but would have led Josh to become better and closer to the Lord?</a:t>
            </a:r>
          </a:p>
          <a:p>
            <a:r>
              <a:rPr lang="en-US" dirty="0" smtClean="0"/>
              <a:t>Finally, </a:t>
            </a:r>
            <a:r>
              <a:rPr lang="en-US" b="1" dirty="0" smtClean="0"/>
              <a:t>using 3 Ne </a:t>
            </a:r>
            <a:r>
              <a:rPr lang="en-US" b="1" dirty="0" err="1" smtClean="0"/>
              <a:t>Ch</a:t>
            </a:r>
            <a:r>
              <a:rPr lang="en-US" b="1" dirty="0" smtClean="0"/>
              <a:t> 5 </a:t>
            </a:r>
            <a:r>
              <a:rPr lang="en-US" dirty="0" smtClean="0"/>
              <a:t>What principles and ideas would you share with Josh to help him feel hope about his situation and what he can do to humble himself, sincerely repent, and put His trust in the Lord again? What else would you share with Josh to help Him have the courage he needs to go and talk with His bishop and to begin the journey back to the Savior, following in His ways?</a:t>
            </a:r>
            <a:endParaRPr lang="en-US" dirty="0"/>
          </a:p>
        </p:txBody>
      </p:sp>
      <p:pic>
        <p:nvPicPr>
          <p:cNvPr id="4" name="Picture 3"/>
          <p:cNvPicPr>
            <a:picLocks noChangeAspect="1"/>
          </p:cNvPicPr>
          <p:nvPr/>
        </p:nvPicPr>
        <p:blipFill rotWithShape="1">
          <a:blip r:embed="rId2"/>
          <a:srcRect l="22915" r="46125"/>
          <a:stretch/>
        </p:blipFill>
        <p:spPr>
          <a:xfrm>
            <a:off x="162764" y="1507525"/>
            <a:ext cx="2010032" cy="4320699"/>
          </a:xfrm>
          <a:prstGeom prst="rect">
            <a:avLst/>
          </a:prstGeom>
        </p:spPr>
      </p:pic>
    </p:spTree>
    <p:extLst>
      <p:ext uri="{BB962C8B-B14F-4D97-AF65-F5344CB8AC3E}">
        <p14:creationId xmlns:p14="http://schemas.microsoft.com/office/powerpoint/2010/main" val="1792337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127</TotalTime>
  <Words>516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Objectives (Hel 13-16)&amp; Scenarios (3 Ne 1-5)</vt:lpstr>
      <vt:lpstr>Objectives Hel 13-16</vt:lpstr>
      <vt:lpstr>PowerPoint Presentation</vt:lpstr>
      <vt:lpstr>PowerPoint Presentation</vt:lpstr>
      <vt:lpstr>Life Scenario</vt:lpstr>
      <vt:lpstr>Doctrine/Content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 (Hel 13-16)&amp; Scenarios (3 Ne 1-5)</dc:title>
  <dc:creator>mooretj</dc:creator>
  <cp:lastModifiedBy>mooretj</cp:lastModifiedBy>
  <cp:revision>8</cp:revision>
  <dcterms:created xsi:type="dcterms:W3CDTF">2017-02-15T14:20:43Z</dcterms:created>
  <dcterms:modified xsi:type="dcterms:W3CDTF">2017-02-15T16:27:53Z</dcterms:modified>
</cp:coreProperties>
</file>