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0" r:id="rId3"/>
    <p:sldId id="265" r:id="rId4"/>
    <p:sldId id="260" r:id="rId5"/>
    <p:sldId id="266" r:id="rId6"/>
    <p:sldId id="267" r:id="rId7"/>
    <p:sldId id="268" r:id="rId8"/>
    <p:sldId id="271" r:id="rId9"/>
    <p:sldId id="272" r:id="rId10"/>
    <p:sldId id="269"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pos="1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FF"/>
    <a:srgbClr val="F2FDF7"/>
    <a:srgbClr val="800040"/>
    <a:srgbClr val="FF0080"/>
    <a:srgbClr val="5D7E9D"/>
    <a:srgbClr val="191919"/>
    <a:srgbClr val="00FF8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1734" autoAdjust="0"/>
  </p:normalViewPr>
  <p:slideViewPr>
    <p:cSldViewPr snapToObjects="1">
      <p:cViewPr varScale="1">
        <p:scale>
          <a:sx n="73" d="100"/>
          <a:sy n="73" d="100"/>
        </p:scale>
        <p:origin x="1242" y="66"/>
      </p:cViewPr>
      <p:guideLst>
        <p:guide orient="horz" pos="3552"/>
        <p:guide pos="1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B465603-9D86-4562-8C9D-78E1363BBB50}" type="slidenum">
              <a:rPr lang="en-US"/>
              <a:pPr>
                <a:defRPr/>
              </a:pPr>
              <a:t>‹#›</a:t>
            </a:fld>
            <a:endParaRPr lang="en-US"/>
          </a:p>
        </p:txBody>
      </p:sp>
    </p:spTree>
    <p:extLst>
      <p:ext uri="{BB962C8B-B14F-4D97-AF65-F5344CB8AC3E}">
        <p14:creationId xmlns:p14="http://schemas.microsoft.com/office/powerpoint/2010/main" val="1599716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9E8F56-980B-4E24-AF69-6FBC7889360E}" type="slidenum">
              <a:rPr lang="en-US"/>
              <a:pPr>
                <a:defRPr/>
              </a:pPr>
              <a:t>‹#›</a:t>
            </a:fld>
            <a:endParaRPr lang="en-US"/>
          </a:p>
        </p:txBody>
      </p:sp>
    </p:spTree>
    <p:extLst>
      <p:ext uri="{BB962C8B-B14F-4D97-AF65-F5344CB8AC3E}">
        <p14:creationId xmlns:p14="http://schemas.microsoft.com/office/powerpoint/2010/main" val="2565349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52CF515E-F525-4432-8380-CE49041C65EE}" type="slidenum">
              <a:rPr lang="en-US" smtClean="0">
                <a:latin typeface="Arial" pitchFamily="34" charset="0"/>
              </a:rPr>
              <a:pPr/>
              <a:t>1</a:t>
            </a:fld>
            <a:endParaRPr lang="en-US" smtClean="0">
              <a:latin typeface="Arial"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smtClean="0">
              <a:latin typeface="Arial" pitchFamily="34" charset="0"/>
            </a:endParaRPr>
          </a:p>
        </p:txBody>
      </p:sp>
    </p:spTree>
    <p:extLst>
      <p:ext uri="{BB962C8B-B14F-4D97-AF65-F5344CB8AC3E}">
        <p14:creationId xmlns:p14="http://schemas.microsoft.com/office/powerpoint/2010/main" val="312660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468A905F-45A2-4CE6-B9B1-092BD07457BC}" type="slidenum">
              <a:rPr lang="en-US" smtClean="0">
                <a:solidFill>
                  <a:srgbClr val="000000"/>
                </a:solidFill>
                <a:latin typeface="Arial" pitchFamily="34" charset="0"/>
              </a:rPr>
              <a:pPr/>
              <a:t>2</a:t>
            </a:fld>
            <a:endParaRPr lang="en-US" smtClean="0">
              <a:solidFill>
                <a:srgbClr val="000000"/>
              </a:solidFill>
              <a:latin typeface="Arial"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smtClean="0">
              <a:latin typeface="Arial" pitchFamily="34" charset="0"/>
            </a:endParaRPr>
          </a:p>
        </p:txBody>
      </p:sp>
    </p:spTree>
    <p:extLst>
      <p:ext uri="{BB962C8B-B14F-4D97-AF65-F5344CB8AC3E}">
        <p14:creationId xmlns:p14="http://schemas.microsoft.com/office/powerpoint/2010/main" val="23074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6567C777-B636-43FE-852F-89C93D1FEB78}" type="slidenum">
              <a:rPr lang="en-US" smtClean="0">
                <a:latin typeface="Arial" pitchFamily="34" charset="0"/>
              </a:rPr>
              <a:pPr/>
              <a:t>4</a:t>
            </a:fld>
            <a:endParaRPr lang="en-US" smtClean="0">
              <a:latin typeface="Arial"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smtClean="0">
              <a:latin typeface="Arial" pitchFamily="34" charset="0"/>
            </a:endParaRPr>
          </a:p>
        </p:txBody>
      </p:sp>
    </p:spTree>
    <p:extLst>
      <p:ext uri="{BB962C8B-B14F-4D97-AF65-F5344CB8AC3E}">
        <p14:creationId xmlns:p14="http://schemas.microsoft.com/office/powerpoint/2010/main" val="425585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A843EAA1-75E9-4591-ACB4-F3621576A38F}" type="slidenum">
              <a:rPr lang="en-US" smtClean="0">
                <a:solidFill>
                  <a:srgbClr val="000000"/>
                </a:solidFill>
                <a:latin typeface="Arial" pitchFamily="34" charset="0"/>
              </a:rPr>
              <a:pPr/>
              <a:t>10</a:t>
            </a:fld>
            <a:endParaRPr lang="en-US" smtClean="0">
              <a:solidFill>
                <a:srgbClr val="000000"/>
              </a:solidFill>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GB" smtClean="0">
              <a:latin typeface="Arial" pitchFamily="34" charset="0"/>
            </a:endParaRPr>
          </a:p>
        </p:txBody>
      </p:sp>
    </p:spTree>
    <p:extLst>
      <p:ext uri="{BB962C8B-B14F-4D97-AF65-F5344CB8AC3E}">
        <p14:creationId xmlns:p14="http://schemas.microsoft.com/office/powerpoint/2010/main" val="3802039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smtClean="0"/>
          </a:p>
        </p:txBody>
      </p:sp>
      <p:pic>
        <p:nvPicPr>
          <p:cNvPr id="5" name="Picture 21" descr="padandpen"/>
          <p:cNvPicPr>
            <a:picLocks noChangeAspect="1" noChangeArrowheads="1"/>
          </p:cNvPicPr>
          <p:nvPr userDrawn="1"/>
        </p:nvPicPr>
        <p:blipFill>
          <a:blip r:embed="rId2"/>
          <a:srcRect l="1335" t="253" r="1352" b="276"/>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685800" y="1196975"/>
            <a:ext cx="7772400" cy="1470025"/>
          </a:xfrm>
        </p:spPr>
        <p:txBody>
          <a:bodyPr/>
          <a:lstStyle>
            <a:lvl1pPr>
              <a:defRPr b="1"/>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noProof="0" smtClean="0"/>
              <a:t>Click to edit Master subtitle style</a:t>
            </a:r>
          </a:p>
        </p:txBody>
      </p:sp>
      <p:sp>
        <p:nvSpPr>
          <p:cNvPr id="6" name="Rectangle 4"/>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p>
        </p:txBody>
      </p:sp>
      <p:sp>
        <p:nvSpPr>
          <p:cNvPr id="7" name="Rectangle 5"/>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p>
        </p:txBody>
      </p:sp>
      <p:sp>
        <p:nvSpPr>
          <p:cNvPr id="8" name="Rectangle 6"/>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BB432E8-D6D4-4349-8FCC-DF3028BD2F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4A9D1C-C5F5-490E-A0FE-A968AFD8C7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0260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274638"/>
            <a:ext cx="6019800" cy="50260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391598-AAC9-4695-8343-BE3D410C234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êu đề và biểu đồ">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Biểu đồ 2"/>
          <p:cNvSpPr>
            <a:spLocks noGrp="1"/>
          </p:cNvSpPr>
          <p:nvPr>
            <p:ph type="chart" idx="1"/>
          </p:nvPr>
        </p:nvSpPr>
        <p:spPr>
          <a:xfrm>
            <a:off x="457200" y="1600200"/>
            <a:ext cx="8229600" cy="37004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5935D5-9A6F-4E40-9A4E-51FBA1F9318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êu đề, Văn bản và Nội dung">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p>
            <a:r>
              <a:rPr lang="vi-VN" smtClean="0"/>
              <a:t>Bấm &amp; sửa kiểu tiêu đề</a:t>
            </a:r>
            <a:endParaRPr lang="en-US"/>
          </a:p>
        </p:txBody>
      </p:sp>
      <p:sp>
        <p:nvSpPr>
          <p:cNvPr id="3" name="Chỗ dành sẵn cho Văn bản 2"/>
          <p:cNvSpPr>
            <a:spLocks noGrp="1"/>
          </p:cNvSpPr>
          <p:nvPr>
            <p:ph type="body" sz="half" idx="1"/>
          </p:nvPr>
        </p:nvSpPr>
        <p:spPr>
          <a:xfrm>
            <a:off x="457200" y="16002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3700463"/>
          </a:xfrm>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86BA0C-1F78-4E9C-8E08-9B59BD82D8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912402-182E-467D-8198-A05C7261325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9B492B-DD2B-4E27-8A88-5738579AD3E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96BC1E-4BA7-47F8-8F81-D6AB76ABEE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885631-9CC5-41CF-91BD-DD893619C8F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8F003E-4E69-463A-BFC4-26709C1F0ED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8EDB3C-C7B6-451D-B10B-13F9A9659E2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48EA92-43FE-4010-B064-AB6856BEC0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FB43C2-AD21-434E-84C9-462A476067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3700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D8C5888-4DE6-43F5-8316-BBD9DA527973}" type="slidenum">
              <a:rPr lang="en-US"/>
              <a:pPr>
                <a:defRPr/>
              </a:pPr>
              <a:t>‹#›</a:t>
            </a:fld>
            <a:endParaRPr lang="en-US"/>
          </a:p>
        </p:txBody>
      </p:sp>
      <p:pic>
        <p:nvPicPr>
          <p:cNvPr id="1031" name="Picture 21" descr="justpad"/>
          <p:cNvPicPr>
            <a:picLocks noChangeAspect="1" noChangeArrowheads="1"/>
          </p:cNvPicPr>
          <p:nvPr userDrawn="1"/>
        </p:nvPicPr>
        <p:blipFill>
          <a:blip r:embed="rId15"/>
          <a:srcRect l="1335" t="253" r="1352" b="276"/>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4"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0"/>
          <p:cNvSpPr txBox="1">
            <a:spLocks noChangeArrowheads="1"/>
          </p:cNvSpPr>
          <p:nvPr/>
        </p:nvSpPr>
        <p:spPr bwMode="auto">
          <a:xfrm>
            <a:off x="466773" y="2425867"/>
            <a:ext cx="2479603" cy="977191"/>
          </a:xfrm>
          <a:prstGeom prst="rect">
            <a:avLst/>
          </a:prstGeom>
          <a:noFill/>
          <a:ln>
            <a:noFill/>
          </a:ln>
          <a:effectLst/>
          <a:extLst>
            <a:ext uri="{909E8E84-426E-40DD-AFC4-6F175D3DCCD1}">
              <a14:hiddenFill xmlns:a14="http://schemas.microsoft.com/office/drawing/2010/main">
                <a:solidFill>
                  <a:schemeClr val="bg1">
                    <a:alpha val="5882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vi-VN" sz="4000" b="1" i="1">
                <a:solidFill>
                  <a:srgbClr val="8000FF"/>
                </a:solidFill>
              </a:rPr>
              <a:t>TOPIC</a:t>
            </a:r>
            <a:r>
              <a:rPr lang="vi-VN" sz="4400" b="1" i="1">
                <a:solidFill>
                  <a:srgbClr val="8000FF"/>
                </a:solidFill>
              </a:rPr>
              <a:t>: </a:t>
            </a:r>
            <a:endParaRPr lang="en-US" sz="4400" b="1" smtClean="0">
              <a:solidFill>
                <a:srgbClr val="8000FF"/>
              </a:solidFill>
              <a:effectLst>
                <a:outerShdw blurRad="50800" dist="38100" dir="18900000" algn="bl" rotWithShape="0">
                  <a:prstClr val="black">
                    <a:alpha val="40000"/>
                  </a:prstClr>
                </a:outerShdw>
              </a:effectLst>
              <a:latin typeface="+mj-lt"/>
            </a:endParaRPr>
          </a:p>
          <a:p>
            <a:pPr algn="ctr" eaLnBrk="1" hangingPunct="1">
              <a:spcBef>
                <a:spcPct val="50000"/>
              </a:spcBef>
              <a:defRPr/>
            </a:pPr>
            <a:endParaRPr lang="en-US" sz="900" b="1" dirty="0" smtClean="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latin typeface="+mj-lt"/>
            </a:endParaRPr>
          </a:p>
        </p:txBody>
      </p:sp>
      <p:cxnSp>
        <p:nvCxnSpPr>
          <p:cNvPr id="8" name="Đường kết nối Thẳng 7"/>
          <p:cNvCxnSpPr/>
          <p:nvPr/>
        </p:nvCxnSpPr>
        <p:spPr>
          <a:xfrm>
            <a:off x="2361229" y="4480099"/>
            <a:ext cx="4513849" cy="0"/>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Đường kết nối Thẳng 8"/>
          <p:cNvCxnSpPr/>
          <p:nvPr/>
        </p:nvCxnSpPr>
        <p:spPr>
          <a:xfrm flipV="1">
            <a:off x="2567825" y="5004844"/>
            <a:ext cx="4307253" cy="16127"/>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Đường kết nối Thẳng 9"/>
          <p:cNvCxnSpPr/>
          <p:nvPr/>
        </p:nvCxnSpPr>
        <p:spPr>
          <a:xfrm>
            <a:off x="2398472" y="5581908"/>
            <a:ext cx="4476606" cy="0"/>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Hộp_Văn_Bản 3"/>
          <p:cNvSpPr txBox="1"/>
          <p:nvPr/>
        </p:nvSpPr>
        <p:spPr>
          <a:xfrm>
            <a:off x="2232538" y="4094063"/>
            <a:ext cx="1540806" cy="338554"/>
          </a:xfrm>
          <a:prstGeom prst="rect">
            <a:avLst/>
          </a:prstGeom>
          <a:noFill/>
        </p:spPr>
        <p:txBody>
          <a:bodyPr wrap="none">
            <a:spAutoFit/>
          </a:bodyPr>
          <a:lstStyle/>
          <a:p>
            <a:pPr>
              <a:defRPr/>
            </a:pPr>
            <a:r>
              <a:rPr lang="en-US" sz="1600" b="1" i="1"/>
              <a:t>Student </a:t>
            </a:r>
            <a:r>
              <a:rPr lang="en-US" sz="1600" b="1" i="1" smtClean="0"/>
              <a:t>name</a:t>
            </a:r>
            <a:endParaRPr lang="en-US" sz="1600">
              <a:solidFill>
                <a:schemeClr val="bg2">
                  <a:lumMod val="50000"/>
                </a:schemeClr>
              </a:solidFill>
            </a:endParaRPr>
          </a:p>
        </p:txBody>
      </p:sp>
      <p:sp>
        <p:nvSpPr>
          <p:cNvPr id="12" name="Hộp_Văn_Bản 11"/>
          <p:cNvSpPr txBox="1"/>
          <p:nvPr/>
        </p:nvSpPr>
        <p:spPr>
          <a:xfrm>
            <a:off x="2245669" y="5190248"/>
            <a:ext cx="925253" cy="338554"/>
          </a:xfrm>
          <a:prstGeom prst="rect">
            <a:avLst/>
          </a:prstGeom>
          <a:noFill/>
        </p:spPr>
        <p:txBody>
          <a:bodyPr wrap="none">
            <a:spAutoFit/>
          </a:bodyPr>
          <a:lstStyle/>
          <a:p>
            <a:pPr>
              <a:defRPr/>
            </a:pPr>
            <a:r>
              <a:rPr lang="en-US" sz="1600" b="1" smtClean="0"/>
              <a:t>Subject</a:t>
            </a:r>
            <a:endParaRPr lang="en-US" sz="1600">
              <a:solidFill>
                <a:schemeClr val="bg2">
                  <a:lumMod val="50000"/>
                </a:schemeClr>
              </a:solidFill>
            </a:endParaRPr>
          </a:p>
        </p:txBody>
      </p:sp>
      <p:sp>
        <p:nvSpPr>
          <p:cNvPr id="13" name="Hộp_Văn_Bản 12"/>
          <p:cNvSpPr txBox="1"/>
          <p:nvPr/>
        </p:nvSpPr>
        <p:spPr>
          <a:xfrm>
            <a:off x="2299227" y="4643144"/>
            <a:ext cx="731290" cy="338554"/>
          </a:xfrm>
          <a:prstGeom prst="rect">
            <a:avLst/>
          </a:prstGeom>
          <a:noFill/>
        </p:spPr>
        <p:txBody>
          <a:bodyPr wrap="none">
            <a:spAutoFit/>
          </a:bodyPr>
          <a:lstStyle/>
          <a:p>
            <a:pPr>
              <a:defRPr/>
            </a:pPr>
            <a:r>
              <a:rPr lang="en-US" sz="1600" b="1" smtClean="0"/>
              <a:t>Class</a:t>
            </a:r>
            <a:endParaRPr lang="en-US" sz="1600">
              <a:solidFill>
                <a:schemeClr val="bg2">
                  <a:lumMod val="50000"/>
                </a:schemeClr>
              </a:solidFill>
            </a:endParaRPr>
          </a:p>
        </p:txBody>
      </p:sp>
      <p:pic>
        <p:nvPicPr>
          <p:cNvPr id="1026" name="Picture 2" descr="Logo_FPT_Polytech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718" y="548679"/>
            <a:ext cx="4751764" cy="129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0"/>
          <p:cNvSpPr txBox="1">
            <a:spLocks noChangeArrowheads="1"/>
          </p:cNvSpPr>
          <p:nvPr/>
        </p:nvSpPr>
        <p:spPr bwMode="auto">
          <a:xfrm>
            <a:off x="2411760" y="2487423"/>
            <a:ext cx="5976664" cy="915635"/>
          </a:xfrm>
          <a:prstGeom prst="rect">
            <a:avLst/>
          </a:prstGeom>
          <a:noFill/>
          <a:ln>
            <a:noFill/>
          </a:ln>
          <a:effectLst/>
          <a:extLst>
            <a:ext uri="{909E8E84-426E-40DD-AFC4-6F175D3DCCD1}">
              <a14:hiddenFill xmlns:a14="http://schemas.microsoft.com/office/drawing/2010/main">
                <a:solidFill>
                  <a:schemeClr val="bg1">
                    <a:alpha val="5882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vi-VN" sz="4000" b="1" i="1">
                <a:solidFill>
                  <a:srgbClr val="8000FF"/>
                </a:solidFill>
              </a:rPr>
              <a:t>MY FAVORITE </a:t>
            </a:r>
            <a:r>
              <a:rPr lang="en-US" sz="4000" b="1" i="1">
                <a:solidFill>
                  <a:srgbClr val="8000FF"/>
                </a:solidFill>
              </a:rPr>
              <a:t>H</a:t>
            </a:r>
            <a:r>
              <a:rPr lang="vi-VN" sz="4000" b="1" i="1">
                <a:solidFill>
                  <a:srgbClr val="8000FF"/>
                </a:solidFill>
              </a:rPr>
              <a:t>OTEL:</a:t>
            </a:r>
            <a:r>
              <a:rPr lang="vi-VN" sz="4000" b="1" i="1" smtClean="0">
                <a:solidFill>
                  <a:srgbClr val="8000FF"/>
                </a:solidFill>
              </a:rPr>
              <a:t> </a:t>
            </a:r>
            <a:endParaRPr lang="en-US" sz="4000" b="1" smtClean="0">
              <a:solidFill>
                <a:srgbClr val="8000FF"/>
              </a:solidFill>
              <a:effectLst>
                <a:outerShdw blurRad="50800" dist="38100" dir="18900000" algn="bl" rotWithShape="0">
                  <a:prstClr val="black">
                    <a:alpha val="40000"/>
                  </a:prstClr>
                </a:outerShdw>
              </a:effectLst>
              <a:latin typeface="+mj-lt"/>
            </a:endParaRPr>
          </a:p>
          <a:p>
            <a:pPr algn="ctr" eaLnBrk="1" hangingPunct="1">
              <a:spcBef>
                <a:spcPct val="50000"/>
              </a:spcBef>
              <a:defRPr/>
            </a:pPr>
            <a:endParaRPr lang="en-US" sz="900" b="1" dirty="0" smtClean="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latin typeface="+mj-lt"/>
            </a:endParaRPr>
          </a:p>
        </p:txBody>
      </p:sp>
      <p:sp>
        <p:nvSpPr>
          <p:cNvPr id="14" name="Text Box 60"/>
          <p:cNvSpPr txBox="1">
            <a:spLocks noChangeArrowheads="1"/>
          </p:cNvSpPr>
          <p:nvPr/>
        </p:nvSpPr>
        <p:spPr bwMode="auto">
          <a:xfrm>
            <a:off x="1741200" y="3178428"/>
            <a:ext cx="6381722" cy="915635"/>
          </a:xfrm>
          <a:prstGeom prst="rect">
            <a:avLst/>
          </a:prstGeom>
          <a:noFill/>
          <a:ln>
            <a:noFill/>
          </a:ln>
          <a:effectLst/>
          <a:extLst>
            <a:ext uri="{909E8E84-426E-40DD-AFC4-6F175D3DCCD1}">
              <a14:hiddenFill xmlns:a14="http://schemas.microsoft.com/office/drawing/2010/main">
                <a:solidFill>
                  <a:schemeClr val="bg1">
                    <a:alpha val="5882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vi-VN" sz="4000" i="1">
                <a:ln w="0"/>
                <a:solidFill>
                  <a:srgbClr val="FF0000"/>
                </a:solidFill>
                <a:effectLst>
                  <a:outerShdw blurRad="38100" dist="25400" dir="5400000" algn="ctr" rotWithShape="0">
                    <a:srgbClr val="6E747A">
                      <a:alpha val="43000"/>
                    </a:srgbClr>
                  </a:outerShdw>
                </a:effectLst>
              </a:rPr>
              <a:t>ACE BEN THANH HOTEL</a:t>
            </a:r>
            <a:endParaRPr lang="en-US" sz="4000">
              <a:ln w="0"/>
              <a:solidFill>
                <a:srgbClr val="FF0000"/>
              </a:solidFill>
              <a:effectLst>
                <a:outerShdw blurRad="38100" dist="25400" dir="5400000" algn="ctr" rotWithShape="0">
                  <a:srgbClr val="6E747A">
                    <a:alpha val="43000"/>
                  </a:srgbClr>
                </a:outerShdw>
              </a:effectLst>
            </a:endParaRPr>
          </a:p>
          <a:p>
            <a:pPr algn="ctr" eaLnBrk="1" hangingPunct="1">
              <a:spcBef>
                <a:spcPct val="50000"/>
              </a:spcBef>
              <a:defRPr/>
            </a:pPr>
            <a:endParaRPr lang="en-US" sz="900" b="1" dirty="0" smtClean="0">
              <a:solidFill>
                <a:srgbClr val="C00000"/>
              </a:solidFill>
              <a:effectLst>
                <a:outerShdw blurRad="50800" dist="38100" dir="18900000" algn="bl" rotWithShape="0">
                  <a:prstClr val="black">
                    <a:alpha val="40000"/>
                  </a:prstClr>
                </a:outerShdw>
              </a:effectLst>
              <a:latin typeface="+mj-lt"/>
            </a:endParaRPr>
          </a:p>
        </p:txBody>
      </p:sp>
      <p:sp>
        <p:nvSpPr>
          <p:cNvPr id="15" name="Hộp_Văn_Bản 3"/>
          <p:cNvSpPr txBox="1"/>
          <p:nvPr/>
        </p:nvSpPr>
        <p:spPr>
          <a:xfrm>
            <a:off x="2299227" y="5720186"/>
            <a:ext cx="954877" cy="338554"/>
          </a:xfrm>
          <a:prstGeom prst="rect">
            <a:avLst/>
          </a:prstGeom>
          <a:noFill/>
        </p:spPr>
        <p:txBody>
          <a:bodyPr wrap="none">
            <a:spAutoFit/>
          </a:bodyPr>
          <a:lstStyle/>
          <a:p>
            <a:pPr>
              <a:defRPr/>
            </a:pPr>
            <a:r>
              <a:rPr lang="en-US" sz="1600" b="1" smtClean="0"/>
              <a:t>Teacher</a:t>
            </a:r>
            <a:endParaRPr lang="en-US" sz="1600">
              <a:solidFill>
                <a:schemeClr val="bg2">
                  <a:lumMod val="50000"/>
                </a:schemeClr>
              </a:solidFill>
            </a:endParaRPr>
          </a:p>
        </p:txBody>
      </p:sp>
      <p:cxnSp>
        <p:nvCxnSpPr>
          <p:cNvPr id="16" name="Đường kết nối Thẳng 7"/>
          <p:cNvCxnSpPr/>
          <p:nvPr/>
        </p:nvCxnSpPr>
        <p:spPr>
          <a:xfrm>
            <a:off x="2411760" y="6058740"/>
            <a:ext cx="4463318" cy="0"/>
          </a:xfrm>
          <a:prstGeom prst="line">
            <a:avLst/>
          </a:prstGeom>
          <a:ln w="28575">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Hộp_Văn_Bản 3"/>
          <p:cNvSpPr txBox="1"/>
          <p:nvPr/>
        </p:nvSpPr>
        <p:spPr>
          <a:xfrm>
            <a:off x="3986424" y="4092240"/>
            <a:ext cx="2673808" cy="338554"/>
          </a:xfrm>
          <a:prstGeom prst="rect">
            <a:avLst/>
          </a:prstGeom>
          <a:noFill/>
        </p:spPr>
        <p:txBody>
          <a:bodyPr wrap="square">
            <a:spAutoFit/>
          </a:bodyPr>
          <a:lstStyle/>
          <a:p>
            <a:pPr>
              <a:defRPr/>
            </a:pPr>
            <a:r>
              <a:rPr lang="en-US" sz="1600" b="1" i="1" smtClean="0"/>
              <a:t>: Ngô Văn Cảm (PD02105)</a:t>
            </a:r>
            <a:endParaRPr lang="en-US" sz="1600">
              <a:solidFill>
                <a:schemeClr val="bg2">
                  <a:lumMod val="50000"/>
                </a:schemeClr>
              </a:solidFill>
            </a:endParaRPr>
          </a:p>
        </p:txBody>
      </p:sp>
      <p:sp>
        <p:nvSpPr>
          <p:cNvPr id="21" name="Hộp_Văn_Bản 3"/>
          <p:cNvSpPr txBox="1"/>
          <p:nvPr/>
        </p:nvSpPr>
        <p:spPr>
          <a:xfrm>
            <a:off x="3976531" y="4639343"/>
            <a:ext cx="1141659" cy="338554"/>
          </a:xfrm>
          <a:prstGeom prst="rect">
            <a:avLst/>
          </a:prstGeom>
          <a:noFill/>
        </p:spPr>
        <p:txBody>
          <a:bodyPr wrap="none">
            <a:spAutoFit/>
          </a:bodyPr>
          <a:lstStyle/>
          <a:p>
            <a:pPr>
              <a:defRPr/>
            </a:pPr>
            <a:r>
              <a:rPr lang="en-US" sz="1600" b="1" i="1" smtClean="0"/>
              <a:t>: PT13307</a:t>
            </a:r>
            <a:endParaRPr lang="en-US" sz="1600">
              <a:solidFill>
                <a:schemeClr val="bg2">
                  <a:lumMod val="50000"/>
                </a:schemeClr>
              </a:solidFill>
            </a:endParaRPr>
          </a:p>
        </p:txBody>
      </p:sp>
      <p:sp>
        <p:nvSpPr>
          <p:cNvPr id="22" name="Hộp_Văn_Bản 3"/>
          <p:cNvSpPr txBox="1"/>
          <p:nvPr/>
        </p:nvSpPr>
        <p:spPr>
          <a:xfrm>
            <a:off x="3994674" y="5190248"/>
            <a:ext cx="1175322" cy="338554"/>
          </a:xfrm>
          <a:prstGeom prst="rect">
            <a:avLst/>
          </a:prstGeom>
          <a:noFill/>
        </p:spPr>
        <p:txBody>
          <a:bodyPr wrap="none">
            <a:spAutoFit/>
          </a:bodyPr>
          <a:lstStyle/>
          <a:p>
            <a:pPr>
              <a:defRPr/>
            </a:pPr>
            <a:r>
              <a:rPr lang="en-US" sz="1600" b="1" i="1" smtClean="0"/>
              <a:t>: ENT2123</a:t>
            </a:r>
            <a:endParaRPr lang="en-US" sz="1600">
              <a:solidFill>
                <a:schemeClr val="bg2">
                  <a:lumMod val="50000"/>
                </a:schemeClr>
              </a:solidFill>
            </a:endParaRPr>
          </a:p>
        </p:txBody>
      </p:sp>
      <p:sp>
        <p:nvSpPr>
          <p:cNvPr id="23" name="Hộp_Văn_Bản 3"/>
          <p:cNvSpPr txBox="1"/>
          <p:nvPr/>
        </p:nvSpPr>
        <p:spPr>
          <a:xfrm>
            <a:off x="3994674" y="5631214"/>
            <a:ext cx="3007042" cy="338554"/>
          </a:xfrm>
          <a:prstGeom prst="rect">
            <a:avLst/>
          </a:prstGeom>
          <a:noFill/>
        </p:spPr>
        <p:txBody>
          <a:bodyPr wrap="none">
            <a:spAutoFit/>
          </a:bodyPr>
          <a:lstStyle/>
          <a:p>
            <a:pPr>
              <a:defRPr/>
            </a:pPr>
            <a:r>
              <a:rPr lang="en-US" sz="1600" b="1" i="1" smtClean="0"/>
              <a:t>: Ms.Trương Thị Hoàng Phúc</a:t>
            </a:r>
            <a:endParaRPr lang="en-US" sz="160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p:cNvSpPr/>
          <p:nvPr/>
        </p:nvSpPr>
        <p:spPr>
          <a:xfrm>
            <a:off x="912979" y="2348880"/>
            <a:ext cx="7104193" cy="1569660"/>
          </a:xfrm>
          <a:prstGeom prst="rect">
            <a:avLst/>
          </a:prstGeom>
        </p:spPr>
        <p:txBody>
          <a:bodyPr anchor="ctr">
            <a:spAutoFit/>
          </a:bodyPr>
          <a:lstStyle/>
          <a:p>
            <a:pPr algn="ctr">
              <a:defRPr/>
            </a:pPr>
            <a:r>
              <a:rPr lang="en-US" sz="4800" b="1" smtClean="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rPr>
              <a:t>Thank You For Your </a:t>
            </a:r>
          </a:p>
          <a:p>
            <a:pPr algn="ctr">
              <a:defRPr/>
            </a:pPr>
            <a:r>
              <a:rPr lang="en-US" sz="4800" b="1" smtClean="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rPr>
              <a:t>Listening</a:t>
            </a:r>
            <a:endParaRPr lang="en-US" sz="4800" b="1" dirty="0">
              <a:gradFill flip="none" rotWithShape="1">
                <a:gsLst>
                  <a:gs pos="20000">
                    <a:schemeClr val="accent1">
                      <a:shade val="30000"/>
                      <a:satMod val="115000"/>
                      <a:lumMod val="95000"/>
                    </a:schemeClr>
                  </a:gs>
                  <a:gs pos="50000">
                    <a:schemeClr val="accent1">
                      <a:shade val="67500"/>
                      <a:satMod val="115000"/>
                    </a:schemeClr>
                  </a:gs>
                  <a:gs pos="69000">
                    <a:schemeClr val="accent1">
                      <a:shade val="100000"/>
                      <a:satMod val="115000"/>
                    </a:schemeClr>
                  </a:gs>
                </a:gsLst>
                <a:lin ang="16200000" scaled="1"/>
                <a:tileRect/>
              </a:gradFill>
              <a:effectLst>
                <a:outerShdw blurRad="50800" dist="38100" dir="18900000" algn="bl" rotWithShape="0">
                  <a:prstClr val="black">
                    <a:alpha val="40000"/>
                  </a:prstClr>
                </a:outerShdw>
              </a:effectLs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2"/>
          <p:cNvSpPr>
            <a:spLocks noChangeArrowheads="1"/>
          </p:cNvSpPr>
          <p:nvPr/>
        </p:nvSpPr>
        <p:spPr bwMode="auto">
          <a:xfrm>
            <a:off x="1630910" y="1269455"/>
            <a:ext cx="6400800" cy="4197350"/>
          </a:xfrm>
          <a:prstGeom prst="rect">
            <a:avLst/>
          </a:prstGeom>
          <a:solidFill>
            <a:schemeClr val="bg1">
              <a:alpha val="43921"/>
            </a:schemeClr>
          </a:solidFill>
          <a:ln w="9525">
            <a:solidFill>
              <a:srgbClr val="CCCCCC"/>
            </a:solidFill>
            <a:miter lim="800000"/>
            <a:headEnd/>
            <a:tailEnd/>
          </a:ln>
          <a:effectLst/>
        </p:spPr>
        <p:txBody>
          <a:bodyPr wrap="none" anchor="ctr"/>
          <a:lstStyle/>
          <a:p>
            <a:endParaRPr lang="en-US">
              <a:solidFill>
                <a:srgbClr val="4C4C4C"/>
              </a:solidFill>
            </a:endParaRPr>
          </a:p>
        </p:txBody>
      </p:sp>
      <p:sp>
        <p:nvSpPr>
          <p:cNvPr id="6147" name="Rectangle 28"/>
          <p:cNvSpPr>
            <a:spLocks noChangeArrowheads="1"/>
          </p:cNvSpPr>
          <p:nvPr/>
        </p:nvSpPr>
        <p:spPr bwMode="auto">
          <a:xfrm rot="2448511">
            <a:off x="1257300" y="723900"/>
            <a:ext cx="381000" cy="1143000"/>
          </a:xfrm>
          <a:prstGeom prst="rect">
            <a:avLst/>
          </a:prstGeom>
          <a:solidFill>
            <a:schemeClr val="bg1">
              <a:alpha val="38039"/>
            </a:schemeClr>
          </a:solidFill>
          <a:ln w="9525">
            <a:noFill/>
            <a:miter lim="800000"/>
            <a:headEnd/>
            <a:tailEnd/>
          </a:ln>
          <a:effectLst/>
        </p:spPr>
        <p:txBody>
          <a:bodyPr wrap="none" anchor="ctr"/>
          <a:lstStyle/>
          <a:p>
            <a:endParaRPr lang="en-US">
              <a:solidFill>
                <a:srgbClr val="4C4C4C"/>
              </a:solidFill>
            </a:endParaRPr>
          </a:p>
        </p:txBody>
      </p:sp>
      <p:sp>
        <p:nvSpPr>
          <p:cNvPr id="6148" name="Rectangle 29"/>
          <p:cNvSpPr>
            <a:spLocks noChangeArrowheads="1"/>
          </p:cNvSpPr>
          <p:nvPr/>
        </p:nvSpPr>
        <p:spPr bwMode="auto">
          <a:xfrm rot="7848511">
            <a:off x="7658100" y="736600"/>
            <a:ext cx="381000" cy="1143000"/>
          </a:xfrm>
          <a:prstGeom prst="rect">
            <a:avLst/>
          </a:prstGeom>
          <a:solidFill>
            <a:schemeClr val="bg1">
              <a:alpha val="38039"/>
            </a:schemeClr>
          </a:solidFill>
          <a:ln w="9525">
            <a:noFill/>
            <a:miter lim="800000"/>
            <a:headEnd/>
            <a:tailEnd/>
          </a:ln>
          <a:effectLst/>
        </p:spPr>
        <p:txBody>
          <a:bodyPr wrap="none" anchor="ctr"/>
          <a:lstStyle/>
          <a:p>
            <a:endParaRPr lang="en-US">
              <a:solidFill>
                <a:srgbClr val="4C4C4C"/>
              </a:solidFill>
            </a:endParaRPr>
          </a:p>
        </p:txBody>
      </p:sp>
      <p:sp>
        <p:nvSpPr>
          <p:cNvPr id="6149" name="Rectangle 30"/>
          <p:cNvSpPr>
            <a:spLocks noChangeArrowheads="1"/>
          </p:cNvSpPr>
          <p:nvPr/>
        </p:nvSpPr>
        <p:spPr bwMode="auto">
          <a:xfrm rot="19151489" flipV="1">
            <a:off x="1219200" y="4921250"/>
            <a:ext cx="381000" cy="1143000"/>
          </a:xfrm>
          <a:prstGeom prst="rect">
            <a:avLst/>
          </a:prstGeom>
          <a:solidFill>
            <a:schemeClr val="bg1">
              <a:alpha val="38039"/>
            </a:schemeClr>
          </a:solidFill>
          <a:ln w="9525">
            <a:noFill/>
            <a:miter lim="800000"/>
            <a:headEnd/>
            <a:tailEnd/>
          </a:ln>
          <a:effectLst/>
        </p:spPr>
        <p:txBody>
          <a:bodyPr wrap="none" anchor="ctr"/>
          <a:lstStyle/>
          <a:p>
            <a:endParaRPr lang="en-US">
              <a:solidFill>
                <a:srgbClr val="4C4C4C"/>
              </a:solidFill>
            </a:endParaRPr>
          </a:p>
        </p:txBody>
      </p:sp>
      <p:sp>
        <p:nvSpPr>
          <p:cNvPr id="6150" name="Rectangle 31"/>
          <p:cNvSpPr>
            <a:spLocks noChangeArrowheads="1"/>
          </p:cNvSpPr>
          <p:nvPr/>
        </p:nvSpPr>
        <p:spPr bwMode="auto">
          <a:xfrm rot="13751489" flipV="1">
            <a:off x="7620000" y="4921250"/>
            <a:ext cx="381000" cy="1143000"/>
          </a:xfrm>
          <a:prstGeom prst="rect">
            <a:avLst/>
          </a:prstGeom>
          <a:solidFill>
            <a:schemeClr val="bg1">
              <a:alpha val="38039"/>
            </a:schemeClr>
          </a:solidFill>
          <a:ln w="9525">
            <a:noFill/>
            <a:miter lim="800000"/>
            <a:headEnd/>
            <a:tailEnd/>
          </a:ln>
          <a:effectLst/>
        </p:spPr>
        <p:txBody>
          <a:bodyPr wrap="none" anchor="ctr"/>
          <a:lstStyle/>
          <a:p>
            <a:endParaRPr lang="en-US">
              <a:solidFill>
                <a:srgbClr val="4C4C4C"/>
              </a:solidFill>
            </a:endParaRPr>
          </a:p>
        </p:txBody>
      </p:sp>
      <p:sp>
        <p:nvSpPr>
          <p:cNvPr id="9" name="Rectangle 19"/>
          <p:cNvSpPr/>
          <p:nvPr/>
        </p:nvSpPr>
        <p:spPr>
          <a:xfrm rot="21420000">
            <a:off x="1952969" y="1418939"/>
            <a:ext cx="1096963"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75000"/>
                    <a:lumOff val="25000"/>
                  </a:schemeClr>
                </a:solidFill>
                <a:latin typeface="Bradley Hand ITC" pitchFamily="66" charset="0"/>
                <a:cs typeface="Arial" pitchFamily="34" charset="0"/>
              </a:rPr>
              <a:t>H</a:t>
            </a:r>
            <a:endParaRPr lang="en-US" sz="6600" b="1" dirty="0">
              <a:solidFill>
                <a:schemeClr val="tx1">
                  <a:lumMod val="75000"/>
                  <a:lumOff val="25000"/>
                </a:schemeClr>
              </a:solidFill>
              <a:latin typeface="Bradley Hand ITC" pitchFamily="66" charset="0"/>
              <a:cs typeface="Arial" pitchFamily="34" charset="0"/>
            </a:endParaRPr>
          </a:p>
        </p:txBody>
      </p:sp>
      <p:sp>
        <p:nvSpPr>
          <p:cNvPr id="10" name="Rectangle 19"/>
          <p:cNvSpPr/>
          <p:nvPr/>
        </p:nvSpPr>
        <p:spPr>
          <a:xfrm rot="286156">
            <a:off x="1967260" y="2744621"/>
            <a:ext cx="1096962" cy="100488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DB6AEA"/>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a:solidFill>
                  <a:schemeClr val="tx1">
                    <a:lumMod val="85000"/>
                    <a:lumOff val="15000"/>
                  </a:schemeClr>
                </a:solidFill>
                <a:latin typeface="Bradley Hand ITC" pitchFamily="66" charset="0"/>
                <a:cs typeface="Arial" pitchFamily="34" charset="0"/>
              </a:rPr>
              <a:t>R</a:t>
            </a:r>
            <a:endParaRPr lang="en-US" sz="6600" b="1" dirty="0">
              <a:solidFill>
                <a:schemeClr val="tx1">
                  <a:lumMod val="85000"/>
                  <a:lumOff val="15000"/>
                </a:schemeClr>
              </a:solidFill>
              <a:latin typeface="Bradley Hand ITC" pitchFamily="66" charset="0"/>
              <a:cs typeface="Arial" pitchFamily="34" charset="0"/>
            </a:endParaRPr>
          </a:p>
        </p:txBody>
      </p:sp>
      <p:sp>
        <p:nvSpPr>
          <p:cNvPr id="11" name="Rectangle 19"/>
          <p:cNvSpPr/>
          <p:nvPr/>
        </p:nvSpPr>
        <p:spPr>
          <a:xfrm rot="21345731">
            <a:off x="2001171" y="4126851"/>
            <a:ext cx="1098550" cy="10064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92D050"/>
          </a:solidFill>
          <a:ln>
            <a:noFill/>
          </a:ln>
          <a:effectLst>
            <a:outerShdw blurRad="317500" dist="38100" dir="8100000" sx="101000" sy="101000" algn="tr"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nchor="ctr"/>
          <a:lstStyle/>
          <a:p>
            <a:pPr algn="ctr" fontAlgn="auto">
              <a:spcBef>
                <a:spcPts val="0"/>
              </a:spcBef>
              <a:spcAft>
                <a:spcPts val="0"/>
              </a:spcAft>
              <a:defRPr/>
            </a:pPr>
            <a:r>
              <a:rPr lang="en-US" sz="6600" b="1" dirty="0">
                <a:solidFill>
                  <a:schemeClr val="tx1">
                    <a:lumMod val="85000"/>
                    <a:lumOff val="15000"/>
                  </a:schemeClr>
                </a:solidFill>
                <a:latin typeface="Bradley Hand ITC" pitchFamily="66" charset="0"/>
                <a:cs typeface="Arial" pitchFamily="34" charset="0"/>
              </a:rPr>
              <a:t>S</a:t>
            </a:r>
            <a:endParaRPr lang="en-US" sz="6600" b="1" dirty="0">
              <a:solidFill>
                <a:schemeClr val="tx1">
                  <a:lumMod val="85000"/>
                  <a:lumOff val="15000"/>
                </a:schemeClr>
              </a:solidFill>
              <a:latin typeface="Bradley Hand ITC" pitchFamily="66" charset="0"/>
              <a:cs typeface="Arial" pitchFamily="34" charset="0"/>
            </a:endParaRPr>
          </a:p>
        </p:txBody>
      </p:sp>
      <p:sp>
        <p:nvSpPr>
          <p:cNvPr id="2" name="Rectangle 1"/>
          <p:cNvSpPr/>
          <p:nvPr/>
        </p:nvSpPr>
        <p:spPr>
          <a:xfrm>
            <a:off x="3120785" y="1599010"/>
            <a:ext cx="4621778" cy="646331"/>
          </a:xfrm>
          <a:prstGeom prst="rect">
            <a:avLst/>
          </a:prstGeom>
          <a:noFill/>
        </p:spPr>
        <p:txBody>
          <a:bodyPr wrap="none" lIns="91440" tIns="45720" rIns="91440" bIns="45720">
            <a:spAutoFit/>
          </a:bodyPr>
          <a:lstStyle/>
          <a:p>
            <a:pPr algn="ctr"/>
            <a:r>
              <a:rPr lang="en-US" sz="3600" b="1" cap="none" spc="0" smtClean="0">
                <a:ln w="9525">
                  <a:solidFill>
                    <a:schemeClr val="bg1"/>
                  </a:solidFill>
                  <a:prstDash val="solid"/>
                </a:ln>
                <a:solidFill>
                  <a:schemeClr val="tx1"/>
                </a:solidFill>
                <a:effectLst>
                  <a:outerShdw blurRad="12700" dist="38100" dir="2700000" algn="tl" rotWithShape="0">
                    <a:schemeClr val="bg1">
                      <a:lumMod val="50000"/>
                    </a:schemeClr>
                  </a:outerShdw>
                </a:effectLst>
              </a:rPr>
              <a:t>History and location</a:t>
            </a:r>
            <a:endParaRPr lang="en-US" sz="36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Rectangle 13"/>
          <p:cNvSpPr/>
          <p:nvPr/>
        </p:nvSpPr>
        <p:spPr>
          <a:xfrm>
            <a:off x="3120785" y="2878621"/>
            <a:ext cx="2952329" cy="646331"/>
          </a:xfrm>
          <a:prstGeom prst="rect">
            <a:avLst/>
          </a:prstGeom>
          <a:noFill/>
        </p:spPr>
        <p:txBody>
          <a:bodyPr wrap="square" lIns="91440" tIns="45720" rIns="91440" bIns="45720">
            <a:spAutoFit/>
          </a:bodyPr>
          <a:lstStyle/>
          <a:p>
            <a:pPr algn="ctr"/>
            <a:r>
              <a:rPr lang="en-US" sz="3600" b="1">
                <a:ln w="9525">
                  <a:solidFill>
                    <a:schemeClr val="bg1"/>
                  </a:solidFill>
                  <a:prstDash val="solid"/>
                </a:ln>
                <a:effectLst>
                  <a:outerShdw blurRad="12700" dist="38100" dir="2700000" algn="tl" rotWithShape="0">
                    <a:schemeClr val="bg1">
                      <a:lumMod val="50000"/>
                    </a:schemeClr>
                  </a:outerShdw>
                </a:effectLst>
              </a:rPr>
              <a:t>Room </a:t>
            </a:r>
            <a:r>
              <a:rPr lang="en-US" sz="3600" b="1" smtClean="0">
                <a:ln w="9525">
                  <a:solidFill>
                    <a:schemeClr val="bg1"/>
                  </a:solidFill>
                  <a:prstDash val="solid"/>
                </a:ln>
                <a:effectLst>
                  <a:outerShdw blurRad="12700" dist="38100" dir="2700000" algn="tl" rotWithShape="0">
                    <a:schemeClr val="bg1">
                      <a:lumMod val="50000"/>
                    </a:schemeClr>
                  </a:outerShdw>
                </a:effectLst>
              </a:rPr>
              <a:t>types</a:t>
            </a:r>
            <a:endParaRPr lang="en-US" sz="36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p:cNvSpPr/>
          <p:nvPr/>
        </p:nvSpPr>
        <p:spPr>
          <a:xfrm>
            <a:off x="3101499" y="4258833"/>
            <a:ext cx="2118573" cy="646331"/>
          </a:xfrm>
          <a:prstGeom prst="rect">
            <a:avLst/>
          </a:prstGeom>
          <a:noFill/>
        </p:spPr>
        <p:txBody>
          <a:bodyPr wrap="square" lIns="91440" tIns="45720" rIns="91440" bIns="45720">
            <a:spAutoFit/>
          </a:bodyPr>
          <a:lstStyle/>
          <a:p>
            <a:pPr algn="ctr"/>
            <a:r>
              <a:rPr lang="en-US" sz="3600" b="1">
                <a:ln w="9525">
                  <a:solidFill>
                    <a:schemeClr val="bg1"/>
                  </a:solidFill>
                  <a:prstDash val="solid"/>
                </a:ln>
                <a:effectLst>
                  <a:outerShdw blurRad="12700" dist="38100" dir="2700000" algn="tl" rotWithShape="0">
                    <a:schemeClr val="bg1">
                      <a:lumMod val="50000"/>
                    </a:schemeClr>
                  </a:outerShdw>
                </a:effectLst>
              </a:rPr>
              <a:t>Services </a:t>
            </a:r>
            <a:endParaRPr lang="en-US" sz="36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3" name="Group 29"/>
          <p:cNvGrpSpPr>
            <a:grpSpLocks/>
          </p:cNvGrpSpPr>
          <p:nvPr/>
        </p:nvGrpSpPr>
        <p:grpSpPr bwMode="auto">
          <a:xfrm>
            <a:off x="893423" y="1016732"/>
            <a:ext cx="7747029" cy="1673123"/>
            <a:chOff x="-9304879" y="104829"/>
            <a:chExt cx="12640930" cy="1623952"/>
          </a:xfrm>
        </p:grpSpPr>
        <p:sp>
          <p:nvSpPr>
            <p:cNvPr id="22" name="Rectangle 30"/>
            <p:cNvSpPr/>
            <p:nvPr/>
          </p:nvSpPr>
          <p:spPr>
            <a:xfrm>
              <a:off x="-9304877" y="104829"/>
              <a:ext cx="7583239" cy="728754"/>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a:solidFill>
                    <a:prstClr val="white"/>
                  </a:solidFill>
                  <a:latin typeface="Calibri"/>
                </a:rPr>
                <a:t>History and </a:t>
              </a:r>
              <a:r>
                <a:rPr lang="en-US" sz="3000" b="1" kern="0">
                  <a:solidFill>
                    <a:prstClr val="white"/>
                  </a:solidFill>
                  <a:latin typeface="Times New Roman" panose="02020603050405020304" pitchFamily="18" charset="0"/>
                  <a:cs typeface="Times New Roman" panose="02020603050405020304" pitchFamily="18" charset="0"/>
                </a:rPr>
                <a:t>location</a:t>
              </a:r>
              <a:r>
                <a:rPr lang="en-US" sz="3000" b="1" kern="0">
                  <a:solidFill>
                    <a:prstClr val="white"/>
                  </a:solidFill>
                  <a:latin typeface="Calibri"/>
                </a:rPr>
                <a:t> </a:t>
              </a:r>
              <a:endParaRPr lang="en-US" sz="3000" b="1" kern="0" dirty="0">
                <a:solidFill>
                  <a:prstClr val="white"/>
                </a:solidFill>
                <a:latin typeface="Calibri"/>
              </a:endParaRPr>
            </a:p>
          </p:txBody>
        </p:sp>
        <p:sp>
          <p:nvSpPr>
            <p:cNvPr id="23" name="Rectangle 31"/>
            <p:cNvSpPr/>
            <p:nvPr/>
          </p:nvSpPr>
          <p:spPr>
            <a:xfrm>
              <a:off x="-9304879" y="853643"/>
              <a:ext cx="12640930" cy="875138"/>
            </a:xfrm>
            <a:prstGeom prst="rect">
              <a:avLst/>
            </a:prstGeom>
            <a:noFill/>
            <a:ln w="12700" cap="flat" cmpd="sng" algn="ctr">
              <a:noFill/>
              <a:prstDash val="solid"/>
            </a:ln>
            <a:effectLst/>
          </p:spPr>
          <p:txBody>
            <a:bodyPr lIns="0" rIns="0" bIns="0"/>
            <a:lstStyle/>
            <a:p>
              <a:pPr marL="58738" fontAlgn="auto">
                <a:spcBef>
                  <a:spcPts val="0"/>
                </a:spcBef>
                <a:spcAft>
                  <a:spcPts val="0"/>
                </a:spcAft>
                <a:defRPr/>
              </a:pPr>
              <a:r>
                <a:rPr lang="en-US" sz="2000" i="1" kern="0">
                  <a:solidFill>
                    <a:sysClr val="windowText" lastClr="000000">
                      <a:lumMod val="85000"/>
                      <a:lumOff val="15000"/>
                    </a:sysClr>
                  </a:solidFill>
                  <a:latin typeface="Calibri"/>
                </a:rPr>
                <a:t>For a comfortable moment after a day of tired sightseeing, everyone wants to have the ideal to get away. I chose Ace Ben Thanh Hotel as an ideal hotel for me</a:t>
              </a:r>
              <a:r>
                <a:rPr lang="en-US" sz="2000" i="1" kern="0">
                  <a:solidFill>
                    <a:sysClr val="windowText" lastClr="000000">
                      <a:lumMod val="85000"/>
                      <a:lumOff val="15000"/>
                    </a:sysClr>
                  </a:solidFill>
                  <a:latin typeface="Calibri"/>
                </a:rPr>
                <a:t>. </a:t>
              </a:r>
              <a:r>
                <a:rPr lang="en-US" sz="2000" i="1" kern="0">
                  <a:solidFill>
                    <a:sysClr val="windowText" lastClr="000000">
                      <a:lumMod val="85000"/>
                      <a:lumOff val="15000"/>
                    </a:sysClr>
                  </a:solidFill>
                  <a:latin typeface="Calibri"/>
                </a:rPr>
                <a:t>It is located in the centre of Ho Chi Minh City, near the  Ben Thanh Market.</a:t>
              </a:r>
              <a:endParaRPr lang="en-US" sz="2000" i="1" kern="0">
                <a:solidFill>
                  <a:sysClr val="windowText" lastClr="000000">
                    <a:lumMod val="85000"/>
                    <a:lumOff val="15000"/>
                  </a:sysClr>
                </a:solidFill>
                <a:latin typeface="Calibri"/>
              </a:endParaRPr>
            </a:p>
          </p:txBody>
        </p:sp>
      </p:grpSp>
      <p:pic>
        <p:nvPicPr>
          <p:cNvPr id="3" name="Picture 2"/>
          <p:cNvPicPr>
            <a:picLocks noChangeAspect="1"/>
          </p:cNvPicPr>
          <p:nvPr/>
        </p:nvPicPr>
        <p:blipFill>
          <a:blip r:embed="rId2"/>
          <a:stretch>
            <a:fillRect/>
          </a:stretch>
        </p:blipFill>
        <p:spPr>
          <a:xfrm>
            <a:off x="2339752" y="3212976"/>
            <a:ext cx="4500500" cy="302433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0"/>
          <p:cNvSpPr/>
          <p:nvPr/>
        </p:nvSpPr>
        <p:spPr bwMode="auto">
          <a:xfrm>
            <a:off x="755576" y="858145"/>
            <a:ext cx="4647409" cy="750820"/>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a:solidFill>
                  <a:prstClr val="white"/>
                </a:solidFill>
                <a:latin typeface="Calibri"/>
              </a:rPr>
              <a:t>History and </a:t>
            </a:r>
            <a:r>
              <a:rPr lang="en-US" sz="3000" b="1" kern="0">
                <a:solidFill>
                  <a:prstClr val="white"/>
                </a:solidFill>
                <a:latin typeface="Times New Roman" panose="02020603050405020304" pitchFamily="18" charset="0"/>
                <a:cs typeface="Times New Roman" panose="02020603050405020304" pitchFamily="18" charset="0"/>
              </a:rPr>
              <a:t>location</a:t>
            </a:r>
            <a:r>
              <a:rPr lang="en-US" sz="3000" b="1" kern="0">
                <a:solidFill>
                  <a:prstClr val="white"/>
                </a:solidFill>
                <a:latin typeface="Calibri"/>
              </a:rPr>
              <a:t> </a:t>
            </a:r>
            <a:endParaRPr lang="en-US" sz="3000" b="1" kern="0" dirty="0">
              <a:solidFill>
                <a:prstClr val="white"/>
              </a:solidFill>
              <a:latin typeface="Calibri"/>
            </a:endParaRPr>
          </a:p>
        </p:txBody>
      </p:sp>
      <p:sp>
        <p:nvSpPr>
          <p:cNvPr id="2" name="Rectangle 1"/>
          <p:cNvSpPr/>
          <p:nvPr/>
        </p:nvSpPr>
        <p:spPr>
          <a:xfrm>
            <a:off x="830984" y="1952836"/>
            <a:ext cx="7485431" cy="369332"/>
          </a:xfrm>
          <a:prstGeom prst="rect">
            <a:avLst/>
          </a:prstGeom>
        </p:spPr>
        <p:txBody>
          <a:bodyPr wrap="square">
            <a:spAutoFit/>
          </a:bodyPr>
          <a:lstStyle/>
          <a:p>
            <a:r>
              <a:rPr lang="en-US"/>
              <a:t> </a:t>
            </a:r>
            <a:r>
              <a:rPr lang="en-US" smtClean="0"/>
              <a:t>- in </a:t>
            </a:r>
            <a:r>
              <a:rPr lang="en-US"/>
              <a:t>1990, when ACE Ben Thanh Hotel was opened in Ho Chi Minh city</a:t>
            </a:r>
          </a:p>
        </p:txBody>
      </p:sp>
      <p:sp>
        <p:nvSpPr>
          <p:cNvPr id="3" name="Rectangle 2"/>
          <p:cNvSpPr/>
          <p:nvPr/>
        </p:nvSpPr>
        <p:spPr>
          <a:xfrm>
            <a:off x="863588" y="2339588"/>
            <a:ext cx="6588732" cy="369332"/>
          </a:xfrm>
          <a:prstGeom prst="rect">
            <a:avLst/>
          </a:prstGeom>
        </p:spPr>
        <p:txBody>
          <a:bodyPr wrap="square">
            <a:spAutoFit/>
          </a:bodyPr>
          <a:lstStyle/>
          <a:p>
            <a:r>
              <a:rPr lang="en-US" smtClean="0"/>
              <a:t>- When </a:t>
            </a:r>
            <a:r>
              <a:rPr lang="en-US"/>
              <a:t>it was first established, it was called Ben Thanh Hotel</a:t>
            </a:r>
          </a:p>
        </p:txBody>
      </p:sp>
      <p:sp>
        <p:nvSpPr>
          <p:cNvPr id="6" name="Rectangle 5"/>
          <p:cNvSpPr/>
          <p:nvPr/>
        </p:nvSpPr>
        <p:spPr>
          <a:xfrm>
            <a:off x="863588" y="2708920"/>
            <a:ext cx="5382820" cy="369332"/>
          </a:xfrm>
          <a:prstGeom prst="rect">
            <a:avLst/>
          </a:prstGeom>
        </p:spPr>
        <p:txBody>
          <a:bodyPr wrap="none">
            <a:spAutoFit/>
          </a:bodyPr>
          <a:lstStyle/>
          <a:p>
            <a:r>
              <a:rPr lang="en-US" smtClean="0"/>
              <a:t>- In 2011 </a:t>
            </a:r>
            <a:r>
              <a:rPr lang="en-US"/>
              <a:t>it was renamed,  </a:t>
            </a:r>
            <a:r>
              <a:rPr lang="en-US"/>
              <a:t>as </a:t>
            </a:r>
            <a:r>
              <a:rPr lang="en-US" smtClean="0"/>
              <a:t>Ace Ben Thanh </a:t>
            </a:r>
            <a:r>
              <a:rPr lang="en-US"/>
              <a:t>Hotel</a:t>
            </a:r>
          </a:p>
        </p:txBody>
      </p:sp>
      <p:sp>
        <p:nvSpPr>
          <p:cNvPr id="7" name="Rectangle 6"/>
          <p:cNvSpPr/>
          <p:nvPr/>
        </p:nvSpPr>
        <p:spPr>
          <a:xfrm>
            <a:off x="863588" y="3105835"/>
            <a:ext cx="6984776" cy="369332"/>
          </a:xfrm>
          <a:prstGeom prst="rect">
            <a:avLst/>
          </a:prstGeom>
        </p:spPr>
        <p:txBody>
          <a:bodyPr wrap="square">
            <a:spAutoFit/>
          </a:bodyPr>
          <a:lstStyle/>
          <a:p>
            <a:r>
              <a:rPr lang="en-US" smtClean="0"/>
              <a:t>- </a:t>
            </a:r>
            <a:r>
              <a:rPr lang="en-US"/>
              <a:t>ACE Ben Thanh is the perfect choice for you in Ho Chi Minh City.</a:t>
            </a:r>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452" y="3509930"/>
            <a:ext cx="6289900" cy="23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0"/>
          <p:cNvSpPr/>
          <p:nvPr/>
        </p:nvSpPr>
        <p:spPr bwMode="auto">
          <a:xfrm>
            <a:off x="755577" y="858145"/>
            <a:ext cx="3096344" cy="750820"/>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smtClean="0">
                <a:solidFill>
                  <a:prstClr val="white"/>
                </a:solidFill>
                <a:latin typeface="Calibri"/>
              </a:rPr>
              <a:t>Room types</a:t>
            </a:r>
            <a:endParaRPr lang="en-US" sz="3000" b="1" kern="0" dirty="0">
              <a:solidFill>
                <a:prstClr val="white"/>
              </a:solidFill>
              <a:latin typeface="Calibri"/>
            </a:endParaRPr>
          </a:p>
        </p:txBody>
      </p:sp>
      <p:sp>
        <p:nvSpPr>
          <p:cNvPr id="3" name="Rectangle 2"/>
          <p:cNvSpPr/>
          <p:nvPr/>
        </p:nvSpPr>
        <p:spPr>
          <a:xfrm>
            <a:off x="971600" y="2044005"/>
            <a:ext cx="7632848" cy="646331"/>
          </a:xfrm>
          <a:prstGeom prst="rect">
            <a:avLst/>
          </a:prstGeom>
        </p:spPr>
        <p:txBody>
          <a:bodyPr wrap="square">
            <a:spAutoFit/>
          </a:bodyPr>
          <a:lstStyle/>
          <a:p>
            <a:r>
              <a:rPr lang="en-US" smtClean="0">
                <a:latin typeface="+mj-lt"/>
                <a:ea typeface="Times New Roman" panose="02020603050405020304" pitchFamily="18" charset="0"/>
              </a:rPr>
              <a:t>- The </a:t>
            </a:r>
            <a:r>
              <a:rPr lang="en-US">
                <a:latin typeface="+mj-lt"/>
                <a:ea typeface="Times New Roman" panose="02020603050405020304" pitchFamily="18" charset="0"/>
              </a:rPr>
              <a:t>first type of room, </a:t>
            </a:r>
            <a:r>
              <a:rPr lang="vi-VN">
                <a:latin typeface="+mj-lt"/>
                <a:ea typeface="Times New Roman" panose="02020603050405020304" pitchFamily="18" charset="0"/>
              </a:rPr>
              <a:t>SUPERIOR DOUBLE with </a:t>
            </a:r>
            <a:r>
              <a:rPr lang="en-US">
                <a:latin typeface="+mj-lt"/>
                <a:ea typeface="Times New Roman" panose="02020603050405020304" pitchFamily="18" charset="0"/>
              </a:rPr>
              <a:t>the </a:t>
            </a:r>
            <a:r>
              <a:rPr lang="vi-VN">
                <a:latin typeface="+mj-lt"/>
                <a:ea typeface="Times New Roman" panose="02020603050405020304" pitchFamily="18" charset="0"/>
              </a:rPr>
              <a:t>price </a:t>
            </a:r>
            <a:r>
              <a:rPr lang="en-US">
                <a:latin typeface="+mj-lt"/>
                <a:ea typeface="Times New Roman" panose="02020603050405020304" pitchFamily="18" charset="0"/>
              </a:rPr>
              <a:t>of </a:t>
            </a:r>
            <a:r>
              <a:rPr lang="vi-VN">
                <a:latin typeface="+mj-lt"/>
                <a:ea typeface="Times New Roman" panose="02020603050405020304" pitchFamily="18" charset="0"/>
              </a:rPr>
              <a:t>20 USD</a:t>
            </a:r>
            <a:r>
              <a:rPr lang="en-US">
                <a:latin typeface="+mj-lt"/>
                <a:ea typeface="Times New Roman" panose="02020603050405020304" pitchFamily="18" charset="0"/>
              </a:rPr>
              <a:t> has a </a:t>
            </a:r>
            <a:r>
              <a:rPr lang="vi-VN">
                <a:latin typeface="+mj-lt"/>
                <a:ea typeface="Times New Roman" panose="02020603050405020304" pitchFamily="18" charset="0"/>
              </a:rPr>
              <a:t>room </a:t>
            </a:r>
            <a:r>
              <a:rPr lang="en-US">
                <a:latin typeface="+mj-lt"/>
                <a:ea typeface="Times New Roman" panose="02020603050405020304" pitchFamily="18" charset="0"/>
              </a:rPr>
              <a:t>size of</a:t>
            </a:r>
            <a:r>
              <a:rPr lang="vi-VN">
                <a:latin typeface="+mj-lt"/>
                <a:ea typeface="Times New Roman" panose="02020603050405020304" pitchFamily="18" charset="0"/>
              </a:rPr>
              <a:t> 18 m²</a:t>
            </a:r>
            <a:r>
              <a:rPr lang="en-US">
                <a:latin typeface="+mj-lt"/>
                <a:ea typeface="Times New Roman" panose="02020603050405020304" pitchFamily="18" charset="0"/>
              </a:rPr>
              <a:t>. </a:t>
            </a:r>
            <a:endParaRPr lang="en-US">
              <a:latin typeface="+mj-lt"/>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5580620" cy="262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0"/>
          <p:cNvSpPr/>
          <p:nvPr/>
        </p:nvSpPr>
        <p:spPr bwMode="auto">
          <a:xfrm>
            <a:off x="755577" y="858145"/>
            <a:ext cx="3096344" cy="750820"/>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smtClean="0">
                <a:solidFill>
                  <a:prstClr val="white"/>
                </a:solidFill>
                <a:latin typeface="Calibri"/>
              </a:rPr>
              <a:t>Room types</a:t>
            </a:r>
            <a:endParaRPr lang="en-US" sz="3000" b="1" kern="0" dirty="0">
              <a:solidFill>
                <a:prstClr val="white"/>
              </a:solidFill>
              <a:latin typeface="Calibri"/>
            </a:endParaRPr>
          </a:p>
        </p:txBody>
      </p:sp>
      <p:sp>
        <p:nvSpPr>
          <p:cNvPr id="26" name="Rectangle 25"/>
          <p:cNvSpPr/>
          <p:nvPr/>
        </p:nvSpPr>
        <p:spPr>
          <a:xfrm>
            <a:off x="770182" y="2024844"/>
            <a:ext cx="7632848" cy="646331"/>
          </a:xfrm>
          <a:prstGeom prst="rect">
            <a:avLst/>
          </a:prstGeom>
        </p:spPr>
        <p:txBody>
          <a:bodyPr wrap="square">
            <a:spAutoFit/>
          </a:bodyPr>
          <a:lstStyle/>
          <a:p>
            <a:r>
              <a:rPr lang="en-US" smtClean="0">
                <a:latin typeface="+mj-lt"/>
                <a:ea typeface="Times New Roman" panose="02020603050405020304" pitchFamily="18" charset="0"/>
              </a:rPr>
              <a:t>- The </a:t>
            </a:r>
            <a:r>
              <a:rPr lang="en-US">
                <a:latin typeface="+mj-lt"/>
                <a:ea typeface="Times New Roman" panose="02020603050405020304" pitchFamily="18" charset="0"/>
              </a:rPr>
              <a:t>second type of room is the </a:t>
            </a:r>
            <a:r>
              <a:rPr lang="vi-VN">
                <a:latin typeface="+mj-lt"/>
                <a:ea typeface="Times New Roman" panose="02020603050405020304" pitchFamily="18" charset="0"/>
              </a:rPr>
              <a:t>FAMILY ROOM WITH WINDOW with price </a:t>
            </a:r>
            <a:r>
              <a:rPr lang="en-US">
                <a:latin typeface="+mj-lt"/>
                <a:ea typeface="Times New Roman" panose="02020603050405020304" pitchFamily="18" charset="0"/>
              </a:rPr>
              <a:t>of </a:t>
            </a:r>
            <a:r>
              <a:rPr lang="vi-VN">
                <a:latin typeface="+mj-lt"/>
                <a:ea typeface="Times New Roman" panose="02020603050405020304" pitchFamily="18" charset="0"/>
              </a:rPr>
              <a:t>50 USD,</a:t>
            </a:r>
            <a:r>
              <a:rPr lang="en-US">
                <a:latin typeface="+mj-lt"/>
                <a:ea typeface="Times New Roman" panose="02020603050405020304" pitchFamily="18" charset="0"/>
              </a:rPr>
              <a:t> and a</a:t>
            </a:r>
            <a:r>
              <a:rPr lang="vi-VN">
                <a:latin typeface="+mj-lt"/>
                <a:ea typeface="Times New Roman" panose="02020603050405020304" pitchFamily="18" charset="0"/>
              </a:rPr>
              <a:t> room </a:t>
            </a:r>
            <a:r>
              <a:rPr lang="en-US">
                <a:latin typeface="+mj-lt"/>
                <a:ea typeface="Times New Roman" panose="02020603050405020304" pitchFamily="18" charset="0"/>
              </a:rPr>
              <a:t>s</a:t>
            </a:r>
            <a:r>
              <a:rPr lang="vi-VN">
                <a:latin typeface="+mj-lt"/>
                <a:ea typeface="Times New Roman" panose="02020603050405020304" pitchFamily="18" charset="0"/>
              </a:rPr>
              <a:t>ize</a:t>
            </a:r>
            <a:r>
              <a:rPr lang="en-US">
                <a:latin typeface="+mj-lt"/>
                <a:ea typeface="Times New Roman" panose="02020603050405020304" pitchFamily="18" charset="0"/>
              </a:rPr>
              <a:t> of </a:t>
            </a:r>
            <a:r>
              <a:rPr lang="vi-VN">
                <a:latin typeface="+mj-lt"/>
                <a:ea typeface="Times New Roman" panose="02020603050405020304" pitchFamily="18" charset="0"/>
              </a:rPr>
              <a:t>32 m²</a:t>
            </a:r>
            <a:r>
              <a:rPr lang="en-US">
                <a:latin typeface="+mj-lt"/>
                <a:ea typeface="Times New Roman" panose="02020603050405020304" pitchFamily="18" charset="0"/>
              </a:rPr>
              <a:t>. </a:t>
            </a:r>
            <a:endParaRPr lang="en-US">
              <a:latin typeface="+mj-lt"/>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5760639" cy="277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0"/>
          <p:cNvSpPr/>
          <p:nvPr/>
        </p:nvSpPr>
        <p:spPr bwMode="auto">
          <a:xfrm>
            <a:off x="755577" y="858145"/>
            <a:ext cx="3096344" cy="750820"/>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smtClean="0">
                <a:solidFill>
                  <a:prstClr val="white"/>
                </a:solidFill>
                <a:latin typeface="Calibri"/>
              </a:rPr>
              <a:t>Room types</a:t>
            </a:r>
            <a:endParaRPr lang="en-US" sz="3000" b="1" kern="0" dirty="0">
              <a:solidFill>
                <a:prstClr val="white"/>
              </a:solidFill>
              <a:latin typeface="Calibri"/>
            </a:endParaRPr>
          </a:p>
        </p:txBody>
      </p:sp>
      <p:sp>
        <p:nvSpPr>
          <p:cNvPr id="2" name="Rectangle 1"/>
          <p:cNvSpPr/>
          <p:nvPr/>
        </p:nvSpPr>
        <p:spPr>
          <a:xfrm>
            <a:off x="755577" y="1880828"/>
            <a:ext cx="7992887" cy="646331"/>
          </a:xfrm>
          <a:prstGeom prst="rect">
            <a:avLst/>
          </a:prstGeom>
        </p:spPr>
        <p:txBody>
          <a:bodyPr wrap="square">
            <a:spAutoFit/>
          </a:bodyPr>
          <a:lstStyle/>
          <a:p>
            <a:r>
              <a:rPr lang="en-US" smtClean="0">
                <a:latin typeface="+mj-lt"/>
                <a:ea typeface="Times New Roman" panose="02020603050405020304" pitchFamily="18" charset="0"/>
              </a:rPr>
              <a:t>- The </a:t>
            </a:r>
            <a:r>
              <a:rPr lang="en-US">
                <a:latin typeface="+mj-lt"/>
                <a:ea typeface="Times New Roman" panose="02020603050405020304" pitchFamily="18" charset="0"/>
              </a:rPr>
              <a:t>last type of room is the </a:t>
            </a:r>
            <a:r>
              <a:rPr lang="vi-VN">
                <a:latin typeface="+mj-lt"/>
                <a:ea typeface="Times New Roman" panose="02020603050405020304" pitchFamily="18" charset="0"/>
              </a:rPr>
              <a:t>VIP ROOM with </a:t>
            </a:r>
            <a:r>
              <a:rPr lang="en-US">
                <a:latin typeface="+mj-lt"/>
                <a:ea typeface="Times New Roman" panose="02020603050405020304" pitchFamily="18" charset="0"/>
              </a:rPr>
              <a:t>a </a:t>
            </a:r>
            <a:r>
              <a:rPr lang="vi-VN">
                <a:latin typeface="+mj-lt"/>
                <a:ea typeface="Times New Roman" panose="02020603050405020304" pitchFamily="18" charset="0"/>
              </a:rPr>
              <a:t>price </a:t>
            </a:r>
            <a:r>
              <a:rPr lang="en-US">
                <a:latin typeface="+mj-lt"/>
                <a:ea typeface="Times New Roman" panose="02020603050405020304" pitchFamily="18" charset="0"/>
              </a:rPr>
              <a:t>of </a:t>
            </a:r>
            <a:r>
              <a:rPr lang="vi-VN">
                <a:latin typeface="+mj-lt"/>
                <a:ea typeface="Times New Roman" panose="02020603050405020304" pitchFamily="18" charset="0"/>
              </a:rPr>
              <a:t>100 USD</a:t>
            </a:r>
            <a:r>
              <a:rPr lang="en-US">
                <a:latin typeface="+mj-lt"/>
                <a:ea typeface="Times New Roman" panose="02020603050405020304" pitchFamily="18" charset="0"/>
              </a:rPr>
              <a:t> and a</a:t>
            </a:r>
            <a:r>
              <a:rPr lang="vi-VN">
                <a:latin typeface="+mj-lt"/>
                <a:ea typeface="Times New Roman" panose="02020603050405020304" pitchFamily="18" charset="0"/>
              </a:rPr>
              <a:t> room </a:t>
            </a:r>
            <a:r>
              <a:rPr lang="en-US">
                <a:latin typeface="+mj-lt"/>
                <a:ea typeface="Times New Roman" panose="02020603050405020304" pitchFamily="18" charset="0"/>
              </a:rPr>
              <a:t>s</a:t>
            </a:r>
            <a:r>
              <a:rPr lang="vi-VN">
                <a:latin typeface="+mj-lt"/>
                <a:ea typeface="Times New Roman" panose="02020603050405020304" pitchFamily="18" charset="0"/>
              </a:rPr>
              <a:t>ize</a:t>
            </a:r>
            <a:r>
              <a:rPr lang="en-US">
                <a:latin typeface="+mj-lt"/>
                <a:ea typeface="Times New Roman" panose="02020603050405020304" pitchFamily="18" charset="0"/>
              </a:rPr>
              <a:t> of </a:t>
            </a:r>
            <a:r>
              <a:rPr lang="vi-VN">
                <a:latin typeface="+mj-lt"/>
                <a:ea typeface="Times New Roman" panose="02020603050405020304" pitchFamily="18" charset="0"/>
              </a:rPr>
              <a:t>45 m²</a:t>
            </a:r>
            <a:r>
              <a:rPr lang="en-US">
                <a:latin typeface="+mj-lt"/>
                <a:ea typeface="Times New Roman" panose="02020603050405020304" pitchFamily="18" charset="0"/>
              </a:rPr>
              <a:t>. </a:t>
            </a:r>
            <a:endParaRPr lang="en-US">
              <a:latin typeface="+mj-lt"/>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38471"/>
            <a:ext cx="6156684" cy="274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p:nvPr/>
        </p:nvSpPr>
        <p:spPr bwMode="auto">
          <a:xfrm>
            <a:off x="827584" y="841079"/>
            <a:ext cx="2520280" cy="750820"/>
          </a:xfrm>
          <a:prstGeom prst="rect">
            <a:avLst/>
          </a:prstGeom>
          <a:gradFill flip="none" rotWithShape="1">
            <a:gsLst>
              <a:gs pos="68000">
                <a:srgbClr val="E1614C"/>
              </a:gs>
              <a:gs pos="100000">
                <a:sysClr val="window" lastClr="FFFFFF">
                  <a:alpha val="0"/>
                </a:sysClr>
              </a:gs>
              <a:gs pos="0">
                <a:srgbClr val="DC4930"/>
              </a:gs>
            </a:gsLst>
            <a:lin ang="0" scaled="1"/>
            <a:tileRect/>
          </a:gradFill>
          <a:ln w="25400" cap="flat" cmpd="sng" algn="ctr">
            <a:noFill/>
            <a:prstDash val="solid"/>
          </a:ln>
          <a:effectLst/>
        </p:spPr>
        <p:txBody>
          <a:bodyPr anchor="ctr"/>
          <a:lstStyle/>
          <a:p>
            <a:pPr fontAlgn="auto">
              <a:spcBef>
                <a:spcPts val="0"/>
              </a:spcBef>
              <a:spcAft>
                <a:spcPts val="0"/>
              </a:spcAft>
              <a:defRPr/>
            </a:pPr>
            <a:r>
              <a:rPr lang="en-US" sz="3000" b="1" kern="0">
                <a:solidFill>
                  <a:prstClr val="white"/>
                </a:solidFill>
                <a:latin typeface="Calibri"/>
              </a:rPr>
              <a:t>Services</a:t>
            </a:r>
            <a:endParaRPr lang="en-US" sz="3000" b="1" kern="0" dirty="0">
              <a:solidFill>
                <a:prstClr val="white"/>
              </a:solidFill>
              <a:latin typeface="Calibri"/>
            </a:endParaRPr>
          </a:p>
        </p:txBody>
      </p:sp>
      <p:sp>
        <p:nvSpPr>
          <p:cNvPr id="6" name="Rectangle 5"/>
          <p:cNvSpPr/>
          <p:nvPr/>
        </p:nvSpPr>
        <p:spPr>
          <a:xfrm>
            <a:off x="827584" y="1645875"/>
            <a:ext cx="7812868" cy="646331"/>
          </a:xfrm>
          <a:prstGeom prst="rect">
            <a:avLst/>
          </a:prstGeom>
        </p:spPr>
        <p:txBody>
          <a:bodyPr wrap="square">
            <a:spAutoFit/>
          </a:bodyPr>
          <a:lstStyle/>
          <a:p>
            <a:r>
              <a:rPr lang="en-US" smtClean="0"/>
              <a:t>- in </a:t>
            </a:r>
            <a:r>
              <a:rPr lang="en-US"/>
              <a:t>the hotel you can enjoy  like free Wi-Fi in all rooms, 24-hour security, daily housekeeping, photocopying, postal service.</a:t>
            </a:r>
          </a:p>
        </p:txBody>
      </p:sp>
      <p:sp>
        <p:nvSpPr>
          <p:cNvPr id="7" name="Rectangle 6"/>
          <p:cNvSpPr/>
          <p:nvPr/>
        </p:nvSpPr>
        <p:spPr>
          <a:xfrm>
            <a:off x="827584" y="2333658"/>
            <a:ext cx="7812868" cy="1200329"/>
          </a:xfrm>
          <a:prstGeom prst="rect">
            <a:avLst/>
          </a:prstGeom>
        </p:spPr>
        <p:txBody>
          <a:bodyPr wrap="square">
            <a:spAutoFit/>
          </a:bodyPr>
          <a:lstStyle/>
          <a:p>
            <a:r>
              <a:rPr lang="en-US" smtClean="0"/>
              <a:t>- </a:t>
            </a:r>
            <a:r>
              <a:rPr lang="en-US"/>
              <a:t>Come to ACE BEN THANH Hotel. It will bring you the exciting moments of relaxation, the traditional dishes of Viet Nam. With space, extra width, classic,  ACE BEN THANH hotel is bring having fun, eating, drinking coffee, listening to music, and reading books. </a:t>
            </a:r>
          </a:p>
        </p:txBody>
      </p:sp>
      <p:pic>
        <p:nvPicPr>
          <p:cNvPr id="8" name="Picture 7"/>
          <p:cNvPicPr>
            <a:picLocks noChangeAspect="1"/>
          </p:cNvPicPr>
          <p:nvPr/>
        </p:nvPicPr>
        <p:blipFill>
          <a:blip r:embed="rId2"/>
          <a:stretch>
            <a:fillRect/>
          </a:stretch>
        </p:blipFill>
        <p:spPr>
          <a:xfrm>
            <a:off x="1331640" y="3599090"/>
            <a:ext cx="2609850" cy="2481853"/>
          </a:xfrm>
          <a:prstGeom prst="rect">
            <a:avLst/>
          </a:prstGeom>
        </p:spPr>
      </p:pic>
      <p:pic>
        <p:nvPicPr>
          <p:cNvPr id="9" name="Picture 8"/>
          <p:cNvPicPr>
            <a:picLocks noChangeAspect="1"/>
          </p:cNvPicPr>
          <p:nvPr/>
        </p:nvPicPr>
        <p:blipFill>
          <a:blip r:embed="rId3"/>
          <a:stretch>
            <a:fillRect/>
          </a:stretch>
        </p:blipFill>
        <p:spPr>
          <a:xfrm>
            <a:off x="5508104" y="3542790"/>
            <a:ext cx="2571750" cy="2523305"/>
          </a:xfrm>
          <a:prstGeom prst="rect">
            <a:avLst/>
          </a:prstGeom>
        </p:spPr>
      </p:pic>
    </p:spTree>
    <p:extLst>
      <p:ext uri="{BB962C8B-B14F-4D97-AF65-F5344CB8AC3E}">
        <p14:creationId xmlns:p14="http://schemas.microsoft.com/office/powerpoint/2010/main" val="2897889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351507"/>
            <a:ext cx="7956884" cy="1200329"/>
          </a:xfrm>
          <a:prstGeom prst="rect">
            <a:avLst/>
          </a:prstGeom>
        </p:spPr>
        <p:txBody>
          <a:bodyPr wrap="square">
            <a:spAutoFit/>
          </a:bodyPr>
          <a:lstStyle/>
          <a:p>
            <a:r>
              <a:rPr lang="en-US"/>
              <a:t>With modern architectural design will give you a feeling of comfort when coming to the hotel. Come to ACE BEN THANH Hotel to feel attentive service with modern space, luxurious with no less interest with the food served by the hotel.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744924"/>
            <a:ext cx="6096000" cy="3048000"/>
          </a:xfrm>
          <a:prstGeom prst="rect">
            <a:avLst/>
          </a:prstGeom>
        </p:spPr>
      </p:pic>
    </p:spTree>
    <p:extLst>
      <p:ext uri="{BB962C8B-B14F-4D97-AF65-F5344CB8AC3E}">
        <p14:creationId xmlns:p14="http://schemas.microsoft.com/office/powerpoint/2010/main" val="3264286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4C4C4C"/>
      </a:dk1>
      <a:lt1>
        <a:srgbClr val="FFFFFF"/>
      </a:lt1>
      <a:dk2>
        <a:srgbClr val="66CCFF"/>
      </a:dk2>
      <a:lt2>
        <a:srgbClr val="666666"/>
      </a:lt2>
      <a:accent1>
        <a:srgbClr val="66CCFF"/>
      </a:accent1>
      <a:accent2>
        <a:srgbClr val="00FF80"/>
      </a:accent2>
      <a:accent3>
        <a:srgbClr val="FFFFFF"/>
      </a:accent3>
      <a:accent4>
        <a:srgbClr val="404040"/>
      </a:accent4>
      <a:accent5>
        <a:srgbClr val="B8E2FF"/>
      </a:accent5>
      <a:accent6>
        <a:srgbClr val="00E773"/>
      </a:accent6>
      <a:hlink>
        <a:srgbClr val="666666"/>
      </a:hlink>
      <a:folHlink>
        <a:srgbClr val="FF0080"/>
      </a:folHlink>
    </a:clrScheme>
    <a:fontScheme name="Default 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2581</TotalTime>
  <Words>372</Words>
  <Application>Microsoft Office PowerPoint</Application>
  <PresentationFormat>On-screen Show (4:3)</PresentationFormat>
  <Paragraphs>40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Bradley Hand ITC</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pad and pen business PowerPoint template</dc:title>
  <dc:creator>Presentation Magazine</dc:creator>
  <cp:lastModifiedBy>Windows User</cp:lastModifiedBy>
  <cp:revision>99</cp:revision>
  <dcterms:modified xsi:type="dcterms:W3CDTF">2018-08-11T13:26:53Z</dcterms:modified>
</cp:coreProperties>
</file>