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1" r:id="rId7"/>
    <p:sldId id="273" r:id="rId8"/>
    <p:sldId id="274" r:id="rId9"/>
    <p:sldId id="276" r:id="rId10"/>
    <p:sldId id="263" r:id="rId11"/>
    <p:sldId id="262" r:id="rId12"/>
    <p:sldId id="268" r:id="rId13"/>
    <p:sldId id="265" r:id="rId14"/>
    <p:sldId id="267" r:id="rId15"/>
    <p:sldId id="264" r:id="rId16"/>
    <p:sldId id="269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0F976-FF2A-4672-88F0-7F897003CD47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EC15D93-C518-4ED4-94C6-639D71DC6A7B}">
      <dgm:prSet phldrT="[Text]"/>
      <dgm:spPr/>
      <dgm:t>
        <a:bodyPr/>
        <a:lstStyle/>
        <a:p>
          <a:r>
            <a:rPr lang="en-US" dirty="0" smtClean="0"/>
            <a:t>Get information from DTA file.</a:t>
          </a:r>
          <a:endParaRPr lang="es-CO" dirty="0"/>
        </a:p>
      </dgm:t>
    </dgm:pt>
    <dgm:pt modelId="{E956CC5E-7B8B-4D84-BC68-5AA69BF95015}" type="parTrans" cxnId="{90D2D791-1190-437B-ABB5-13BAD5F1DC36}">
      <dgm:prSet/>
      <dgm:spPr/>
      <dgm:t>
        <a:bodyPr/>
        <a:lstStyle/>
        <a:p>
          <a:endParaRPr lang="es-CO"/>
        </a:p>
      </dgm:t>
    </dgm:pt>
    <dgm:pt modelId="{50FD92AB-F45D-4D12-A6D3-5602EDB69880}" type="sibTrans" cxnId="{90D2D791-1190-437B-ABB5-13BAD5F1DC36}">
      <dgm:prSet/>
      <dgm:spPr/>
      <dgm:t>
        <a:bodyPr/>
        <a:lstStyle/>
        <a:p>
          <a:endParaRPr lang="es-CO"/>
        </a:p>
      </dgm:t>
    </dgm:pt>
    <dgm:pt modelId="{4A73A408-476C-48C7-B10D-4E4A1E50F2FD}">
      <dgm:prSet phldrT="[Text]"/>
      <dgm:spPr/>
      <dgm:t>
        <a:bodyPr/>
        <a:lstStyle/>
        <a:p>
          <a:r>
            <a:rPr lang="es-CO" dirty="0" err="1" smtClean="0"/>
            <a:t>Data_exploration.R</a:t>
          </a:r>
          <a:endParaRPr lang="es-CO" dirty="0"/>
        </a:p>
      </dgm:t>
    </dgm:pt>
    <dgm:pt modelId="{A4D22C62-52F8-49CC-B1CF-3A5F3AF1E64A}" type="parTrans" cxnId="{98EF3529-131F-4025-9B7C-216BEA0B89D7}">
      <dgm:prSet/>
      <dgm:spPr/>
      <dgm:t>
        <a:bodyPr/>
        <a:lstStyle/>
        <a:p>
          <a:endParaRPr lang="es-CO"/>
        </a:p>
      </dgm:t>
    </dgm:pt>
    <dgm:pt modelId="{D0759A46-EAAE-47D8-879E-F0CB8FF3D759}" type="sibTrans" cxnId="{98EF3529-131F-4025-9B7C-216BEA0B89D7}">
      <dgm:prSet/>
      <dgm:spPr/>
      <dgm:t>
        <a:bodyPr/>
        <a:lstStyle/>
        <a:p>
          <a:endParaRPr lang="es-CO"/>
        </a:p>
      </dgm:t>
    </dgm:pt>
    <dgm:pt modelId="{1B81FE34-322B-4F92-BC08-DE70EF9CC0C2}">
      <dgm:prSet phldrT="[Text]"/>
      <dgm:spPr/>
      <dgm:t>
        <a:bodyPr/>
        <a:lstStyle/>
        <a:p>
          <a:r>
            <a:rPr lang="en-US" dirty="0" smtClean="0"/>
            <a:t>Get wild plants frequencies and match to UM information already processed.</a:t>
          </a:r>
          <a:endParaRPr lang="es-CO" dirty="0"/>
        </a:p>
      </dgm:t>
    </dgm:pt>
    <dgm:pt modelId="{F0977C2F-D776-476E-B712-67E0DB63F2C9}" type="parTrans" cxnId="{F340293C-03F2-4B40-A455-FDD315F71769}">
      <dgm:prSet/>
      <dgm:spPr/>
      <dgm:t>
        <a:bodyPr/>
        <a:lstStyle/>
        <a:p>
          <a:endParaRPr lang="es-CO"/>
        </a:p>
      </dgm:t>
    </dgm:pt>
    <dgm:pt modelId="{944A5FE9-62C4-45D4-931D-7E8F078B6107}" type="sibTrans" cxnId="{F340293C-03F2-4B40-A455-FDD315F71769}">
      <dgm:prSet/>
      <dgm:spPr/>
      <dgm:t>
        <a:bodyPr/>
        <a:lstStyle/>
        <a:p>
          <a:endParaRPr lang="es-CO"/>
        </a:p>
      </dgm:t>
    </dgm:pt>
    <dgm:pt modelId="{09A1A444-9478-4380-B6FB-08C7E054DC9A}">
      <dgm:prSet phldrT="[Text]"/>
      <dgm:spPr/>
      <dgm:t>
        <a:bodyPr/>
        <a:lstStyle/>
        <a:p>
          <a:r>
            <a:rPr lang="es-CO" dirty="0" err="1" smtClean="0"/>
            <a:t>Transform.R</a:t>
          </a:r>
          <a:endParaRPr lang="es-CO" dirty="0"/>
        </a:p>
      </dgm:t>
    </dgm:pt>
    <dgm:pt modelId="{FD2725BF-EFA8-403E-84BF-B50C973E44BF}" type="parTrans" cxnId="{101426F4-E091-4E6E-AF3F-6DE0F5331CF1}">
      <dgm:prSet/>
      <dgm:spPr/>
      <dgm:t>
        <a:bodyPr/>
        <a:lstStyle/>
        <a:p>
          <a:endParaRPr lang="es-CO"/>
        </a:p>
      </dgm:t>
    </dgm:pt>
    <dgm:pt modelId="{8F773AB4-8B14-4F10-937C-8BD6F5A65DC1}" type="sibTrans" cxnId="{101426F4-E091-4E6E-AF3F-6DE0F5331CF1}">
      <dgm:prSet/>
      <dgm:spPr/>
      <dgm:t>
        <a:bodyPr/>
        <a:lstStyle/>
        <a:p>
          <a:endParaRPr lang="es-CO"/>
        </a:p>
      </dgm:t>
    </dgm:pt>
    <dgm:pt modelId="{395A32BF-418F-4F11-85B9-E1941D67EBA6}">
      <dgm:prSet phldrT="[Text]"/>
      <dgm:spPr/>
      <dgm:t>
        <a:bodyPr/>
        <a:lstStyle/>
        <a:p>
          <a:r>
            <a:rPr lang="es-CO" dirty="0" err="1" smtClean="0"/>
            <a:t>Hierarchical</a:t>
          </a:r>
          <a:r>
            <a:rPr lang="es-CO" dirty="0" smtClean="0"/>
            <a:t> </a:t>
          </a:r>
          <a:r>
            <a:rPr lang="es-CO" dirty="0" err="1" smtClean="0"/>
            <a:t>clustering</a:t>
          </a:r>
          <a:r>
            <a:rPr lang="es-CO" dirty="0" smtClean="0"/>
            <a:t> </a:t>
          </a:r>
          <a:r>
            <a:rPr lang="es-CO" dirty="0" err="1" smtClean="0"/>
            <a:t>using</a:t>
          </a:r>
          <a:r>
            <a:rPr lang="es-CO" dirty="0" smtClean="0"/>
            <a:t> </a:t>
          </a:r>
          <a:r>
            <a:rPr lang="es-CO" dirty="0" err="1" smtClean="0"/>
            <a:t>gower</a:t>
          </a:r>
          <a:r>
            <a:rPr lang="es-CO" dirty="0" smtClean="0"/>
            <a:t> </a:t>
          </a:r>
          <a:r>
            <a:rPr lang="es-CO" dirty="0" err="1" smtClean="0"/>
            <a:t>distance</a:t>
          </a:r>
          <a:r>
            <a:rPr lang="es-CO" dirty="0" smtClean="0"/>
            <a:t> </a:t>
          </a:r>
          <a:r>
            <a:rPr lang="es-CO" dirty="0" err="1" smtClean="0"/>
            <a:t>with</a:t>
          </a:r>
          <a:r>
            <a:rPr lang="es-CO" dirty="0" smtClean="0"/>
            <a:t> and </a:t>
          </a:r>
          <a:r>
            <a:rPr lang="es-CO" dirty="0" err="1" smtClean="0"/>
            <a:t>without</a:t>
          </a:r>
          <a:r>
            <a:rPr lang="es-CO" dirty="0" smtClean="0"/>
            <a:t> </a:t>
          </a:r>
          <a:r>
            <a:rPr lang="es-CO" dirty="0" err="1" smtClean="0"/>
            <a:t>region</a:t>
          </a:r>
          <a:r>
            <a:rPr lang="es-CO" dirty="0" smtClean="0"/>
            <a:t> as  predictor. </a:t>
          </a:r>
        </a:p>
        <a:p>
          <a:endParaRPr lang="en-US" dirty="0" smtClean="0"/>
        </a:p>
        <a:p>
          <a:r>
            <a:rPr lang="en-US" dirty="0" err="1" smtClean="0"/>
            <a:t>Barplot</a:t>
          </a:r>
          <a:r>
            <a:rPr lang="en-US" dirty="0" smtClean="0"/>
            <a:t> of heights to decide  the optimal number of clusters.</a:t>
          </a:r>
          <a:endParaRPr lang="es-CO" dirty="0" smtClean="0"/>
        </a:p>
        <a:p>
          <a:endParaRPr lang="es-CO" dirty="0"/>
        </a:p>
      </dgm:t>
    </dgm:pt>
    <dgm:pt modelId="{E927FE92-2053-49A4-BCE3-E614BA0603CC}" type="parTrans" cxnId="{3EB39C87-E4B2-437F-953A-3EE5125E669D}">
      <dgm:prSet/>
      <dgm:spPr/>
      <dgm:t>
        <a:bodyPr/>
        <a:lstStyle/>
        <a:p>
          <a:endParaRPr lang="es-CO"/>
        </a:p>
      </dgm:t>
    </dgm:pt>
    <dgm:pt modelId="{855DD527-E056-4521-B0D2-35F1ED10670E}" type="sibTrans" cxnId="{3EB39C87-E4B2-437F-953A-3EE5125E669D}">
      <dgm:prSet/>
      <dgm:spPr/>
      <dgm:t>
        <a:bodyPr/>
        <a:lstStyle/>
        <a:p>
          <a:endParaRPr lang="es-CO"/>
        </a:p>
      </dgm:t>
    </dgm:pt>
    <dgm:pt modelId="{4412B31A-66C6-4F98-8203-4337044DAA05}">
      <dgm:prSet phldrT="[Text]"/>
      <dgm:spPr/>
      <dgm:t>
        <a:bodyPr/>
        <a:lstStyle/>
        <a:p>
          <a:r>
            <a:rPr lang="es-CO" dirty="0" err="1" smtClean="0"/>
            <a:t>Cluster.R</a:t>
          </a:r>
          <a:endParaRPr lang="es-CO" dirty="0"/>
        </a:p>
      </dgm:t>
    </dgm:pt>
    <dgm:pt modelId="{E843C8B3-94A6-4444-AAA6-0448A14B4B58}" type="parTrans" cxnId="{ED18B8EA-EC9B-4BFE-8C4F-8BBF48C13FD6}">
      <dgm:prSet/>
      <dgm:spPr/>
      <dgm:t>
        <a:bodyPr/>
        <a:lstStyle/>
        <a:p>
          <a:endParaRPr lang="es-CO"/>
        </a:p>
      </dgm:t>
    </dgm:pt>
    <dgm:pt modelId="{86C61207-2AD9-429C-B16E-6AE10FDFB173}" type="sibTrans" cxnId="{ED18B8EA-EC9B-4BFE-8C4F-8BBF48C13FD6}">
      <dgm:prSet/>
      <dgm:spPr/>
      <dgm:t>
        <a:bodyPr/>
        <a:lstStyle/>
        <a:p>
          <a:endParaRPr lang="es-CO"/>
        </a:p>
      </dgm:t>
    </dgm:pt>
    <dgm:pt modelId="{F9D32A86-A2F2-4552-A0C9-BE50468E936C}">
      <dgm:prSet phldrT="[Text]"/>
      <dgm:spPr/>
      <dgm:t>
        <a:bodyPr/>
        <a:lstStyle/>
        <a:p>
          <a:r>
            <a:rPr lang="es-CO" dirty="0" err="1" smtClean="0"/>
            <a:t>Cluster_no_region.R</a:t>
          </a:r>
          <a:endParaRPr lang="es-CO" dirty="0"/>
        </a:p>
      </dgm:t>
    </dgm:pt>
    <dgm:pt modelId="{20664BD4-0FA2-4FE1-AC8E-0D065A8E45B8}" type="parTrans" cxnId="{59D39A24-0A98-49D8-A7E0-69411D4252BD}">
      <dgm:prSet/>
      <dgm:spPr/>
      <dgm:t>
        <a:bodyPr/>
        <a:lstStyle/>
        <a:p>
          <a:endParaRPr lang="es-CO"/>
        </a:p>
      </dgm:t>
    </dgm:pt>
    <dgm:pt modelId="{4B5522BA-2A21-43CE-948E-5F9252FFC951}" type="sibTrans" cxnId="{59D39A24-0A98-49D8-A7E0-69411D4252BD}">
      <dgm:prSet/>
      <dgm:spPr/>
      <dgm:t>
        <a:bodyPr/>
        <a:lstStyle/>
        <a:p>
          <a:endParaRPr lang="es-CO"/>
        </a:p>
      </dgm:t>
    </dgm:pt>
    <dgm:pt modelId="{AD21D6F9-A0D4-4228-A942-FA8765EDC8A0}">
      <dgm:prSet/>
      <dgm:spPr/>
      <dgm:t>
        <a:bodyPr/>
        <a:lstStyle/>
        <a:p>
          <a:r>
            <a:rPr lang="en-US" dirty="0" smtClean="0"/>
            <a:t>Descriptive statistics using  </a:t>
          </a:r>
          <a:r>
            <a:rPr lang="en-US" dirty="0" err="1" smtClean="0"/>
            <a:t>pearson</a:t>
          </a:r>
          <a:r>
            <a:rPr lang="en-US" dirty="0" smtClean="0"/>
            <a:t> correlation and Fisher exact test.</a:t>
          </a:r>
        </a:p>
        <a:p>
          <a:endParaRPr lang="en-US" dirty="0" smtClean="0"/>
        </a:p>
        <a:p>
          <a:r>
            <a:rPr lang="en-US" dirty="0" smtClean="0"/>
            <a:t>Boxplots per variable using cluster and region as categories.</a:t>
          </a:r>
          <a:endParaRPr lang="es-CO" dirty="0"/>
        </a:p>
      </dgm:t>
    </dgm:pt>
    <dgm:pt modelId="{9FADA0E1-2B44-4A53-937D-167F8F2D1846}" type="parTrans" cxnId="{E006D347-A63F-4A27-B5F7-3512C64F2830}">
      <dgm:prSet/>
      <dgm:spPr/>
      <dgm:t>
        <a:bodyPr/>
        <a:lstStyle/>
        <a:p>
          <a:endParaRPr lang="es-CO"/>
        </a:p>
      </dgm:t>
    </dgm:pt>
    <dgm:pt modelId="{13D50D2F-69E9-44EC-B359-15D5D77BB37F}" type="sibTrans" cxnId="{E006D347-A63F-4A27-B5F7-3512C64F2830}">
      <dgm:prSet/>
      <dgm:spPr/>
      <dgm:t>
        <a:bodyPr/>
        <a:lstStyle/>
        <a:p>
          <a:endParaRPr lang="es-CO"/>
        </a:p>
      </dgm:t>
    </dgm:pt>
    <dgm:pt modelId="{4EC40252-BB59-4193-AA85-E912B790E9D7}">
      <dgm:prSet/>
      <dgm:spPr/>
      <dgm:t>
        <a:bodyPr/>
        <a:lstStyle/>
        <a:p>
          <a:r>
            <a:rPr lang="es-CO" dirty="0" err="1" smtClean="0"/>
            <a:t>Description.R</a:t>
          </a:r>
          <a:endParaRPr lang="es-CO" dirty="0"/>
        </a:p>
      </dgm:t>
    </dgm:pt>
    <dgm:pt modelId="{F135134C-2065-4793-B641-89D8318A06A3}" type="parTrans" cxnId="{5765038E-225C-46B7-81B2-066322EFC847}">
      <dgm:prSet/>
      <dgm:spPr/>
      <dgm:t>
        <a:bodyPr/>
        <a:lstStyle/>
        <a:p>
          <a:endParaRPr lang="es-CO"/>
        </a:p>
      </dgm:t>
    </dgm:pt>
    <dgm:pt modelId="{4DC263DB-4C96-49F7-9953-F535AB2F102A}" type="sibTrans" cxnId="{5765038E-225C-46B7-81B2-066322EFC847}">
      <dgm:prSet/>
      <dgm:spPr/>
      <dgm:t>
        <a:bodyPr/>
        <a:lstStyle/>
        <a:p>
          <a:endParaRPr lang="es-CO"/>
        </a:p>
      </dgm:t>
    </dgm:pt>
    <dgm:pt modelId="{BE822E21-9611-42ED-B94D-7B6AB95BD985}">
      <dgm:prSet/>
      <dgm:spPr/>
      <dgm:t>
        <a:bodyPr/>
        <a:lstStyle/>
        <a:p>
          <a:r>
            <a:rPr lang="es-CO" dirty="0" err="1" smtClean="0"/>
            <a:t>Description_no_región.R</a:t>
          </a:r>
          <a:endParaRPr lang="es-CO" dirty="0"/>
        </a:p>
      </dgm:t>
    </dgm:pt>
    <dgm:pt modelId="{30F52FD5-38FE-464D-97CF-B5490F001E0B}" type="parTrans" cxnId="{E76CC2A6-F14D-4940-A6B6-8123A24844A5}">
      <dgm:prSet/>
      <dgm:spPr/>
      <dgm:t>
        <a:bodyPr/>
        <a:lstStyle/>
        <a:p>
          <a:endParaRPr lang="es-CO"/>
        </a:p>
      </dgm:t>
    </dgm:pt>
    <dgm:pt modelId="{223238E2-FEA5-40F0-854A-E0A3A9A62D4F}" type="sibTrans" cxnId="{E76CC2A6-F14D-4940-A6B6-8123A24844A5}">
      <dgm:prSet/>
      <dgm:spPr/>
      <dgm:t>
        <a:bodyPr/>
        <a:lstStyle/>
        <a:p>
          <a:endParaRPr lang="es-CO"/>
        </a:p>
      </dgm:t>
    </dgm:pt>
    <dgm:pt modelId="{2045027D-26AB-418A-AB61-53C65555E891}">
      <dgm:prSet/>
      <dgm:spPr/>
      <dgm:t>
        <a:bodyPr/>
        <a:lstStyle/>
        <a:p>
          <a:r>
            <a:rPr lang="en-US" dirty="0" smtClean="0"/>
            <a:t>Summary metrics per cluster and </a:t>
          </a:r>
          <a:r>
            <a:rPr lang="en-US" dirty="0" smtClean="0"/>
            <a:t>variable, and  summarize results in an unique excel file.</a:t>
          </a:r>
          <a:endParaRPr lang="es-CO" dirty="0"/>
        </a:p>
      </dgm:t>
    </dgm:pt>
    <dgm:pt modelId="{3E96E7F5-266C-4297-84E6-A90FBC773121}" type="parTrans" cxnId="{267D90F7-FF4F-497A-90B9-D7839574A327}">
      <dgm:prSet/>
      <dgm:spPr/>
      <dgm:t>
        <a:bodyPr/>
        <a:lstStyle/>
        <a:p>
          <a:endParaRPr lang="es-CO"/>
        </a:p>
      </dgm:t>
    </dgm:pt>
    <dgm:pt modelId="{8FDCCA68-8EFF-4E00-9EEF-971E24163E3E}" type="sibTrans" cxnId="{267D90F7-FF4F-497A-90B9-D7839574A327}">
      <dgm:prSet/>
      <dgm:spPr/>
      <dgm:t>
        <a:bodyPr/>
        <a:lstStyle/>
        <a:p>
          <a:endParaRPr lang="es-CO"/>
        </a:p>
      </dgm:t>
    </dgm:pt>
    <dgm:pt modelId="{09E00C09-A842-4459-9376-0D9A00D0F518}">
      <dgm:prSet/>
      <dgm:spPr/>
      <dgm:t>
        <a:bodyPr/>
        <a:lstStyle/>
        <a:p>
          <a:r>
            <a:rPr lang="es-CO" dirty="0" err="1" smtClean="0"/>
            <a:t>summary_function.R</a:t>
          </a:r>
          <a:endParaRPr lang="es-CO" dirty="0"/>
        </a:p>
      </dgm:t>
    </dgm:pt>
    <dgm:pt modelId="{544663F1-3951-4B9C-B504-B13643D7BBDF}" type="parTrans" cxnId="{3136E7C6-7305-4F1D-A210-71CBA3E8DE0C}">
      <dgm:prSet/>
      <dgm:spPr/>
      <dgm:t>
        <a:bodyPr/>
        <a:lstStyle/>
        <a:p>
          <a:endParaRPr lang="es-CO"/>
        </a:p>
      </dgm:t>
    </dgm:pt>
    <dgm:pt modelId="{1D11D304-33FF-4A93-B629-F487EAD7B1AE}" type="sibTrans" cxnId="{3136E7C6-7305-4F1D-A210-71CBA3E8DE0C}">
      <dgm:prSet/>
      <dgm:spPr/>
      <dgm:t>
        <a:bodyPr/>
        <a:lstStyle/>
        <a:p>
          <a:endParaRPr lang="es-CO"/>
        </a:p>
      </dgm:t>
    </dgm:pt>
    <dgm:pt modelId="{1B921C72-A9E2-4CA2-98A9-9898E98A32C8}">
      <dgm:prSet/>
      <dgm:spPr/>
      <dgm:t>
        <a:bodyPr/>
        <a:lstStyle/>
        <a:p>
          <a:r>
            <a:rPr lang="es-CO" dirty="0" err="1" smtClean="0"/>
            <a:t>summary_function_no_region.R</a:t>
          </a:r>
          <a:endParaRPr lang="es-CO" dirty="0"/>
        </a:p>
      </dgm:t>
    </dgm:pt>
    <dgm:pt modelId="{BEF8D091-2604-4605-B3E0-0B5BFB5E3EEB}" type="parTrans" cxnId="{249296D3-E59E-4DED-9E19-B9EDBAC4D466}">
      <dgm:prSet/>
      <dgm:spPr/>
      <dgm:t>
        <a:bodyPr/>
        <a:lstStyle/>
        <a:p>
          <a:endParaRPr lang="es-CO"/>
        </a:p>
      </dgm:t>
    </dgm:pt>
    <dgm:pt modelId="{F1B51C9F-403F-483F-894C-59D216CD4AC7}" type="sibTrans" cxnId="{249296D3-E59E-4DED-9E19-B9EDBAC4D466}">
      <dgm:prSet/>
      <dgm:spPr/>
      <dgm:t>
        <a:bodyPr/>
        <a:lstStyle/>
        <a:p>
          <a:endParaRPr lang="es-CO"/>
        </a:p>
      </dgm:t>
    </dgm:pt>
    <dgm:pt modelId="{02BC6D12-E5C7-4AB7-8CB0-7A0DB91AE2A8}">
      <dgm:prSet/>
      <dgm:spPr/>
      <dgm:t>
        <a:bodyPr/>
        <a:lstStyle/>
        <a:p>
          <a:r>
            <a:rPr lang="es-CO" dirty="0" err="1" smtClean="0"/>
            <a:t>summary_files.R</a:t>
          </a:r>
          <a:endParaRPr lang="es-CO" dirty="0"/>
        </a:p>
      </dgm:t>
    </dgm:pt>
    <dgm:pt modelId="{F6BEB754-6E85-4EB1-B1A2-FA536C0A6D11}" type="parTrans" cxnId="{1E023264-1E93-456A-A42B-1D056E22A433}">
      <dgm:prSet/>
      <dgm:spPr/>
      <dgm:t>
        <a:bodyPr/>
        <a:lstStyle/>
        <a:p>
          <a:endParaRPr lang="es-CO"/>
        </a:p>
      </dgm:t>
    </dgm:pt>
    <dgm:pt modelId="{F7B79EF9-F98C-472E-A011-82EF4ACA5784}" type="sibTrans" cxnId="{1E023264-1E93-456A-A42B-1D056E22A433}">
      <dgm:prSet/>
      <dgm:spPr/>
      <dgm:t>
        <a:bodyPr/>
        <a:lstStyle/>
        <a:p>
          <a:endParaRPr lang="es-CO"/>
        </a:p>
      </dgm:t>
    </dgm:pt>
    <dgm:pt modelId="{11E49C58-612B-43ED-9F40-2054B6117751}" type="pres">
      <dgm:prSet presAssocID="{C810F976-FF2A-4672-88F0-7F897003CD4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s-CO"/>
        </a:p>
      </dgm:t>
    </dgm:pt>
    <dgm:pt modelId="{8D364FAD-0D9D-46AE-B365-8C502CA523D1}" type="pres">
      <dgm:prSet presAssocID="{2045027D-26AB-418A-AB61-53C65555E891}" presName="Accent5" presStyleCnt="0"/>
      <dgm:spPr/>
    </dgm:pt>
    <dgm:pt modelId="{0B65F087-A468-4001-82FF-5161FFC3817E}" type="pres">
      <dgm:prSet presAssocID="{2045027D-26AB-418A-AB61-53C65555E891}" presName="Accent" presStyleLbl="node1" presStyleIdx="0" presStyleCnt="5"/>
      <dgm:spPr/>
    </dgm:pt>
    <dgm:pt modelId="{55D1CB8B-9EC1-4A32-870C-0A6B9735476D}" type="pres">
      <dgm:prSet presAssocID="{2045027D-26AB-418A-AB61-53C65555E891}" presName="ParentBackground5" presStyleCnt="0"/>
      <dgm:spPr/>
    </dgm:pt>
    <dgm:pt modelId="{9DB914DC-DF50-4CE8-9935-84B8EDEAAA98}" type="pres">
      <dgm:prSet presAssocID="{2045027D-26AB-418A-AB61-53C65555E891}" presName="ParentBackground" presStyleLbl="fgAcc1" presStyleIdx="0" presStyleCnt="5"/>
      <dgm:spPr/>
      <dgm:t>
        <a:bodyPr/>
        <a:lstStyle/>
        <a:p>
          <a:endParaRPr lang="es-CO"/>
        </a:p>
      </dgm:t>
    </dgm:pt>
    <dgm:pt modelId="{84EE59AC-9B3B-4643-82E1-F2201F115E6A}" type="pres">
      <dgm:prSet presAssocID="{2045027D-26AB-418A-AB61-53C65555E891}" presName="Child5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00C3B7F-41CA-4D63-AE10-7FB3BAA2A77D}" type="pres">
      <dgm:prSet presAssocID="{2045027D-26AB-418A-AB61-53C65555E891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B57B49-621E-42C1-B0F8-168EAB9A5ED8}" type="pres">
      <dgm:prSet presAssocID="{AD21D6F9-A0D4-4228-A942-FA8765EDC8A0}" presName="Accent4" presStyleCnt="0"/>
      <dgm:spPr/>
    </dgm:pt>
    <dgm:pt modelId="{299C41BC-65AD-4850-B80A-7C8C92337F6D}" type="pres">
      <dgm:prSet presAssocID="{AD21D6F9-A0D4-4228-A942-FA8765EDC8A0}" presName="Accent" presStyleLbl="node1" presStyleIdx="1" presStyleCnt="5"/>
      <dgm:spPr/>
    </dgm:pt>
    <dgm:pt modelId="{6D4D7B09-76E0-412A-836B-113831288B91}" type="pres">
      <dgm:prSet presAssocID="{AD21D6F9-A0D4-4228-A942-FA8765EDC8A0}" presName="ParentBackground4" presStyleCnt="0"/>
      <dgm:spPr/>
    </dgm:pt>
    <dgm:pt modelId="{F9A2D214-A363-4951-9544-2FDA0D9A0E64}" type="pres">
      <dgm:prSet presAssocID="{AD21D6F9-A0D4-4228-A942-FA8765EDC8A0}" presName="ParentBackground" presStyleLbl="fgAcc1" presStyleIdx="1" presStyleCnt="5"/>
      <dgm:spPr/>
      <dgm:t>
        <a:bodyPr/>
        <a:lstStyle/>
        <a:p>
          <a:endParaRPr lang="es-CO"/>
        </a:p>
      </dgm:t>
    </dgm:pt>
    <dgm:pt modelId="{69EA7B84-4CBF-432C-A1ED-11038719AEC8}" type="pres">
      <dgm:prSet presAssocID="{AD21D6F9-A0D4-4228-A942-FA8765EDC8A0}" presName="Child4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5F5446C-80DF-4769-A19C-AF3B1515FBA3}" type="pres">
      <dgm:prSet presAssocID="{AD21D6F9-A0D4-4228-A942-FA8765EDC8A0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0FD83E6-1F82-4AE9-BF6D-F79D0B1ADB50}" type="pres">
      <dgm:prSet presAssocID="{395A32BF-418F-4F11-85B9-E1941D67EBA6}" presName="Accent3" presStyleCnt="0"/>
      <dgm:spPr/>
    </dgm:pt>
    <dgm:pt modelId="{97B51456-DFCE-4A8B-B59A-A2EA5C05AA67}" type="pres">
      <dgm:prSet presAssocID="{395A32BF-418F-4F11-85B9-E1941D67EBA6}" presName="Accent" presStyleLbl="node1" presStyleIdx="2" presStyleCnt="5"/>
      <dgm:spPr/>
    </dgm:pt>
    <dgm:pt modelId="{08BD2167-A6E8-4379-B6CD-04BADF286150}" type="pres">
      <dgm:prSet presAssocID="{395A32BF-418F-4F11-85B9-E1941D67EBA6}" presName="ParentBackground3" presStyleCnt="0"/>
      <dgm:spPr/>
    </dgm:pt>
    <dgm:pt modelId="{3594FE27-A66B-4291-83A7-0D47D46661E3}" type="pres">
      <dgm:prSet presAssocID="{395A32BF-418F-4F11-85B9-E1941D67EBA6}" presName="ParentBackground" presStyleLbl="fgAcc1" presStyleIdx="2" presStyleCnt="5"/>
      <dgm:spPr/>
      <dgm:t>
        <a:bodyPr/>
        <a:lstStyle/>
        <a:p>
          <a:endParaRPr lang="es-CO"/>
        </a:p>
      </dgm:t>
    </dgm:pt>
    <dgm:pt modelId="{ED6513D9-4DD4-43B4-92FF-0D65391744ED}" type="pres">
      <dgm:prSet presAssocID="{395A32BF-418F-4F11-85B9-E1941D67EBA6}" presName="Child3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7624080-9B86-4A5B-BC7C-157E570686F1}" type="pres">
      <dgm:prSet presAssocID="{395A32BF-418F-4F11-85B9-E1941D67EBA6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1111F62-3567-4513-8B04-28A79742C4FD}" type="pres">
      <dgm:prSet presAssocID="{1B81FE34-322B-4F92-BC08-DE70EF9CC0C2}" presName="Accent2" presStyleCnt="0"/>
      <dgm:spPr/>
    </dgm:pt>
    <dgm:pt modelId="{D67A3DF6-4BF0-4B3D-A94F-B6005C32F82D}" type="pres">
      <dgm:prSet presAssocID="{1B81FE34-322B-4F92-BC08-DE70EF9CC0C2}" presName="Accent" presStyleLbl="node1" presStyleIdx="3" presStyleCnt="5"/>
      <dgm:spPr/>
    </dgm:pt>
    <dgm:pt modelId="{4B5D1FA0-384C-4433-8427-DBB00126648B}" type="pres">
      <dgm:prSet presAssocID="{1B81FE34-322B-4F92-BC08-DE70EF9CC0C2}" presName="ParentBackground2" presStyleCnt="0"/>
      <dgm:spPr/>
    </dgm:pt>
    <dgm:pt modelId="{FC378788-5212-48F7-9D8F-95994B6535CE}" type="pres">
      <dgm:prSet presAssocID="{1B81FE34-322B-4F92-BC08-DE70EF9CC0C2}" presName="ParentBackground" presStyleLbl="fgAcc1" presStyleIdx="3" presStyleCnt="5"/>
      <dgm:spPr/>
      <dgm:t>
        <a:bodyPr/>
        <a:lstStyle/>
        <a:p>
          <a:endParaRPr lang="es-CO"/>
        </a:p>
      </dgm:t>
    </dgm:pt>
    <dgm:pt modelId="{A4DA8A80-0601-4E9F-94AF-2B9B56D7DE23}" type="pres">
      <dgm:prSet presAssocID="{1B81FE34-322B-4F92-BC08-DE70EF9CC0C2}" presName="Child2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3A96B9-29DF-408C-B03D-62E97D5A184E}" type="pres">
      <dgm:prSet presAssocID="{1B81FE34-322B-4F92-BC08-DE70EF9CC0C2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2E31CA0-1660-4661-9032-2F391DB3B6A7}" type="pres">
      <dgm:prSet presAssocID="{8EC15D93-C518-4ED4-94C6-639D71DC6A7B}" presName="Accent1" presStyleCnt="0"/>
      <dgm:spPr/>
    </dgm:pt>
    <dgm:pt modelId="{FBE4CA87-8B70-4416-88B2-12F066569966}" type="pres">
      <dgm:prSet presAssocID="{8EC15D93-C518-4ED4-94C6-639D71DC6A7B}" presName="Accent" presStyleLbl="node1" presStyleIdx="4" presStyleCnt="5"/>
      <dgm:spPr/>
    </dgm:pt>
    <dgm:pt modelId="{E890C945-6BD7-4AE7-AD9E-F1AF3BE61FE6}" type="pres">
      <dgm:prSet presAssocID="{8EC15D93-C518-4ED4-94C6-639D71DC6A7B}" presName="ParentBackground1" presStyleCnt="0"/>
      <dgm:spPr/>
    </dgm:pt>
    <dgm:pt modelId="{C5E96749-A8FE-43CB-ADB7-F3CACE50D22A}" type="pres">
      <dgm:prSet presAssocID="{8EC15D93-C518-4ED4-94C6-639D71DC6A7B}" presName="ParentBackground" presStyleLbl="fgAcc1" presStyleIdx="4" presStyleCnt="5"/>
      <dgm:spPr/>
      <dgm:t>
        <a:bodyPr/>
        <a:lstStyle/>
        <a:p>
          <a:endParaRPr lang="es-CO"/>
        </a:p>
      </dgm:t>
    </dgm:pt>
    <dgm:pt modelId="{FCB68933-6101-4867-BEE9-4A84521EA961}" type="pres">
      <dgm:prSet presAssocID="{8EC15D93-C518-4ED4-94C6-639D71DC6A7B}" presName="Child1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75A9F2-1027-4623-BF96-F542C01DD681}" type="pres">
      <dgm:prSet presAssocID="{8EC15D93-C518-4ED4-94C6-639D71DC6A7B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0D2D791-1190-437B-ABB5-13BAD5F1DC36}" srcId="{C810F976-FF2A-4672-88F0-7F897003CD47}" destId="{8EC15D93-C518-4ED4-94C6-639D71DC6A7B}" srcOrd="0" destOrd="0" parTransId="{E956CC5E-7B8B-4D84-BC68-5AA69BF95015}" sibTransId="{50FD92AB-F45D-4D12-A6D3-5602EDB69880}"/>
    <dgm:cxn modelId="{5A5696FB-C799-4A8E-BCD1-8565C719721A}" type="presOf" srcId="{2045027D-26AB-418A-AB61-53C65555E891}" destId="{9DB914DC-DF50-4CE8-9935-84B8EDEAAA98}" srcOrd="0" destOrd="0" presId="urn:microsoft.com/office/officeart/2011/layout/CircleProcess"/>
    <dgm:cxn modelId="{B714ADEA-0C31-473D-B4EF-1E273056C014}" type="presOf" srcId="{4A73A408-476C-48C7-B10D-4E4A1E50F2FD}" destId="{FCB68933-6101-4867-BEE9-4A84521EA961}" srcOrd="0" destOrd="0" presId="urn:microsoft.com/office/officeart/2011/layout/CircleProcess"/>
    <dgm:cxn modelId="{E8C6A189-9E69-4BCD-99DC-A23AF4152952}" type="presOf" srcId="{02BC6D12-E5C7-4AB7-8CB0-7A0DB91AE2A8}" destId="{84EE59AC-9B3B-4643-82E1-F2201F115E6A}" srcOrd="0" destOrd="2" presId="urn:microsoft.com/office/officeart/2011/layout/CircleProcess"/>
    <dgm:cxn modelId="{7FB19956-6DE8-41F2-AFD5-5364326C7C15}" type="presOf" srcId="{8EC15D93-C518-4ED4-94C6-639D71DC6A7B}" destId="{C5E96749-A8FE-43CB-ADB7-F3CACE50D22A}" srcOrd="0" destOrd="0" presId="urn:microsoft.com/office/officeart/2011/layout/CircleProcess"/>
    <dgm:cxn modelId="{DC363A44-22BA-4BC4-B83B-49A0DB7C5C82}" type="presOf" srcId="{395A32BF-418F-4F11-85B9-E1941D67EBA6}" destId="{D7624080-9B86-4A5B-BC7C-157E570686F1}" srcOrd="1" destOrd="0" presId="urn:microsoft.com/office/officeart/2011/layout/CircleProcess"/>
    <dgm:cxn modelId="{946A678C-F3BB-42C3-8C8F-2A44032CAB8F}" type="presOf" srcId="{C810F976-FF2A-4672-88F0-7F897003CD47}" destId="{11E49C58-612B-43ED-9F40-2054B6117751}" srcOrd="0" destOrd="0" presId="urn:microsoft.com/office/officeart/2011/layout/CircleProcess"/>
    <dgm:cxn modelId="{314EB42F-AAF1-49C4-8BB4-DEA71ADB834E}" type="presOf" srcId="{AD21D6F9-A0D4-4228-A942-FA8765EDC8A0}" destId="{F9A2D214-A363-4951-9544-2FDA0D9A0E64}" srcOrd="0" destOrd="0" presId="urn:microsoft.com/office/officeart/2011/layout/CircleProcess"/>
    <dgm:cxn modelId="{E76CC2A6-F14D-4940-A6B6-8123A24844A5}" srcId="{AD21D6F9-A0D4-4228-A942-FA8765EDC8A0}" destId="{BE822E21-9611-42ED-B94D-7B6AB95BD985}" srcOrd="1" destOrd="0" parTransId="{30F52FD5-38FE-464D-97CF-B5490F001E0B}" sibTransId="{223238E2-FEA5-40F0-854A-E0A3A9A62D4F}"/>
    <dgm:cxn modelId="{267D90F7-FF4F-497A-90B9-D7839574A327}" srcId="{C810F976-FF2A-4672-88F0-7F897003CD47}" destId="{2045027D-26AB-418A-AB61-53C65555E891}" srcOrd="4" destOrd="0" parTransId="{3E96E7F5-266C-4297-84E6-A90FBC773121}" sibTransId="{8FDCCA68-8EFF-4E00-9EEF-971E24163E3E}"/>
    <dgm:cxn modelId="{D6DF4410-D8EE-4654-9D49-64ACEE303310}" type="presOf" srcId="{AD21D6F9-A0D4-4228-A942-FA8765EDC8A0}" destId="{D5F5446C-80DF-4769-A19C-AF3B1515FBA3}" srcOrd="1" destOrd="0" presId="urn:microsoft.com/office/officeart/2011/layout/CircleProcess"/>
    <dgm:cxn modelId="{63657AAE-AC82-4161-8839-450679199CBA}" type="presOf" srcId="{1B81FE34-322B-4F92-BC08-DE70EF9CC0C2}" destId="{C93A96B9-29DF-408C-B03D-62E97D5A184E}" srcOrd="1" destOrd="0" presId="urn:microsoft.com/office/officeart/2011/layout/CircleProcess"/>
    <dgm:cxn modelId="{5765038E-225C-46B7-81B2-066322EFC847}" srcId="{AD21D6F9-A0D4-4228-A942-FA8765EDC8A0}" destId="{4EC40252-BB59-4193-AA85-E912B790E9D7}" srcOrd="0" destOrd="0" parTransId="{F135134C-2065-4793-B641-89D8318A06A3}" sibTransId="{4DC263DB-4C96-49F7-9953-F535AB2F102A}"/>
    <dgm:cxn modelId="{FF298E61-0E2E-4D9D-91E0-A155AC4CD2C2}" type="presOf" srcId="{1B921C72-A9E2-4CA2-98A9-9898E98A32C8}" destId="{84EE59AC-9B3B-4643-82E1-F2201F115E6A}" srcOrd="0" destOrd="1" presId="urn:microsoft.com/office/officeart/2011/layout/CircleProcess"/>
    <dgm:cxn modelId="{8D10A5D0-79C1-4CE1-AF23-667241890A91}" type="presOf" srcId="{09E00C09-A842-4459-9376-0D9A00D0F518}" destId="{84EE59AC-9B3B-4643-82E1-F2201F115E6A}" srcOrd="0" destOrd="0" presId="urn:microsoft.com/office/officeart/2011/layout/CircleProcess"/>
    <dgm:cxn modelId="{686BBF51-9074-41AF-8419-9446E050E841}" type="presOf" srcId="{BE822E21-9611-42ED-B94D-7B6AB95BD985}" destId="{69EA7B84-4CBF-432C-A1ED-11038719AEC8}" srcOrd="0" destOrd="1" presId="urn:microsoft.com/office/officeart/2011/layout/CircleProcess"/>
    <dgm:cxn modelId="{101426F4-E091-4E6E-AF3F-6DE0F5331CF1}" srcId="{1B81FE34-322B-4F92-BC08-DE70EF9CC0C2}" destId="{09A1A444-9478-4380-B6FB-08C7E054DC9A}" srcOrd="0" destOrd="0" parTransId="{FD2725BF-EFA8-403E-84BF-B50C973E44BF}" sibTransId="{8F773AB4-8B14-4F10-937C-8BD6F5A65DC1}"/>
    <dgm:cxn modelId="{E006D347-A63F-4A27-B5F7-3512C64F2830}" srcId="{C810F976-FF2A-4672-88F0-7F897003CD47}" destId="{AD21D6F9-A0D4-4228-A942-FA8765EDC8A0}" srcOrd="3" destOrd="0" parTransId="{9FADA0E1-2B44-4A53-937D-167F8F2D1846}" sibTransId="{13D50D2F-69E9-44EC-B359-15D5D77BB37F}"/>
    <dgm:cxn modelId="{78D7EB31-A0CC-4569-A872-49765BE2607A}" type="presOf" srcId="{8EC15D93-C518-4ED4-94C6-639D71DC6A7B}" destId="{4575A9F2-1027-4623-BF96-F542C01DD681}" srcOrd="1" destOrd="0" presId="urn:microsoft.com/office/officeart/2011/layout/CircleProcess"/>
    <dgm:cxn modelId="{ED18B8EA-EC9B-4BFE-8C4F-8BBF48C13FD6}" srcId="{395A32BF-418F-4F11-85B9-E1941D67EBA6}" destId="{4412B31A-66C6-4F98-8203-4337044DAA05}" srcOrd="0" destOrd="0" parTransId="{E843C8B3-94A6-4444-AAA6-0448A14B4B58}" sibTransId="{86C61207-2AD9-429C-B16E-6AE10FDFB173}"/>
    <dgm:cxn modelId="{3CC1C2CE-FAAE-4309-9FC0-A4D192D69CD8}" type="presOf" srcId="{2045027D-26AB-418A-AB61-53C65555E891}" destId="{B00C3B7F-41CA-4D63-AE10-7FB3BAA2A77D}" srcOrd="1" destOrd="0" presId="urn:microsoft.com/office/officeart/2011/layout/CircleProcess"/>
    <dgm:cxn modelId="{249296D3-E59E-4DED-9E19-B9EDBAC4D466}" srcId="{2045027D-26AB-418A-AB61-53C65555E891}" destId="{1B921C72-A9E2-4CA2-98A9-9898E98A32C8}" srcOrd="1" destOrd="0" parTransId="{BEF8D091-2604-4605-B3E0-0B5BFB5E3EEB}" sibTransId="{F1B51C9F-403F-483F-894C-59D216CD4AC7}"/>
    <dgm:cxn modelId="{BE42B0FA-9F52-47CD-83D5-DDE3580A1673}" type="presOf" srcId="{395A32BF-418F-4F11-85B9-E1941D67EBA6}" destId="{3594FE27-A66B-4291-83A7-0D47D46661E3}" srcOrd="0" destOrd="0" presId="urn:microsoft.com/office/officeart/2011/layout/CircleProcess"/>
    <dgm:cxn modelId="{F340293C-03F2-4B40-A455-FDD315F71769}" srcId="{C810F976-FF2A-4672-88F0-7F897003CD47}" destId="{1B81FE34-322B-4F92-BC08-DE70EF9CC0C2}" srcOrd="1" destOrd="0" parTransId="{F0977C2F-D776-476E-B712-67E0DB63F2C9}" sibTransId="{944A5FE9-62C4-45D4-931D-7E8F078B6107}"/>
    <dgm:cxn modelId="{35C53BE1-94E0-43FB-8CAB-34BBB66F772E}" type="presOf" srcId="{1B81FE34-322B-4F92-BC08-DE70EF9CC0C2}" destId="{FC378788-5212-48F7-9D8F-95994B6535CE}" srcOrd="0" destOrd="0" presId="urn:microsoft.com/office/officeart/2011/layout/CircleProcess"/>
    <dgm:cxn modelId="{3B3C45F6-5F1D-49EF-AE35-E199260AD550}" type="presOf" srcId="{F9D32A86-A2F2-4552-A0C9-BE50468E936C}" destId="{ED6513D9-4DD4-43B4-92FF-0D65391744ED}" srcOrd="0" destOrd="1" presId="urn:microsoft.com/office/officeart/2011/layout/CircleProcess"/>
    <dgm:cxn modelId="{C408E31B-EC3D-4909-9ADD-0265348C962B}" type="presOf" srcId="{09A1A444-9478-4380-B6FB-08C7E054DC9A}" destId="{A4DA8A80-0601-4E9F-94AF-2B9B56D7DE23}" srcOrd="0" destOrd="0" presId="urn:microsoft.com/office/officeart/2011/layout/CircleProcess"/>
    <dgm:cxn modelId="{98EF3529-131F-4025-9B7C-216BEA0B89D7}" srcId="{8EC15D93-C518-4ED4-94C6-639D71DC6A7B}" destId="{4A73A408-476C-48C7-B10D-4E4A1E50F2FD}" srcOrd="0" destOrd="0" parTransId="{A4D22C62-52F8-49CC-B1CF-3A5F3AF1E64A}" sibTransId="{D0759A46-EAAE-47D8-879E-F0CB8FF3D759}"/>
    <dgm:cxn modelId="{1E023264-1E93-456A-A42B-1D056E22A433}" srcId="{2045027D-26AB-418A-AB61-53C65555E891}" destId="{02BC6D12-E5C7-4AB7-8CB0-7A0DB91AE2A8}" srcOrd="2" destOrd="0" parTransId="{F6BEB754-6E85-4EB1-B1A2-FA536C0A6D11}" sibTransId="{F7B79EF9-F98C-472E-A011-82EF4ACA5784}"/>
    <dgm:cxn modelId="{3136E7C6-7305-4F1D-A210-71CBA3E8DE0C}" srcId="{2045027D-26AB-418A-AB61-53C65555E891}" destId="{09E00C09-A842-4459-9376-0D9A00D0F518}" srcOrd="0" destOrd="0" parTransId="{544663F1-3951-4B9C-B504-B13643D7BBDF}" sibTransId="{1D11D304-33FF-4A93-B629-F487EAD7B1AE}"/>
    <dgm:cxn modelId="{59D39A24-0A98-49D8-A7E0-69411D4252BD}" srcId="{395A32BF-418F-4F11-85B9-E1941D67EBA6}" destId="{F9D32A86-A2F2-4552-A0C9-BE50468E936C}" srcOrd="1" destOrd="0" parTransId="{20664BD4-0FA2-4FE1-AC8E-0D065A8E45B8}" sibTransId="{4B5522BA-2A21-43CE-948E-5F9252FFC951}"/>
    <dgm:cxn modelId="{3EB39C87-E4B2-437F-953A-3EE5125E669D}" srcId="{C810F976-FF2A-4672-88F0-7F897003CD47}" destId="{395A32BF-418F-4F11-85B9-E1941D67EBA6}" srcOrd="2" destOrd="0" parTransId="{E927FE92-2053-49A4-BCE3-E614BA0603CC}" sibTransId="{855DD527-E056-4521-B0D2-35F1ED10670E}"/>
    <dgm:cxn modelId="{D593E1AF-DD07-4A17-8E46-2CF20A644CA4}" type="presOf" srcId="{4412B31A-66C6-4F98-8203-4337044DAA05}" destId="{ED6513D9-4DD4-43B4-92FF-0D65391744ED}" srcOrd="0" destOrd="0" presId="urn:microsoft.com/office/officeart/2011/layout/CircleProcess"/>
    <dgm:cxn modelId="{6AACB915-CA89-44AB-9D97-A1AE6F51E895}" type="presOf" srcId="{4EC40252-BB59-4193-AA85-E912B790E9D7}" destId="{69EA7B84-4CBF-432C-A1ED-11038719AEC8}" srcOrd="0" destOrd="0" presId="urn:microsoft.com/office/officeart/2011/layout/CircleProcess"/>
    <dgm:cxn modelId="{53FA5AF6-E479-4F78-8935-444809447D28}" type="presParOf" srcId="{11E49C58-612B-43ED-9F40-2054B6117751}" destId="{8D364FAD-0D9D-46AE-B365-8C502CA523D1}" srcOrd="0" destOrd="0" presId="urn:microsoft.com/office/officeart/2011/layout/CircleProcess"/>
    <dgm:cxn modelId="{696595BF-A16C-42E5-B0B8-1684AA91F896}" type="presParOf" srcId="{8D364FAD-0D9D-46AE-B365-8C502CA523D1}" destId="{0B65F087-A468-4001-82FF-5161FFC3817E}" srcOrd="0" destOrd="0" presId="urn:microsoft.com/office/officeart/2011/layout/CircleProcess"/>
    <dgm:cxn modelId="{818CBB63-0227-4981-9644-17896518551A}" type="presParOf" srcId="{11E49C58-612B-43ED-9F40-2054B6117751}" destId="{55D1CB8B-9EC1-4A32-870C-0A6B9735476D}" srcOrd="1" destOrd="0" presId="urn:microsoft.com/office/officeart/2011/layout/CircleProcess"/>
    <dgm:cxn modelId="{88147276-461D-4E80-9CA0-D79F087DAC14}" type="presParOf" srcId="{55D1CB8B-9EC1-4A32-870C-0A6B9735476D}" destId="{9DB914DC-DF50-4CE8-9935-84B8EDEAAA98}" srcOrd="0" destOrd="0" presId="urn:microsoft.com/office/officeart/2011/layout/CircleProcess"/>
    <dgm:cxn modelId="{62FCC304-B15A-4A03-9ABB-2928547FE05E}" type="presParOf" srcId="{11E49C58-612B-43ED-9F40-2054B6117751}" destId="{84EE59AC-9B3B-4643-82E1-F2201F115E6A}" srcOrd="2" destOrd="0" presId="urn:microsoft.com/office/officeart/2011/layout/CircleProcess"/>
    <dgm:cxn modelId="{E57F4B53-9DCD-4E54-9A88-029203A538C1}" type="presParOf" srcId="{11E49C58-612B-43ED-9F40-2054B6117751}" destId="{B00C3B7F-41CA-4D63-AE10-7FB3BAA2A77D}" srcOrd="3" destOrd="0" presId="urn:microsoft.com/office/officeart/2011/layout/CircleProcess"/>
    <dgm:cxn modelId="{8117A44B-D9EF-4C10-A025-0575843EC85D}" type="presParOf" srcId="{11E49C58-612B-43ED-9F40-2054B6117751}" destId="{7DB57B49-621E-42C1-B0F8-168EAB9A5ED8}" srcOrd="4" destOrd="0" presId="urn:microsoft.com/office/officeart/2011/layout/CircleProcess"/>
    <dgm:cxn modelId="{D7B8BDA5-822F-4A4A-8DF2-7CE1BE1F072A}" type="presParOf" srcId="{7DB57B49-621E-42C1-B0F8-168EAB9A5ED8}" destId="{299C41BC-65AD-4850-B80A-7C8C92337F6D}" srcOrd="0" destOrd="0" presId="urn:microsoft.com/office/officeart/2011/layout/CircleProcess"/>
    <dgm:cxn modelId="{9EFB457A-064D-4E6D-B845-2F4751566363}" type="presParOf" srcId="{11E49C58-612B-43ED-9F40-2054B6117751}" destId="{6D4D7B09-76E0-412A-836B-113831288B91}" srcOrd="5" destOrd="0" presId="urn:microsoft.com/office/officeart/2011/layout/CircleProcess"/>
    <dgm:cxn modelId="{39DB90D0-3BE0-4279-96AC-7D23D07B51FA}" type="presParOf" srcId="{6D4D7B09-76E0-412A-836B-113831288B91}" destId="{F9A2D214-A363-4951-9544-2FDA0D9A0E64}" srcOrd="0" destOrd="0" presId="urn:microsoft.com/office/officeart/2011/layout/CircleProcess"/>
    <dgm:cxn modelId="{08E46A06-6E9B-475B-BF94-FDB20888666F}" type="presParOf" srcId="{11E49C58-612B-43ED-9F40-2054B6117751}" destId="{69EA7B84-4CBF-432C-A1ED-11038719AEC8}" srcOrd="6" destOrd="0" presId="urn:microsoft.com/office/officeart/2011/layout/CircleProcess"/>
    <dgm:cxn modelId="{FA2EC2D8-2A12-47AB-9073-624DC13DACF9}" type="presParOf" srcId="{11E49C58-612B-43ED-9F40-2054B6117751}" destId="{D5F5446C-80DF-4769-A19C-AF3B1515FBA3}" srcOrd="7" destOrd="0" presId="urn:microsoft.com/office/officeart/2011/layout/CircleProcess"/>
    <dgm:cxn modelId="{685FDD22-69B6-4A75-9F72-48835FC57C53}" type="presParOf" srcId="{11E49C58-612B-43ED-9F40-2054B6117751}" destId="{B0FD83E6-1F82-4AE9-BF6D-F79D0B1ADB50}" srcOrd="8" destOrd="0" presId="urn:microsoft.com/office/officeart/2011/layout/CircleProcess"/>
    <dgm:cxn modelId="{3CA54351-8BAA-4552-97F4-369A419C815A}" type="presParOf" srcId="{B0FD83E6-1F82-4AE9-BF6D-F79D0B1ADB50}" destId="{97B51456-DFCE-4A8B-B59A-A2EA5C05AA67}" srcOrd="0" destOrd="0" presId="urn:microsoft.com/office/officeart/2011/layout/CircleProcess"/>
    <dgm:cxn modelId="{053B4956-CDE4-40F0-966E-196DDB79A733}" type="presParOf" srcId="{11E49C58-612B-43ED-9F40-2054B6117751}" destId="{08BD2167-A6E8-4379-B6CD-04BADF286150}" srcOrd="9" destOrd="0" presId="urn:microsoft.com/office/officeart/2011/layout/CircleProcess"/>
    <dgm:cxn modelId="{F60B3EB0-97C8-465C-A7E1-908B7CF5FD2C}" type="presParOf" srcId="{08BD2167-A6E8-4379-B6CD-04BADF286150}" destId="{3594FE27-A66B-4291-83A7-0D47D46661E3}" srcOrd="0" destOrd="0" presId="urn:microsoft.com/office/officeart/2011/layout/CircleProcess"/>
    <dgm:cxn modelId="{9F439A17-5888-4A1B-A301-934502A0FADE}" type="presParOf" srcId="{11E49C58-612B-43ED-9F40-2054B6117751}" destId="{ED6513D9-4DD4-43B4-92FF-0D65391744ED}" srcOrd="10" destOrd="0" presId="urn:microsoft.com/office/officeart/2011/layout/CircleProcess"/>
    <dgm:cxn modelId="{A0A7E16C-15A4-4F6A-AD92-E3421E322734}" type="presParOf" srcId="{11E49C58-612B-43ED-9F40-2054B6117751}" destId="{D7624080-9B86-4A5B-BC7C-157E570686F1}" srcOrd="11" destOrd="0" presId="urn:microsoft.com/office/officeart/2011/layout/CircleProcess"/>
    <dgm:cxn modelId="{A455C938-7D5C-4B76-9977-E36362499AE1}" type="presParOf" srcId="{11E49C58-612B-43ED-9F40-2054B6117751}" destId="{31111F62-3567-4513-8B04-28A79742C4FD}" srcOrd="12" destOrd="0" presId="urn:microsoft.com/office/officeart/2011/layout/CircleProcess"/>
    <dgm:cxn modelId="{BCA4F059-21A3-4B2C-BAC4-05E28E088A4E}" type="presParOf" srcId="{31111F62-3567-4513-8B04-28A79742C4FD}" destId="{D67A3DF6-4BF0-4B3D-A94F-B6005C32F82D}" srcOrd="0" destOrd="0" presId="urn:microsoft.com/office/officeart/2011/layout/CircleProcess"/>
    <dgm:cxn modelId="{EF5B0518-6151-4733-A323-CE1356EC18DA}" type="presParOf" srcId="{11E49C58-612B-43ED-9F40-2054B6117751}" destId="{4B5D1FA0-384C-4433-8427-DBB00126648B}" srcOrd="13" destOrd="0" presId="urn:microsoft.com/office/officeart/2011/layout/CircleProcess"/>
    <dgm:cxn modelId="{BD892DFA-BAD5-45C5-85F0-B3E2C113338E}" type="presParOf" srcId="{4B5D1FA0-384C-4433-8427-DBB00126648B}" destId="{FC378788-5212-48F7-9D8F-95994B6535CE}" srcOrd="0" destOrd="0" presId="urn:microsoft.com/office/officeart/2011/layout/CircleProcess"/>
    <dgm:cxn modelId="{5FC42403-C141-4CA9-948C-B2D1BAB2DA5D}" type="presParOf" srcId="{11E49C58-612B-43ED-9F40-2054B6117751}" destId="{A4DA8A80-0601-4E9F-94AF-2B9B56D7DE23}" srcOrd="14" destOrd="0" presId="urn:microsoft.com/office/officeart/2011/layout/CircleProcess"/>
    <dgm:cxn modelId="{7955054C-CB09-401A-95CF-A53A7F3DA3BB}" type="presParOf" srcId="{11E49C58-612B-43ED-9F40-2054B6117751}" destId="{C93A96B9-29DF-408C-B03D-62E97D5A184E}" srcOrd="15" destOrd="0" presId="urn:microsoft.com/office/officeart/2011/layout/CircleProcess"/>
    <dgm:cxn modelId="{66BC1143-2BA9-47C8-9EA1-4DCDA565B25E}" type="presParOf" srcId="{11E49C58-612B-43ED-9F40-2054B6117751}" destId="{F2E31CA0-1660-4661-9032-2F391DB3B6A7}" srcOrd="16" destOrd="0" presId="urn:microsoft.com/office/officeart/2011/layout/CircleProcess"/>
    <dgm:cxn modelId="{B06C391D-4E35-49DB-9001-3CCC080798A0}" type="presParOf" srcId="{F2E31CA0-1660-4661-9032-2F391DB3B6A7}" destId="{FBE4CA87-8B70-4416-88B2-12F066569966}" srcOrd="0" destOrd="0" presId="urn:microsoft.com/office/officeart/2011/layout/CircleProcess"/>
    <dgm:cxn modelId="{1D1AC830-9708-495E-A899-A0FE76364909}" type="presParOf" srcId="{11E49C58-612B-43ED-9F40-2054B6117751}" destId="{E890C945-6BD7-4AE7-AD9E-F1AF3BE61FE6}" srcOrd="17" destOrd="0" presId="urn:microsoft.com/office/officeart/2011/layout/CircleProcess"/>
    <dgm:cxn modelId="{DC54464D-C9C9-4834-8AD4-D59A5B61033B}" type="presParOf" srcId="{E890C945-6BD7-4AE7-AD9E-F1AF3BE61FE6}" destId="{C5E96749-A8FE-43CB-ADB7-F3CACE50D22A}" srcOrd="0" destOrd="0" presId="urn:microsoft.com/office/officeart/2011/layout/CircleProcess"/>
    <dgm:cxn modelId="{E9ADAF9E-224A-42BB-AB98-EE08058D29C6}" type="presParOf" srcId="{11E49C58-612B-43ED-9F40-2054B6117751}" destId="{FCB68933-6101-4867-BEE9-4A84521EA961}" srcOrd="18" destOrd="0" presId="urn:microsoft.com/office/officeart/2011/layout/CircleProcess"/>
    <dgm:cxn modelId="{62405C3C-9E24-4A63-970D-ED6C695AA47E}" type="presParOf" srcId="{11E49C58-612B-43ED-9F40-2054B6117751}" destId="{4575A9F2-1027-4623-BF96-F542C01DD681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5F087-A468-4001-82FF-5161FFC3817E}">
      <dsp:nvSpPr>
        <dsp:cNvPr id="0" name=""/>
        <dsp:cNvSpPr/>
      </dsp:nvSpPr>
      <dsp:spPr>
        <a:xfrm>
          <a:off x="8924998" y="1115901"/>
          <a:ext cx="2029016" cy="2029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914DC-DF50-4CE8-9935-84B8EDEAAA98}">
      <dsp:nvSpPr>
        <dsp:cNvPr id="0" name=""/>
        <dsp:cNvSpPr/>
      </dsp:nvSpPr>
      <dsp:spPr>
        <a:xfrm>
          <a:off x="8991948" y="1183557"/>
          <a:ext cx="1894036" cy="18940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Summary metrics per cluster and </a:t>
          </a:r>
          <a:r>
            <a:rPr lang="en-US" sz="900" kern="1200" dirty="0" smtClean="0"/>
            <a:t>variable, and  summarize results in an unique excel file.</a:t>
          </a:r>
          <a:endParaRPr lang="es-CO" sz="900" kern="1200" dirty="0"/>
        </a:p>
      </dsp:txBody>
      <dsp:txXfrm>
        <a:off x="9262987" y="1454185"/>
        <a:ext cx="1353037" cy="1352780"/>
      </dsp:txXfrm>
    </dsp:sp>
    <dsp:sp modelId="{84EE59AC-9B3B-4643-82E1-F2201F115E6A}">
      <dsp:nvSpPr>
        <dsp:cNvPr id="0" name=""/>
        <dsp:cNvSpPr/>
      </dsp:nvSpPr>
      <dsp:spPr>
        <a:xfrm>
          <a:off x="8991948" y="3182638"/>
          <a:ext cx="1894036" cy="111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summary_function.R</a:t>
          </a:r>
          <a:endParaRPr lang="es-CO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summary_function_no_region.R</a:t>
          </a:r>
          <a:endParaRPr lang="es-CO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summary_files.R</a:t>
          </a:r>
          <a:endParaRPr lang="es-CO" sz="700" kern="1200" dirty="0"/>
        </a:p>
      </dsp:txBody>
      <dsp:txXfrm>
        <a:off x="8991948" y="3182638"/>
        <a:ext cx="1894036" cy="1112420"/>
      </dsp:txXfrm>
    </dsp:sp>
    <dsp:sp modelId="{299C41BC-65AD-4850-B80A-7C8C92337F6D}">
      <dsp:nvSpPr>
        <dsp:cNvPr id="0" name=""/>
        <dsp:cNvSpPr/>
      </dsp:nvSpPr>
      <dsp:spPr>
        <a:xfrm rot="2700000">
          <a:off x="6826989" y="1116006"/>
          <a:ext cx="2028781" cy="202878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2D214-A363-4951-9544-2FDA0D9A0E64}">
      <dsp:nvSpPr>
        <dsp:cNvPr id="0" name=""/>
        <dsp:cNvSpPr/>
      </dsp:nvSpPr>
      <dsp:spPr>
        <a:xfrm>
          <a:off x="6895981" y="1183557"/>
          <a:ext cx="1894036" cy="18940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Descriptive statistics using  </a:t>
          </a:r>
          <a:r>
            <a:rPr lang="en-US" sz="900" kern="1200" dirty="0" err="1" smtClean="0"/>
            <a:t>pearson</a:t>
          </a:r>
          <a:r>
            <a:rPr lang="en-US" sz="900" kern="1200" dirty="0" smtClean="0"/>
            <a:t> correlation and Fisher exact test.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Boxplots per variable using cluster and region as categories.</a:t>
          </a:r>
          <a:endParaRPr lang="es-CO" sz="900" kern="1200" dirty="0"/>
        </a:p>
      </dsp:txBody>
      <dsp:txXfrm>
        <a:off x="7165941" y="1454185"/>
        <a:ext cx="1353037" cy="1352780"/>
      </dsp:txXfrm>
    </dsp:sp>
    <dsp:sp modelId="{69EA7B84-4CBF-432C-A1ED-11038719AEC8}">
      <dsp:nvSpPr>
        <dsp:cNvPr id="0" name=""/>
        <dsp:cNvSpPr/>
      </dsp:nvSpPr>
      <dsp:spPr>
        <a:xfrm>
          <a:off x="6895981" y="3182638"/>
          <a:ext cx="1894036" cy="111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Description.R</a:t>
          </a:r>
          <a:endParaRPr lang="es-CO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Description_no_región.R</a:t>
          </a:r>
          <a:endParaRPr lang="es-CO" sz="700" kern="1200" dirty="0"/>
        </a:p>
      </dsp:txBody>
      <dsp:txXfrm>
        <a:off x="6895981" y="3182638"/>
        <a:ext cx="1894036" cy="1112420"/>
      </dsp:txXfrm>
    </dsp:sp>
    <dsp:sp modelId="{97B51456-DFCE-4A8B-B59A-A2EA5C05AA67}">
      <dsp:nvSpPr>
        <dsp:cNvPr id="0" name=""/>
        <dsp:cNvSpPr/>
      </dsp:nvSpPr>
      <dsp:spPr>
        <a:xfrm rot="2700000">
          <a:off x="4731023" y="1116006"/>
          <a:ext cx="2028781" cy="202878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4FE27-A66B-4291-83A7-0D47D46661E3}">
      <dsp:nvSpPr>
        <dsp:cNvPr id="0" name=""/>
        <dsp:cNvSpPr/>
      </dsp:nvSpPr>
      <dsp:spPr>
        <a:xfrm>
          <a:off x="4798935" y="1183557"/>
          <a:ext cx="1894036" cy="18940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err="1" smtClean="0"/>
            <a:t>Hierarchical</a:t>
          </a:r>
          <a:r>
            <a:rPr lang="es-CO" sz="900" kern="1200" dirty="0" smtClean="0"/>
            <a:t> </a:t>
          </a:r>
          <a:r>
            <a:rPr lang="es-CO" sz="900" kern="1200" dirty="0" err="1" smtClean="0"/>
            <a:t>clustering</a:t>
          </a:r>
          <a:r>
            <a:rPr lang="es-CO" sz="900" kern="1200" dirty="0" smtClean="0"/>
            <a:t> </a:t>
          </a:r>
          <a:r>
            <a:rPr lang="es-CO" sz="900" kern="1200" dirty="0" err="1" smtClean="0"/>
            <a:t>using</a:t>
          </a:r>
          <a:r>
            <a:rPr lang="es-CO" sz="900" kern="1200" dirty="0" smtClean="0"/>
            <a:t> </a:t>
          </a:r>
          <a:r>
            <a:rPr lang="es-CO" sz="900" kern="1200" dirty="0" err="1" smtClean="0"/>
            <a:t>gower</a:t>
          </a:r>
          <a:r>
            <a:rPr lang="es-CO" sz="900" kern="1200" dirty="0" smtClean="0"/>
            <a:t> </a:t>
          </a:r>
          <a:r>
            <a:rPr lang="es-CO" sz="900" kern="1200" dirty="0" err="1" smtClean="0"/>
            <a:t>distance</a:t>
          </a:r>
          <a:r>
            <a:rPr lang="es-CO" sz="900" kern="1200" dirty="0" smtClean="0"/>
            <a:t> </a:t>
          </a:r>
          <a:r>
            <a:rPr lang="es-CO" sz="900" kern="1200" dirty="0" err="1" smtClean="0"/>
            <a:t>with</a:t>
          </a:r>
          <a:r>
            <a:rPr lang="es-CO" sz="900" kern="1200" dirty="0" smtClean="0"/>
            <a:t> and </a:t>
          </a:r>
          <a:r>
            <a:rPr lang="es-CO" sz="900" kern="1200" dirty="0" err="1" smtClean="0"/>
            <a:t>without</a:t>
          </a:r>
          <a:r>
            <a:rPr lang="es-CO" sz="900" kern="1200" dirty="0" smtClean="0"/>
            <a:t> </a:t>
          </a:r>
          <a:r>
            <a:rPr lang="es-CO" sz="900" kern="1200" dirty="0" err="1" smtClean="0"/>
            <a:t>region</a:t>
          </a:r>
          <a:r>
            <a:rPr lang="es-CO" sz="900" kern="1200" dirty="0" smtClean="0"/>
            <a:t> as  predictor.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Barplot</a:t>
          </a:r>
          <a:r>
            <a:rPr lang="en-US" sz="900" kern="1200" dirty="0" smtClean="0"/>
            <a:t> of heights to decide  the optimal number of clusters.</a:t>
          </a:r>
          <a:endParaRPr lang="es-CO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900" kern="1200" dirty="0"/>
        </a:p>
      </dsp:txBody>
      <dsp:txXfrm>
        <a:off x="5068895" y="1454185"/>
        <a:ext cx="1353037" cy="1352780"/>
      </dsp:txXfrm>
    </dsp:sp>
    <dsp:sp modelId="{ED6513D9-4DD4-43B4-92FF-0D65391744ED}">
      <dsp:nvSpPr>
        <dsp:cNvPr id="0" name=""/>
        <dsp:cNvSpPr/>
      </dsp:nvSpPr>
      <dsp:spPr>
        <a:xfrm>
          <a:off x="4798935" y="3182638"/>
          <a:ext cx="1894036" cy="111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Cluster.R</a:t>
          </a:r>
          <a:endParaRPr lang="es-CO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Cluster_no_region.R</a:t>
          </a:r>
          <a:endParaRPr lang="es-CO" sz="700" kern="1200" dirty="0"/>
        </a:p>
      </dsp:txBody>
      <dsp:txXfrm>
        <a:off x="4798935" y="3182638"/>
        <a:ext cx="1894036" cy="1112420"/>
      </dsp:txXfrm>
    </dsp:sp>
    <dsp:sp modelId="{D67A3DF6-4BF0-4B3D-A94F-B6005C32F82D}">
      <dsp:nvSpPr>
        <dsp:cNvPr id="0" name=""/>
        <dsp:cNvSpPr/>
      </dsp:nvSpPr>
      <dsp:spPr>
        <a:xfrm rot="2700000">
          <a:off x="2633976" y="1116006"/>
          <a:ext cx="2028781" cy="202878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78788-5212-48F7-9D8F-95994B6535CE}">
      <dsp:nvSpPr>
        <dsp:cNvPr id="0" name=""/>
        <dsp:cNvSpPr/>
      </dsp:nvSpPr>
      <dsp:spPr>
        <a:xfrm>
          <a:off x="2701889" y="1183557"/>
          <a:ext cx="1894036" cy="18940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Get wild plants frequencies and match to UM information already processed.</a:t>
          </a:r>
          <a:endParaRPr lang="es-CO" sz="900" kern="1200" dirty="0"/>
        </a:p>
      </dsp:txBody>
      <dsp:txXfrm>
        <a:off x="2972928" y="1454185"/>
        <a:ext cx="1353037" cy="1352780"/>
      </dsp:txXfrm>
    </dsp:sp>
    <dsp:sp modelId="{A4DA8A80-0601-4E9F-94AF-2B9B56D7DE23}">
      <dsp:nvSpPr>
        <dsp:cNvPr id="0" name=""/>
        <dsp:cNvSpPr/>
      </dsp:nvSpPr>
      <dsp:spPr>
        <a:xfrm>
          <a:off x="2701889" y="3182638"/>
          <a:ext cx="1894036" cy="111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Transform.R</a:t>
          </a:r>
          <a:endParaRPr lang="es-CO" sz="700" kern="1200" dirty="0"/>
        </a:p>
      </dsp:txBody>
      <dsp:txXfrm>
        <a:off x="2701889" y="3182638"/>
        <a:ext cx="1894036" cy="1112420"/>
      </dsp:txXfrm>
    </dsp:sp>
    <dsp:sp modelId="{FBE4CA87-8B70-4416-88B2-12F066569966}">
      <dsp:nvSpPr>
        <dsp:cNvPr id="0" name=""/>
        <dsp:cNvSpPr/>
      </dsp:nvSpPr>
      <dsp:spPr>
        <a:xfrm rot="2700000">
          <a:off x="536930" y="1116006"/>
          <a:ext cx="2028781" cy="202878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96749-A8FE-43CB-ADB7-F3CACE50D22A}">
      <dsp:nvSpPr>
        <dsp:cNvPr id="0" name=""/>
        <dsp:cNvSpPr/>
      </dsp:nvSpPr>
      <dsp:spPr>
        <a:xfrm>
          <a:off x="604842" y="1183557"/>
          <a:ext cx="1894036" cy="18940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Get information from DTA file.</a:t>
          </a:r>
          <a:endParaRPr lang="es-CO" sz="900" kern="1200" dirty="0"/>
        </a:p>
      </dsp:txBody>
      <dsp:txXfrm>
        <a:off x="875882" y="1454185"/>
        <a:ext cx="1353037" cy="1352780"/>
      </dsp:txXfrm>
    </dsp:sp>
    <dsp:sp modelId="{FCB68933-6101-4867-BEE9-4A84521EA961}">
      <dsp:nvSpPr>
        <dsp:cNvPr id="0" name=""/>
        <dsp:cNvSpPr/>
      </dsp:nvSpPr>
      <dsp:spPr>
        <a:xfrm>
          <a:off x="604842" y="3182638"/>
          <a:ext cx="1894036" cy="111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kern="1200" dirty="0" err="1" smtClean="0"/>
            <a:t>Data_exploration.R</a:t>
          </a:r>
          <a:endParaRPr lang="es-CO" sz="700" kern="1200" dirty="0"/>
        </a:p>
      </dsp:txBody>
      <dsp:txXfrm>
        <a:off x="604842" y="3182638"/>
        <a:ext cx="1894036" cy="1112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1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21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47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17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425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649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62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32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42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077-B1E8-4678-992A-6FC9BA616D0D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21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1077-B1E8-4678-992A-6FC9BA616D0D}" type="datetimeFigureOut">
              <a:rPr lang="es-CO" smtClean="0"/>
              <a:t>11/04/2018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4547-05B8-4016-8BA0-ADCD600F1B9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404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HUANUCO WILD PLANTS ANALYSIS SUMMARY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2018/04/10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903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enough strong correlations to use multivariate approaches</a:t>
            </a:r>
            <a:endParaRPr lang="es-CO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Region, </a:t>
            </a:r>
            <a:r>
              <a:rPr lang="en-US" dirty="0" err="1" smtClean="0"/>
              <a:t>headsex</a:t>
            </a:r>
            <a:r>
              <a:rPr lang="en-US" dirty="0" smtClean="0"/>
              <a:t> ,</a:t>
            </a:r>
            <a:r>
              <a:rPr lang="en-US" dirty="0" err="1" smtClean="0"/>
              <a:t>elcsa</a:t>
            </a:r>
            <a:r>
              <a:rPr lang="en-US" dirty="0" smtClean="0"/>
              <a:t> categories, education level have interesting relationship  each others ( black)</a:t>
            </a:r>
            <a:endParaRPr lang="es-CO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368015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Dendogram</a:t>
            </a:r>
            <a:endParaRPr lang="es-CO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96735"/>
              </p:ext>
            </p:extLst>
          </p:nvPr>
        </p:nvGraphicFramePr>
        <p:xfrm>
          <a:off x="8801100" y="485934"/>
          <a:ext cx="198223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137263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individues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3954"/>
            <a:ext cx="10515600" cy="3154680"/>
          </a:xfrm>
        </p:spPr>
      </p:pic>
    </p:spTree>
    <p:extLst>
      <p:ext uri="{BB962C8B-B14F-4D97-AF65-F5344CB8AC3E}">
        <p14:creationId xmlns:p14="http://schemas.microsoft.com/office/powerpoint/2010/main" val="280277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Dendogram</a:t>
            </a:r>
            <a:r>
              <a:rPr lang="en-US" dirty="0" smtClean="0"/>
              <a:t> without region</a:t>
            </a:r>
            <a:endParaRPr lang="es-CO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801100" y="485934"/>
          <a:ext cx="1981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1371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individues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3954"/>
            <a:ext cx="10515600" cy="3154680"/>
          </a:xfrm>
        </p:spPr>
      </p:pic>
    </p:spTree>
    <p:extLst>
      <p:ext uri="{BB962C8B-B14F-4D97-AF65-F5344CB8AC3E}">
        <p14:creationId xmlns:p14="http://schemas.microsoft.com/office/powerpoint/2010/main" val="169272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clusters suggested</a:t>
            </a:r>
            <a:endParaRPr lang="es-C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Height criteria</a:t>
            </a:r>
            <a:endParaRPr lang="es-C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Elbox</a:t>
            </a:r>
            <a:r>
              <a:rPr lang="en-US" dirty="0" smtClean="0"/>
              <a:t> criteria</a:t>
            </a:r>
            <a:endParaRPr lang="es-CO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81152"/>
            <a:ext cx="5183188" cy="2332434"/>
          </a:xfrm>
        </p:spPr>
      </p:pic>
    </p:spTree>
    <p:extLst>
      <p:ext uri="{BB962C8B-B14F-4D97-AF65-F5344CB8AC3E}">
        <p14:creationId xmlns:p14="http://schemas.microsoft.com/office/powerpoint/2010/main" val="168897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clusters </a:t>
            </a:r>
            <a:r>
              <a:rPr lang="en-US" dirty="0" smtClean="0"/>
              <a:t>suggested without region as variable</a:t>
            </a:r>
            <a:endParaRPr lang="es-C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Height criteria</a:t>
            </a:r>
            <a:endParaRPr lang="es-C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Elbox</a:t>
            </a:r>
            <a:r>
              <a:rPr lang="en-US" dirty="0" smtClean="0"/>
              <a:t> criteria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81152"/>
            <a:ext cx="5183188" cy="2332434"/>
          </a:xfrm>
        </p:spPr>
      </p:pic>
    </p:spTree>
    <p:extLst>
      <p:ext uri="{BB962C8B-B14F-4D97-AF65-F5344CB8AC3E}">
        <p14:creationId xmlns:p14="http://schemas.microsoft.com/office/powerpoint/2010/main" val="208348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Number </a:t>
            </a:r>
            <a:r>
              <a:rPr lang="en-US" dirty="0"/>
              <a:t>of ecosystem where species were collected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region as variable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Without region </a:t>
            </a:r>
            <a:r>
              <a:rPr lang="en-US" dirty="0"/>
              <a:t>as variable</a:t>
            </a:r>
            <a:endParaRPr lang="es-CO" dirty="0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3500923"/>
              </p:ext>
            </p:extLst>
          </p:nvPr>
        </p:nvGraphicFramePr>
        <p:xfrm>
          <a:off x="839788" y="3186113"/>
          <a:ext cx="5157787" cy="232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Acrobat Document" r:id="rId3" imgW="36558000" imgH="16459200" progId="AcroExch.Document.DC">
                  <p:embed/>
                </p:oleObj>
              </mc:Choice>
              <mc:Fallback>
                <p:oleObj name="Acrobat Document" r:id="rId3" imgW="36558000" imgH="16459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3186113"/>
                        <a:ext cx="5157787" cy="232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94247953"/>
              </p:ext>
            </p:extLst>
          </p:nvPr>
        </p:nvGraphicFramePr>
        <p:xfrm>
          <a:off x="6172200" y="3179763"/>
          <a:ext cx="5183188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Acrobat Document" r:id="rId5" imgW="36558000" imgH="16459200" progId="AcroExch.Document.DC">
                  <p:embed/>
                </p:oleObj>
              </mc:Choice>
              <mc:Fallback>
                <p:oleObj name="Acrobat Document" r:id="rId5" imgW="36558000" imgH="16459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3179763"/>
                        <a:ext cx="5183188" cy="233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16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ecosystem where species were </a:t>
            </a:r>
            <a:r>
              <a:rPr lang="en-US" dirty="0" smtClean="0"/>
              <a:t>collected per region(NO CLUSTER)</a:t>
            </a:r>
            <a:endParaRPr lang="es-CO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5423680"/>
              </p:ext>
            </p:extLst>
          </p:nvPr>
        </p:nvGraphicFramePr>
        <p:xfrm>
          <a:off x="839788" y="3186113"/>
          <a:ext cx="5157787" cy="232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Acrobat Document" r:id="rId3" imgW="36558000" imgH="16459200" progId="AcroExch.Document.DC">
                  <p:embed/>
                </p:oleObj>
              </mc:Choice>
              <mc:Fallback>
                <p:oleObj name="Acrobat Document" r:id="rId3" imgW="36558000" imgH="16459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3186113"/>
                        <a:ext cx="5157787" cy="232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4"/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Without region as variable</a:t>
            </a:r>
            <a:endParaRPr lang="es-CO" dirty="0"/>
          </a:p>
        </p:txBody>
      </p:sp>
      <p:graphicFrame>
        <p:nvGraphicFramePr>
          <p:cNvPr id="9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36232"/>
              </p:ext>
            </p:extLst>
          </p:nvPr>
        </p:nvGraphicFramePr>
        <p:xfrm>
          <a:off x="6172200" y="3179763"/>
          <a:ext cx="5183188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Acrobat Document" r:id="rId5" imgW="36558000" imgH="16459200" progId="AcroExch.Document.DC">
                  <p:embed/>
                </p:oleObj>
              </mc:Choice>
              <mc:Fallback>
                <p:oleObj name="Acrobat Document" r:id="rId5" imgW="36558000" imgH="16459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3179763"/>
                        <a:ext cx="5183188" cy="233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94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714915"/>
              </p:ext>
            </p:extLst>
          </p:nvPr>
        </p:nvGraphicFramePr>
        <p:xfrm>
          <a:off x="283028" y="1186543"/>
          <a:ext cx="11070771" cy="499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073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s-CO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err="1" smtClean="0"/>
              <a:t>Data_exploration.R</a:t>
            </a:r>
            <a:endParaRPr lang="es-CO" dirty="0" smtClean="0"/>
          </a:p>
          <a:p>
            <a:r>
              <a:rPr lang="es-CO" dirty="0" err="1" smtClean="0"/>
              <a:t>transform.R</a:t>
            </a:r>
            <a:endParaRPr lang="es-CO" dirty="0" smtClean="0"/>
          </a:p>
          <a:p>
            <a:r>
              <a:rPr lang="es-CO" dirty="0" err="1" smtClean="0"/>
              <a:t>Cluster.R</a:t>
            </a:r>
            <a:endParaRPr lang="es-CO" dirty="0" smtClean="0"/>
          </a:p>
          <a:p>
            <a:r>
              <a:rPr lang="es-CO" dirty="0" err="1" smtClean="0"/>
              <a:t>Description.R</a:t>
            </a:r>
            <a:endParaRPr lang="es-CO" dirty="0" smtClean="0"/>
          </a:p>
          <a:p>
            <a:r>
              <a:rPr lang="es-CO" dirty="0" err="1" smtClean="0"/>
              <a:t>summary_function.R</a:t>
            </a:r>
            <a:endParaRPr lang="es-CO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err="1" smtClean="0"/>
              <a:t>Data_exploration.R</a:t>
            </a:r>
            <a:endParaRPr lang="es-CO" dirty="0" smtClean="0"/>
          </a:p>
          <a:p>
            <a:r>
              <a:rPr lang="es-CO" dirty="0" err="1" smtClean="0"/>
              <a:t>transform.R</a:t>
            </a:r>
            <a:endParaRPr lang="es-CO" dirty="0" smtClean="0"/>
          </a:p>
          <a:p>
            <a:r>
              <a:rPr lang="es-CO" dirty="0" err="1" smtClean="0"/>
              <a:t>Cluster_no_region.R</a:t>
            </a:r>
            <a:endParaRPr lang="es-CO" dirty="0" smtClean="0"/>
          </a:p>
          <a:p>
            <a:r>
              <a:rPr lang="es-CO" dirty="0" err="1" smtClean="0"/>
              <a:t>Description_no_region.R</a:t>
            </a:r>
            <a:endParaRPr lang="es-CO" dirty="0" smtClean="0"/>
          </a:p>
          <a:p>
            <a:r>
              <a:rPr lang="es-CO" dirty="0" err="1" smtClean="0"/>
              <a:t>summary_function_no_region.R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663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FOLDERS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95975" cy="1609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2122714"/>
            <a:ext cx="4604657" cy="478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734175" y="639082"/>
            <a:ext cx="5181600" cy="4351338"/>
          </a:xfrm>
        </p:spPr>
        <p:txBody>
          <a:bodyPr/>
          <a:lstStyle/>
          <a:p>
            <a:r>
              <a:rPr lang="en-US" dirty="0" smtClean="0"/>
              <a:t>csv</a:t>
            </a:r>
          </a:p>
          <a:p>
            <a:pPr marL="0" indent="0">
              <a:buNone/>
            </a:pPr>
            <a:r>
              <a:rPr lang="en-US" dirty="0" smtClean="0"/>
              <a:t>outputs in csv format for correlation, fisher and summary. Also, it has the final clusters in csv format (cluster_table.csv)</a:t>
            </a:r>
            <a:endParaRPr lang="es-C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5" y="781049"/>
            <a:ext cx="4171950" cy="4191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810375" y="3308576"/>
            <a:ext cx="5181600" cy="4351338"/>
          </a:xfrm>
        </p:spPr>
        <p:txBody>
          <a:bodyPr/>
          <a:lstStyle/>
          <a:p>
            <a:r>
              <a:rPr lang="en-US" dirty="0" smtClean="0"/>
              <a:t>plot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Graphical outputs</a:t>
            </a:r>
            <a:endParaRPr lang="es-CO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457" y="3308576"/>
            <a:ext cx="3714347" cy="7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1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215190"/>
              </p:ext>
            </p:extLst>
          </p:nvPr>
        </p:nvGraphicFramePr>
        <p:xfrm>
          <a:off x="642258" y="141510"/>
          <a:ext cx="7239288" cy="65345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66516"/>
                <a:gridCol w="4591120"/>
                <a:gridCol w="690826"/>
                <a:gridCol w="690826"/>
              </a:tblGrid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ID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description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type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source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n_species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number of species collected 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CIAT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 err="1">
                          <a:effectLst/>
                        </a:rPr>
                        <a:t>n_ecosystems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ecosystems where species were collected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CIAT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autoconsumption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number of species collected for </a:t>
                      </a:r>
                      <a:r>
                        <a:rPr lang="en-US" sz="1000" u="none" strike="noStrike" dirty="0" err="1">
                          <a:effectLst/>
                        </a:rPr>
                        <a:t>autoconsumption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CIAT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n_preparations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food preparations made with  collected plants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CIAT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n_Agr_pract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agricultural practices made with  collected plants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CIAT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region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 landscape (study region): 1 = Huánuco-Quisqui, 2 = Amarilis, 3 = Molino-Umari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factor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headsex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(sex of head of household): 0 = household head is male; 1 = household head is 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logical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39734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elcsa_cat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(categorical Latin American and Caribbean Food Security Scale (ELCSA) score): 0 = food secure; 1 = mildly food insecure; 2 = moderately food insecure; 3 = severely food insecure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factor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39734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edu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edu (education level of index woman): 0 = no education; 1 = incomplete primary; 2 = complete primary; 3 = incomplete secondary; 4 = complete secondary or post-secondary civil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logical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assistance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did the household receive income (in-cash or in-kind) from friends or relatives in the past 12 months?): 0 = no; 1 = 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factor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UM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44313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 err="1">
                          <a:effectLst/>
                        </a:rPr>
                        <a:t>nonaginc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(does the household have an income source other than agriculture?): 0 = no; 1 = yes</a:t>
                      </a:r>
                      <a:br>
                        <a:rPr lang="en-US" sz="1000" u="none" strike="noStrike">
                          <a:effectLst/>
                        </a:rPr>
                      </a:b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factor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hhsize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(total number of household members)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headage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household head is female headage (age of head of household): age in years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numchildren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(total number of children aged &lt; 5 in the household)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age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(age of index woman): age in years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num_emp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(the number of individuals in the household that are employed)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area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 household agricultural land área (hectars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ch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harvested agricultural production (field crops), metric 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9542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ced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earnings from sold agricultural production (field crops), hundreds of $US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l_fields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(total number of fields cultivated, managed or owned by the household - taken from Module L)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m_fields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(total number of fields cultivated, managed or owned by the household - taken from Module 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cd_field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cd_field (species diversity of field crops): number of different crop species planted in 2016-2017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9542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cd_garden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cd_garden (species diversity of garden crops): number of different crop species planted in garden  2016-2017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26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cd_tree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cd_tree (species diversity of trees): number of different trees in cultivation during 2016-2017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cd_gardentree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(species diversityof both garden crops and trees combined):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UM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clust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Cluster where the record 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Numeric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CIAT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5" marR="5325" marT="5325" marB="0" anchor="b"/>
                </a:tc>
              </a:tr>
            </a:tbl>
          </a:graphicData>
        </a:graphic>
      </p:graphicFrame>
      <p:sp>
        <p:nvSpPr>
          <p:cNvPr id="11" name="Content Placeholder 8"/>
          <p:cNvSpPr txBox="1">
            <a:spLocks/>
          </p:cNvSpPr>
          <p:nvPr/>
        </p:nvSpPr>
        <p:spPr>
          <a:xfrm>
            <a:off x="8425542" y="900340"/>
            <a:ext cx="3418115" cy="30294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remove </a:t>
            </a:r>
            <a:r>
              <a:rPr lang="en-US" u="none" strike="noStrike" dirty="0" smtClean="0">
                <a:effectLst/>
              </a:rPr>
              <a:t>number of species collected for sell, and </a:t>
            </a:r>
            <a:r>
              <a:rPr lang="en-US" dirty="0" smtClean="0"/>
              <a:t>We remove </a:t>
            </a:r>
            <a:r>
              <a:rPr lang="en-US" u="none" strike="noStrike" dirty="0" smtClean="0">
                <a:effectLst/>
              </a:rPr>
              <a:t>number of species collected for other uses (Noise)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418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structure (Boxplots)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768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Boxplot </a:t>
            </a:r>
            <a:r>
              <a:rPr lang="en-US" dirty="0"/>
              <a:t>per </a:t>
            </a:r>
            <a:r>
              <a:rPr lang="en-US" dirty="0" smtClean="0"/>
              <a:t>region folder: </a:t>
            </a:r>
            <a:r>
              <a:rPr lang="en-US" dirty="0" err="1" smtClean="0"/>
              <a:t>Huanuco</a:t>
            </a:r>
            <a:r>
              <a:rPr lang="en-US" dirty="0" smtClean="0"/>
              <a:t>\plot\region</a:t>
            </a:r>
          </a:p>
          <a:p>
            <a:r>
              <a:rPr lang="en-US" dirty="0" smtClean="0"/>
              <a:t>Boxplot filename:[</a:t>
            </a:r>
            <a:r>
              <a:rPr lang="en-US" dirty="0" err="1" smtClean="0"/>
              <a:t>var_name</a:t>
            </a:r>
            <a:r>
              <a:rPr lang="en-US" dirty="0" smtClean="0"/>
              <a:t>] _REGION_</a:t>
            </a:r>
            <a:r>
              <a:rPr lang="en-US" dirty="0"/>
              <a:t> </a:t>
            </a:r>
            <a:r>
              <a:rPr lang="en-US" dirty="0" smtClean="0"/>
              <a:t>[date] </a:t>
            </a:r>
          </a:p>
          <a:p>
            <a:endParaRPr lang="en-US" dirty="0"/>
          </a:p>
          <a:p>
            <a:r>
              <a:rPr lang="en-US" dirty="0"/>
              <a:t>Boxplot per cluster </a:t>
            </a:r>
            <a:r>
              <a:rPr lang="en-US" dirty="0" smtClean="0"/>
              <a:t>folder (using region) : </a:t>
            </a:r>
            <a:r>
              <a:rPr lang="en-US" dirty="0" err="1" smtClean="0"/>
              <a:t>Huanuco</a:t>
            </a:r>
            <a:r>
              <a:rPr lang="en-US" dirty="0" smtClean="0"/>
              <a:t>\plot\full</a:t>
            </a:r>
            <a:endParaRPr lang="en-US" dirty="0"/>
          </a:p>
          <a:p>
            <a:r>
              <a:rPr lang="en-US" dirty="0"/>
              <a:t>Boxplot filename:[</a:t>
            </a:r>
            <a:r>
              <a:rPr lang="en-US" dirty="0" err="1"/>
              <a:t>var_name</a:t>
            </a:r>
            <a:r>
              <a:rPr lang="en-US" dirty="0"/>
              <a:t>] </a:t>
            </a:r>
            <a:r>
              <a:rPr lang="en-US" dirty="0" smtClean="0"/>
              <a:t>_ [</a:t>
            </a:r>
            <a:r>
              <a:rPr lang="en-US" dirty="0"/>
              <a:t>date]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Boxplot per cluster folder </a:t>
            </a:r>
            <a:r>
              <a:rPr lang="en-US" dirty="0" smtClean="0"/>
              <a:t>(without region as variable) </a:t>
            </a:r>
            <a:r>
              <a:rPr lang="en-US" dirty="0"/>
              <a:t>: </a:t>
            </a:r>
            <a:r>
              <a:rPr lang="en-US" dirty="0" err="1" smtClean="0"/>
              <a:t>Huanuco</a:t>
            </a:r>
            <a:r>
              <a:rPr lang="en-US" dirty="0" smtClean="0"/>
              <a:t>\plot\region</a:t>
            </a:r>
            <a:endParaRPr lang="en-US" dirty="0"/>
          </a:p>
          <a:p>
            <a:r>
              <a:rPr lang="en-US" dirty="0"/>
              <a:t>Boxplot filename:[</a:t>
            </a:r>
            <a:r>
              <a:rPr lang="en-US" dirty="0" err="1"/>
              <a:t>var_name</a:t>
            </a:r>
            <a:r>
              <a:rPr lang="en-US" dirty="0"/>
              <a:t>] _ [date] 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934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structure (Cluster graphics)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768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folder: </a:t>
            </a:r>
            <a:r>
              <a:rPr lang="en-US" dirty="0" err="1" smtClean="0"/>
              <a:t>Huanuco</a:t>
            </a:r>
            <a:r>
              <a:rPr lang="en-US" dirty="0" smtClean="0"/>
              <a:t>\plot\cluster</a:t>
            </a:r>
          </a:p>
          <a:p>
            <a:endParaRPr lang="en-US" dirty="0" smtClean="0"/>
          </a:p>
          <a:p>
            <a:r>
              <a:rPr lang="en-US" dirty="0" smtClean="0"/>
              <a:t>Elbow graphics</a:t>
            </a:r>
            <a:r>
              <a:rPr lang="en-US" dirty="0"/>
              <a:t>: </a:t>
            </a:r>
            <a:r>
              <a:rPr lang="en-US" dirty="0" err="1" smtClean="0"/>
              <a:t>WSS_plot</a:t>
            </a:r>
            <a:r>
              <a:rPr lang="en-US" dirty="0" smtClean="0"/>
              <a:t>_[]_[date]</a:t>
            </a:r>
          </a:p>
          <a:p>
            <a:r>
              <a:rPr lang="en-US" dirty="0"/>
              <a:t>Height </a:t>
            </a:r>
            <a:r>
              <a:rPr lang="en-US" dirty="0" err="1" smtClean="0"/>
              <a:t>barplots</a:t>
            </a:r>
            <a:r>
              <a:rPr lang="en-US" dirty="0" smtClean="0"/>
              <a:t>: </a:t>
            </a:r>
            <a:r>
              <a:rPr lang="en-US" dirty="0" err="1" smtClean="0"/>
              <a:t>barplotGraph</a:t>
            </a:r>
            <a:r>
              <a:rPr lang="en-US" dirty="0"/>
              <a:t>_[]_[date</a:t>
            </a:r>
            <a:r>
              <a:rPr lang="en-US" dirty="0" smtClean="0"/>
              <a:t>]</a:t>
            </a:r>
          </a:p>
          <a:p>
            <a:r>
              <a:rPr lang="en-US" dirty="0" smtClean="0"/>
              <a:t>Silhouette graphics</a:t>
            </a:r>
            <a:r>
              <a:rPr lang="en-US" dirty="0"/>
              <a:t>: </a:t>
            </a:r>
            <a:r>
              <a:rPr lang="en-US" dirty="0" smtClean="0"/>
              <a:t>silhouette_[]_[</a:t>
            </a:r>
            <a:r>
              <a:rPr lang="en-US" dirty="0"/>
              <a:t>date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Dendogram</a:t>
            </a:r>
            <a:r>
              <a:rPr lang="en-US" dirty="0"/>
              <a:t>: </a:t>
            </a:r>
            <a:r>
              <a:rPr lang="en-US" dirty="0" err="1"/>
              <a:t>dendogram</a:t>
            </a:r>
            <a:r>
              <a:rPr lang="en-US" dirty="0"/>
              <a:t>_[]_[date]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944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structure (Description graphics)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768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folder: </a:t>
            </a:r>
            <a:r>
              <a:rPr lang="en-US" dirty="0" err="1" smtClean="0"/>
              <a:t>Huanuco</a:t>
            </a:r>
            <a:r>
              <a:rPr lang="en-US" dirty="0" smtClean="0"/>
              <a:t>\plot\description</a:t>
            </a:r>
          </a:p>
          <a:p>
            <a:endParaRPr lang="en-US" dirty="0" smtClean="0"/>
          </a:p>
          <a:p>
            <a:r>
              <a:rPr lang="en-US" dirty="0" smtClean="0"/>
              <a:t>Correlation plot for quantitative variables: graphics</a:t>
            </a:r>
            <a:r>
              <a:rPr lang="en-US" dirty="0"/>
              <a:t>: </a:t>
            </a:r>
            <a:r>
              <a:rPr lang="en-US" dirty="0" err="1"/>
              <a:t>corrplot</a:t>
            </a:r>
            <a:r>
              <a:rPr lang="en-US" dirty="0"/>
              <a:t>_[]_[</a:t>
            </a:r>
            <a:r>
              <a:rPr lang="en-US" dirty="0" smtClean="0"/>
              <a:t>date]</a:t>
            </a:r>
          </a:p>
          <a:p>
            <a:r>
              <a:rPr lang="en-US" dirty="0" err="1" smtClean="0"/>
              <a:t>Heatmaps</a:t>
            </a:r>
            <a:r>
              <a:rPr lang="en-US" dirty="0" smtClean="0"/>
              <a:t> for qualitative variables: </a:t>
            </a:r>
            <a:r>
              <a:rPr lang="en-US" dirty="0"/>
              <a:t>: </a:t>
            </a:r>
            <a:r>
              <a:rPr lang="en-US" dirty="0" err="1"/>
              <a:t>heatmap_fisher</a:t>
            </a:r>
            <a:r>
              <a:rPr lang="en-US" dirty="0"/>
              <a:t>_[]_[date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(black: Fisher p values  ≤ 0.05, gray: </a:t>
            </a:r>
            <a:r>
              <a:rPr lang="en-US" dirty="0"/>
              <a:t>Fisher p values </a:t>
            </a:r>
            <a:r>
              <a:rPr lang="en-US" dirty="0" smtClean="0"/>
              <a:t>&gt; 0.05)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240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structure (csv files)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768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folder: </a:t>
            </a:r>
            <a:r>
              <a:rPr lang="en-US" dirty="0" err="1" smtClean="0"/>
              <a:t>Huanuco</a:t>
            </a:r>
            <a:r>
              <a:rPr lang="en-US" dirty="0" smtClean="0"/>
              <a:t>\csv\results</a:t>
            </a:r>
          </a:p>
          <a:p>
            <a:endParaRPr lang="en-US" dirty="0" smtClean="0"/>
          </a:p>
          <a:p>
            <a:r>
              <a:rPr lang="en-US" dirty="0" smtClean="0"/>
              <a:t>SUMMARY.xls: summary file with all the important results for the analysis.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725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876</Words>
  <Application>Microsoft Office PowerPoint</Application>
  <PresentationFormat>Widescreen</PresentationFormat>
  <Paragraphs>213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Adobe Acrobat Document</vt:lpstr>
      <vt:lpstr>HUANUCO WILD PLANTS ANALYSIS SUMMARY</vt:lpstr>
      <vt:lpstr>Workflow</vt:lpstr>
      <vt:lpstr>Scripts</vt:lpstr>
      <vt:lpstr>OUTCOMES FOLDERS</vt:lpstr>
      <vt:lpstr>PowerPoint Presentation</vt:lpstr>
      <vt:lpstr>Results structure (Boxplots)</vt:lpstr>
      <vt:lpstr>Results structure (Cluster graphics)</vt:lpstr>
      <vt:lpstr>Results structure (Description graphics)</vt:lpstr>
      <vt:lpstr>Results structure (csv files)</vt:lpstr>
      <vt:lpstr>PowerPoint Presentation</vt:lpstr>
      <vt:lpstr>Dendogram</vt:lpstr>
      <vt:lpstr>Dendogram without region</vt:lpstr>
      <vt:lpstr>3 clusters suggested</vt:lpstr>
      <vt:lpstr>3 clusters suggested without region as variable</vt:lpstr>
      <vt:lpstr>Example: Number of ecosystem where species were collected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Sosa, Chrystian (CIAT)</dc:creator>
  <cp:lastModifiedBy>Sosa, Chrystian (CIAT)</cp:lastModifiedBy>
  <cp:revision>40</cp:revision>
  <dcterms:created xsi:type="dcterms:W3CDTF">2018-04-10T18:44:04Z</dcterms:created>
  <dcterms:modified xsi:type="dcterms:W3CDTF">2018-04-11T17:08:19Z</dcterms:modified>
</cp:coreProperties>
</file>