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4" r:id="rId8"/>
    <p:sldId id="263" r:id="rId9"/>
    <p:sldId id="271" r:id="rId10"/>
    <p:sldId id="267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16" y="51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ystian%20C.%20Sosa\AppData\Roaming\Microsoft\Excel\Libro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ystian%20C.%20Sosa\AppData\Roaming\Microsoft\Excel\Libro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[Libro1 (version 1).xlsb]Hoja2!Tabla dinámica3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Petal</a:t>
            </a:r>
            <a:r>
              <a:rPr lang="es-ES" baseline="0"/>
              <a:t> length average by species</a:t>
            </a:r>
            <a:endParaRPr lang="es-E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rgbClr val="92D05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rgbClr val="92D050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rgbClr val="92D05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8247594050743659E-2"/>
          <c:y val="0.26328484981044037"/>
          <c:w val="0.90286351706036749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Hoja2!$A$4:$A$6</c:f>
              <c:strCache>
                <c:ptCount val="3"/>
                <c:pt idx="0">
                  <c:v>setosa</c:v>
                </c:pt>
                <c:pt idx="1">
                  <c:v>versicolor</c:v>
                </c:pt>
                <c:pt idx="2">
                  <c:v>virginica</c:v>
                </c:pt>
              </c:strCache>
            </c:strRef>
          </c:cat>
          <c:val>
            <c:numRef>
              <c:f>Hoja2!$B$4:$B$6</c:f>
              <c:numCache>
                <c:formatCode>General</c:formatCode>
                <c:ptCount val="3"/>
                <c:pt idx="0">
                  <c:v>1.4620000000000002</c:v>
                </c:pt>
                <c:pt idx="1">
                  <c:v>4.26</c:v>
                </c:pt>
                <c:pt idx="2">
                  <c:v>5.5519999999999996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72447248"/>
        <c:axId val="-11129232"/>
      </c:barChart>
      <c:catAx>
        <c:axId val="-197244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11129232"/>
        <c:crosses val="autoZero"/>
        <c:auto val="1"/>
        <c:lblAlgn val="ctr"/>
        <c:lblOffset val="100"/>
        <c:noMultiLvlLbl val="0"/>
      </c:catAx>
      <c:valAx>
        <c:axId val="-1112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197244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Hoja1!$D$1</c:f>
              <c:strCache>
                <c:ptCount val="1"/>
                <c:pt idx="0">
                  <c:v>Petal.Length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8.9013560804899385E-3"/>
                  <c:y val="0.1505980697725284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xVal>
            <c:numRef>
              <c:f>Hoja1!$B$2:$B$153</c:f>
              <c:numCache>
                <c:formatCode>0.00</c:formatCode>
                <c:ptCount val="152"/>
                <c:pt idx="0">
                  <c:v>5.0999999999999996</c:v>
                </c:pt>
                <c:pt idx="1">
                  <c:v>4.9000000000000004</c:v>
                </c:pt>
                <c:pt idx="2">
                  <c:v>4.7</c:v>
                </c:pt>
                <c:pt idx="3">
                  <c:v>4.5999999999999996</c:v>
                </c:pt>
                <c:pt idx="4">
                  <c:v>5</c:v>
                </c:pt>
                <c:pt idx="5">
                  <c:v>5.4</c:v>
                </c:pt>
                <c:pt idx="6">
                  <c:v>4.5999999999999996</c:v>
                </c:pt>
                <c:pt idx="7">
                  <c:v>5</c:v>
                </c:pt>
                <c:pt idx="8">
                  <c:v>4.4000000000000004</c:v>
                </c:pt>
                <c:pt idx="9">
                  <c:v>4.9000000000000004</c:v>
                </c:pt>
                <c:pt idx="10">
                  <c:v>5.4</c:v>
                </c:pt>
                <c:pt idx="11">
                  <c:v>4.8</c:v>
                </c:pt>
                <c:pt idx="12">
                  <c:v>4.8</c:v>
                </c:pt>
                <c:pt idx="13">
                  <c:v>4.3</c:v>
                </c:pt>
                <c:pt idx="14">
                  <c:v>5.8</c:v>
                </c:pt>
                <c:pt idx="15">
                  <c:v>5.7</c:v>
                </c:pt>
                <c:pt idx="16">
                  <c:v>5.4</c:v>
                </c:pt>
                <c:pt idx="17">
                  <c:v>5.0999999999999996</c:v>
                </c:pt>
                <c:pt idx="18">
                  <c:v>5.7</c:v>
                </c:pt>
                <c:pt idx="19">
                  <c:v>5.0999999999999996</c:v>
                </c:pt>
                <c:pt idx="20">
                  <c:v>5.4</c:v>
                </c:pt>
                <c:pt idx="21">
                  <c:v>5.0999999999999996</c:v>
                </c:pt>
                <c:pt idx="22">
                  <c:v>4.5999999999999996</c:v>
                </c:pt>
                <c:pt idx="23">
                  <c:v>5.0999999999999996</c:v>
                </c:pt>
                <c:pt idx="24">
                  <c:v>4.8</c:v>
                </c:pt>
                <c:pt idx="25">
                  <c:v>5</c:v>
                </c:pt>
                <c:pt idx="26">
                  <c:v>5</c:v>
                </c:pt>
                <c:pt idx="27">
                  <c:v>5.2</c:v>
                </c:pt>
                <c:pt idx="28">
                  <c:v>5.2</c:v>
                </c:pt>
                <c:pt idx="29">
                  <c:v>4.7</c:v>
                </c:pt>
                <c:pt idx="30">
                  <c:v>4.8</c:v>
                </c:pt>
                <c:pt idx="31">
                  <c:v>5.4</c:v>
                </c:pt>
                <c:pt idx="32">
                  <c:v>5.2</c:v>
                </c:pt>
                <c:pt idx="33">
                  <c:v>5.5</c:v>
                </c:pt>
                <c:pt idx="34">
                  <c:v>4.9000000000000004</c:v>
                </c:pt>
                <c:pt idx="35">
                  <c:v>5</c:v>
                </c:pt>
                <c:pt idx="36">
                  <c:v>5.5</c:v>
                </c:pt>
                <c:pt idx="37">
                  <c:v>4.9000000000000004</c:v>
                </c:pt>
                <c:pt idx="38">
                  <c:v>4.4000000000000004</c:v>
                </c:pt>
                <c:pt idx="39">
                  <c:v>5.0999999999999996</c:v>
                </c:pt>
                <c:pt idx="40">
                  <c:v>5</c:v>
                </c:pt>
                <c:pt idx="41">
                  <c:v>4.5</c:v>
                </c:pt>
                <c:pt idx="42">
                  <c:v>4.4000000000000004</c:v>
                </c:pt>
                <c:pt idx="43">
                  <c:v>5</c:v>
                </c:pt>
                <c:pt idx="44">
                  <c:v>5.0999999999999996</c:v>
                </c:pt>
                <c:pt idx="45">
                  <c:v>4.8</c:v>
                </c:pt>
                <c:pt idx="46">
                  <c:v>5.0999999999999996</c:v>
                </c:pt>
                <c:pt idx="47">
                  <c:v>4.5999999999999996</c:v>
                </c:pt>
                <c:pt idx="48">
                  <c:v>5.3</c:v>
                </c:pt>
                <c:pt idx="49">
                  <c:v>5</c:v>
                </c:pt>
                <c:pt idx="50">
                  <c:v>7</c:v>
                </c:pt>
                <c:pt idx="51">
                  <c:v>6.4</c:v>
                </c:pt>
                <c:pt idx="52">
                  <c:v>6.9</c:v>
                </c:pt>
                <c:pt idx="53">
                  <c:v>5.5</c:v>
                </c:pt>
                <c:pt idx="54">
                  <c:v>6.5</c:v>
                </c:pt>
                <c:pt idx="55">
                  <c:v>5.7</c:v>
                </c:pt>
                <c:pt idx="56">
                  <c:v>6.3</c:v>
                </c:pt>
                <c:pt idx="57">
                  <c:v>4.9000000000000004</c:v>
                </c:pt>
                <c:pt idx="58">
                  <c:v>6.6</c:v>
                </c:pt>
                <c:pt idx="59">
                  <c:v>5.2</c:v>
                </c:pt>
                <c:pt idx="60">
                  <c:v>5</c:v>
                </c:pt>
                <c:pt idx="61">
                  <c:v>5.9</c:v>
                </c:pt>
                <c:pt idx="62">
                  <c:v>6</c:v>
                </c:pt>
                <c:pt idx="63">
                  <c:v>6.1</c:v>
                </c:pt>
                <c:pt idx="64">
                  <c:v>5.6</c:v>
                </c:pt>
                <c:pt idx="65">
                  <c:v>6.7</c:v>
                </c:pt>
                <c:pt idx="66">
                  <c:v>5.6</c:v>
                </c:pt>
                <c:pt idx="67">
                  <c:v>5.8</c:v>
                </c:pt>
                <c:pt idx="68">
                  <c:v>6.2</c:v>
                </c:pt>
                <c:pt idx="69">
                  <c:v>5.6</c:v>
                </c:pt>
                <c:pt idx="70">
                  <c:v>5.9</c:v>
                </c:pt>
                <c:pt idx="71">
                  <c:v>6.1</c:v>
                </c:pt>
                <c:pt idx="72">
                  <c:v>6.3</c:v>
                </c:pt>
                <c:pt idx="73">
                  <c:v>6.1</c:v>
                </c:pt>
                <c:pt idx="74">
                  <c:v>6.4</c:v>
                </c:pt>
                <c:pt idx="75">
                  <c:v>6.6</c:v>
                </c:pt>
                <c:pt idx="76">
                  <c:v>6.8</c:v>
                </c:pt>
                <c:pt idx="77">
                  <c:v>6.7</c:v>
                </c:pt>
                <c:pt idx="78">
                  <c:v>6</c:v>
                </c:pt>
                <c:pt idx="79">
                  <c:v>5.7</c:v>
                </c:pt>
                <c:pt idx="80">
                  <c:v>5.5</c:v>
                </c:pt>
                <c:pt idx="81">
                  <c:v>5.5</c:v>
                </c:pt>
                <c:pt idx="82">
                  <c:v>5.8</c:v>
                </c:pt>
                <c:pt idx="83">
                  <c:v>6</c:v>
                </c:pt>
                <c:pt idx="84">
                  <c:v>5.4</c:v>
                </c:pt>
                <c:pt idx="85">
                  <c:v>6</c:v>
                </c:pt>
                <c:pt idx="86">
                  <c:v>6.7</c:v>
                </c:pt>
                <c:pt idx="87">
                  <c:v>6.3</c:v>
                </c:pt>
                <c:pt idx="88">
                  <c:v>5.6</c:v>
                </c:pt>
                <c:pt idx="89">
                  <c:v>5.5</c:v>
                </c:pt>
                <c:pt idx="90">
                  <c:v>5.5</c:v>
                </c:pt>
                <c:pt idx="91">
                  <c:v>6.1</c:v>
                </c:pt>
                <c:pt idx="92">
                  <c:v>5.8</c:v>
                </c:pt>
                <c:pt idx="93">
                  <c:v>5</c:v>
                </c:pt>
                <c:pt idx="94">
                  <c:v>5.6</c:v>
                </c:pt>
                <c:pt idx="95">
                  <c:v>5.7</c:v>
                </c:pt>
                <c:pt idx="96">
                  <c:v>5.7</c:v>
                </c:pt>
                <c:pt idx="97">
                  <c:v>6.2</c:v>
                </c:pt>
                <c:pt idx="98">
                  <c:v>5.0999999999999996</c:v>
                </c:pt>
                <c:pt idx="99">
                  <c:v>5.7</c:v>
                </c:pt>
                <c:pt idx="100">
                  <c:v>6.3</c:v>
                </c:pt>
                <c:pt idx="101">
                  <c:v>5.8</c:v>
                </c:pt>
                <c:pt idx="102">
                  <c:v>7.1</c:v>
                </c:pt>
                <c:pt idx="103">
                  <c:v>6.3</c:v>
                </c:pt>
                <c:pt idx="104">
                  <c:v>6.5</c:v>
                </c:pt>
                <c:pt idx="105">
                  <c:v>7.6</c:v>
                </c:pt>
                <c:pt idx="106">
                  <c:v>4.9000000000000004</c:v>
                </c:pt>
                <c:pt idx="107">
                  <c:v>7.3</c:v>
                </c:pt>
                <c:pt idx="108">
                  <c:v>6.7</c:v>
                </c:pt>
                <c:pt idx="109">
                  <c:v>7.2</c:v>
                </c:pt>
                <c:pt idx="110">
                  <c:v>6.5</c:v>
                </c:pt>
                <c:pt idx="111">
                  <c:v>6.4</c:v>
                </c:pt>
                <c:pt idx="112">
                  <c:v>6.8</c:v>
                </c:pt>
                <c:pt idx="113">
                  <c:v>5.7</c:v>
                </c:pt>
                <c:pt idx="114">
                  <c:v>5.8</c:v>
                </c:pt>
                <c:pt idx="115">
                  <c:v>6.4</c:v>
                </c:pt>
                <c:pt idx="116">
                  <c:v>6.5</c:v>
                </c:pt>
                <c:pt idx="117">
                  <c:v>7.7</c:v>
                </c:pt>
                <c:pt idx="118">
                  <c:v>7.7</c:v>
                </c:pt>
                <c:pt idx="119">
                  <c:v>6</c:v>
                </c:pt>
                <c:pt idx="120">
                  <c:v>6.9</c:v>
                </c:pt>
                <c:pt idx="121">
                  <c:v>5.6</c:v>
                </c:pt>
                <c:pt idx="122">
                  <c:v>7.7</c:v>
                </c:pt>
                <c:pt idx="123">
                  <c:v>6.3</c:v>
                </c:pt>
                <c:pt idx="124">
                  <c:v>6.7</c:v>
                </c:pt>
                <c:pt idx="125">
                  <c:v>7.2</c:v>
                </c:pt>
                <c:pt idx="126">
                  <c:v>6.2</c:v>
                </c:pt>
                <c:pt idx="127">
                  <c:v>6.1</c:v>
                </c:pt>
                <c:pt idx="128">
                  <c:v>6.4</c:v>
                </c:pt>
                <c:pt idx="129">
                  <c:v>7.2</c:v>
                </c:pt>
                <c:pt idx="130">
                  <c:v>7.4</c:v>
                </c:pt>
                <c:pt idx="131">
                  <c:v>7.9</c:v>
                </c:pt>
                <c:pt idx="132">
                  <c:v>6.4</c:v>
                </c:pt>
                <c:pt idx="133">
                  <c:v>6.3</c:v>
                </c:pt>
                <c:pt idx="134">
                  <c:v>6.1</c:v>
                </c:pt>
                <c:pt idx="135">
                  <c:v>7.7</c:v>
                </c:pt>
                <c:pt idx="136">
                  <c:v>6.3</c:v>
                </c:pt>
                <c:pt idx="137">
                  <c:v>6.4</c:v>
                </c:pt>
                <c:pt idx="138">
                  <c:v>6</c:v>
                </c:pt>
                <c:pt idx="139">
                  <c:v>6.9</c:v>
                </c:pt>
                <c:pt idx="140">
                  <c:v>6.7</c:v>
                </c:pt>
                <c:pt idx="141">
                  <c:v>6.9</c:v>
                </c:pt>
                <c:pt idx="142">
                  <c:v>5.8</c:v>
                </c:pt>
                <c:pt idx="143">
                  <c:v>6.8</c:v>
                </c:pt>
                <c:pt idx="144">
                  <c:v>6.7</c:v>
                </c:pt>
                <c:pt idx="145">
                  <c:v>6.7</c:v>
                </c:pt>
                <c:pt idx="146">
                  <c:v>6.3</c:v>
                </c:pt>
                <c:pt idx="147">
                  <c:v>6.5</c:v>
                </c:pt>
                <c:pt idx="148">
                  <c:v>6.2</c:v>
                </c:pt>
                <c:pt idx="149">
                  <c:v>5.9</c:v>
                </c:pt>
              </c:numCache>
            </c:numRef>
          </c:xVal>
          <c:yVal>
            <c:numRef>
              <c:f>Hoja1!$D$2:$D$153</c:f>
              <c:numCache>
                <c:formatCode>0.00</c:formatCode>
                <c:ptCount val="152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1.4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  <c:pt idx="50">
                  <c:v>4.7</c:v>
                </c:pt>
                <c:pt idx="51">
                  <c:v>4.5</c:v>
                </c:pt>
                <c:pt idx="52">
                  <c:v>4.9000000000000004</c:v>
                </c:pt>
                <c:pt idx="53">
                  <c:v>4</c:v>
                </c:pt>
                <c:pt idx="54">
                  <c:v>4.5999999999999996</c:v>
                </c:pt>
                <c:pt idx="55">
                  <c:v>4.5</c:v>
                </c:pt>
                <c:pt idx="56">
                  <c:v>4.7</c:v>
                </c:pt>
                <c:pt idx="57">
                  <c:v>3.3</c:v>
                </c:pt>
                <c:pt idx="58">
                  <c:v>4.5999999999999996</c:v>
                </c:pt>
                <c:pt idx="59">
                  <c:v>3.9</c:v>
                </c:pt>
                <c:pt idx="60">
                  <c:v>3.5</c:v>
                </c:pt>
                <c:pt idx="61">
                  <c:v>4.2</c:v>
                </c:pt>
                <c:pt idx="62">
                  <c:v>4</c:v>
                </c:pt>
                <c:pt idx="63">
                  <c:v>4.7</c:v>
                </c:pt>
                <c:pt idx="64">
                  <c:v>3.6</c:v>
                </c:pt>
                <c:pt idx="65">
                  <c:v>4.4000000000000004</c:v>
                </c:pt>
                <c:pt idx="66">
                  <c:v>4.5</c:v>
                </c:pt>
                <c:pt idx="67">
                  <c:v>4.0999999999999996</c:v>
                </c:pt>
                <c:pt idx="68">
                  <c:v>4.5</c:v>
                </c:pt>
                <c:pt idx="69">
                  <c:v>3.9</c:v>
                </c:pt>
                <c:pt idx="70">
                  <c:v>4.8</c:v>
                </c:pt>
                <c:pt idx="71">
                  <c:v>4</c:v>
                </c:pt>
                <c:pt idx="72">
                  <c:v>4.9000000000000004</c:v>
                </c:pt>
                <c:pt idx="73">
                  <c:v>4.7</c:v>
                </c:pt>
                <c:pt idx="74">
                  <c:v>4.3</c:v>
                </c:pt>
                <c:pt idx="75">
                  <c:v>4.4000000000000004</c:v>
                </c:pt>
                <c:pt idx="76">
                  <c:v>4.8</c:v>
                </c:pt>
                <c:pt idx="77">
                  <c:v>5</c:v>
                </c:pt>
                <c:pt idx="78">
                  <c:v>4.5</c:v>
                </c:pt>
                <c:pt idx="79">
                  <c:v>3.5</c:v>
                </c:pt>
                <c:pt idx="80">
                  <c:v>3.8</c:v>
                </c:pt>
                <c:pt idx="81">
                  <c:v>3.7</c:v>
                </c:pt>
                <c:pt idx="82">
                  <c:v>3.9</c:v>
                </c:pt>
                <c:pt idx="83">
                  <c:v>5.0999999999999996</c:v>
                </c:pt>
                <c:pt idx="84">
                  <c:v>4.5</c:v>
                </c:pt>
                <c:pt idx="85">
                  <c:v>4.5</c:v>
                </c:pt>
                <c:pt idx="86">
                  <c:v>4.7</c:v>
                </c:pt>
                <c:pt idx="87">
                  <c:v>4.4000000000000004</c:v>
                </c:pt>
                <c:pt idx="88">
                  <c:v>4.0999999999999996</c:v>
                </c:pt>
                <c:pt idx="89">
                  <c:v>4</c:v>
                </c:pt>
                <c:pt idx="90">
                  <c:v>4.4000000000000004</c:v>
                </c:pt>
                <c:pt idx="91">
                  <c:v>4.5999999999999996</c:v>
                </c:pt>
                <c:pt idx="92">
                  <c:v>4</c:v>
                </c:pt>
                <c:pt idx="93">
                  <c:v>3.3</c:v>
                </c:pt>
                <c:pt idx="94">
                  <c:v>4.2</c:v>
                </c:pt>
                <c:pt idx="95">
                  <c:v>4.2</c:v>
                </c:pt>
                <c:pt idx="96">
                  <c:v>4.2</c:v>
                </c:pt>
                <c:pt idx="97">
                  <c:v>4.3</c:v>
                </c:pt>
                <c:pt idx="98">
                  <c:v>3</c:v>
                </c:pt>
                <c:pt idx="99">
                  <c:v>4.0999999999999996</c:v>
                </c:pt>
                <c:pt idx="100">
                  <c:v>6</c:v>
                </c:pt>
                <c:pt idx="101">
                  <c:v>5.0999999999999996</c:v>
                </c:pt>
                <c:pt idx="102">
                  <c:v>5.9</c:v>
                </c:pt>
                <c:pt idx="103">
                  <c:v>5.6</c:v>
                </c:pt>
                <c:pt idx="104">
                  <c:v>5.8</c:v>
                </c:pt>
                <c:pt idx="105">
                  <c:v>6.6</c:v>
                </c:pt>
                <c:pt idx="106">
                  <c:v>4.5</c:v>
                </c:pt>
                <c:pt idx="107">
                  <c:v>6.3</c:v>
                </c:pt>
                <c:pt idx="108">
                  <c:v>5.8</c:v>
                </c:pt>
                <c:pt idx="109">
                  <c:v>6.1</c:v>
                </c:pt>
                <c:pt idx="110">
                  <c:v>5.0999999999999996</c:v>
                </c:pt>
                <c:pt idx="111">
                  <c:v>5.3</c:v>
                </c:pt>
                <c:pt idx="112">
                  <c:v>5.5</c:v>
                </c:pt>
                <c:pt idx="113">
                  <c:v>5</c:v>
                </c:pt>
                <c:pt idx="114">
                  <c:v>5.0999999999999996</c:v>
                </c:pt>
                <c:pt idx="115">
                  <c:v>5.3</c:v>
                </c:pt>
                <c:pt idx="116">
                  <c:v>5.5</c:v>
                </c:pt>
                <c:pt idx="117">
                  <c:v>6.7</c:v>
                </c:pt>
                <c:pt idx="118">
                  <c:v>6.9</c:v>
                </c:pt>
                <c:pt idx="119">
                  <c:v>5</c:v>
                </c:pt>
                <c:pt idx="120">
                  <c:v>5.7</c:v>
                </c:pt>
                <c:pt idx="121">
                  <c:v>4.9000000000000004</c:v>
                </c:pt>
                <c:pt idx="122">
                  <c:v>6.7</c:v>
                </c:pt>
                <c:pt idx="123">
                  <c:v>4.9000000000000004</c:v>
                </c:pt>
                <c:pt idx="124">
                  <c:v>5.7</c:v>
                </c:pt>
                <c:pt idx="125">
                  <c:v>6</c:v>
                </c:pt>
                <c:pt idx="126">
                  <c:v>4.8</c:v>
                </c:pt>
                <c:pt idx="127">
                  <c:v>4.9000000000000004</c:v>
                </c:pt>
                <c:pt idx="128">
                  <c:v>5.6</c:v>
                </c:pt>
                <c:pt idx="129">
                  <c:v>5.8</c:v>
                </c:pt>
                <c:pt idx="130">
                  <c:v>6.1</c:v>
                </c:pt>
                <c:pt idx="131">
                  <c:v>6.4</c:v>
                </c:pt>
                <c:pt idx="132">
                  <c:v>5.6</c:v>
                </c:pt>
                <c:pt idx="133">
                  <c:v>5.0999999999999996</c:v>
                </c:pt>
                <c:pt idx="134">
                  <c:v>5.6</c:v>
                </c:pt>
                <c:pt idx="135">
                  <c:v>6.1</c:v>
                </c:pt>
                <c:pt idx="136">
                  <c:v>5.6</c:v>
                </c:pt>
                <c:pt idx="137">
                  <c:v>5.5</c:v>
                </c:pt>
                <c:pt idx="138">
                  <c:v>4.8</c:v>
                </c:pt>
                <c:pt idx="139">
                  <c:v>5.4</c:v>
                </c:pt>
                <c:pt idx="140">
                  <c:v>5.6</c:v>
                </c:pt>
                <c:pt idx="141">
                  <c:v>5.0999999999999996</c:v>
                </c:pt>
                <c:pt idx="142">
                  <c:v>5.0999999999999996</c:v>
                </c:pt>
                <c:pt idx="143">
                  <c:v>5.9</c:v>
                </c:pt>
                <c:pt idx="144">
                  <c:v>5.7</c:v>
                </c:pt>
                <c:pt idx="145">
                  <c:v>5.2</c:v>
                </c:pt>
                <c:pt idx="146">
                  <c:v>5</c:v>
                </c:pt>
                <c:pt idx="147">
                  <c:v>5.2</c:v>
                </c:pt>
                <c:pt idx="148">
                  <c:v>5.4</c:v>
                </c:pt>
                <c:pt idx="149">
                  <c:v>5.0999999999999996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20738432"/>
        <c:axId val="-1920732448"/>
      </c:scatterChart>
      <c:valAx>
        <c:axId val="-1920738432"/>
        <c:scaling>
          <c:orientation val="minMax"/>
          <c:max val="8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Sepal</a:t>
                </a:r>
                <a:r>
                  <a:rPr lang="es-ES" baseline="0"/>
                  <a:t> length</a:t>
                </a:r>
                <a:endParaRPr lang="es-E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1920732448"/>
        <c:crosses val="autoZero"/>
        <c:crossBetween val="midCat"/>
        <c:majorUnit val="0.5"/>
      </c:valAx>
      <c:valAx>
        <c:axId val="-1920732448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Petal length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1920738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0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46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4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6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5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68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4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3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6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2C97-913F-4AC3-AC14-89F83AC9B3DD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EC3A-CD61-4F15-915B-4323E3193A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7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youtube.com/watch?v=imV3pPIUy1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b.wiley.com/community/exchanges/discover/blog/2018/01/31/9-common-reasons-for-rejection?referrer=exchang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basic Excel and R in research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429919"/>
            <a:ext cx="4019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crosoft exc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7691"/>
            <a:ext cx="4705350" cy="247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00" y="365125"/>
            <a:ext cx="10515600" cy="1325563"/>
          </a:xfrm>
        </p:spPr>
        <p:txBody>
          <a:bodyPr/>
          <a:lstStyle/>
          <a:p>
            <a:r>
              <a:rPr lang="es-ES" dirty="0" err="1" smtClean="0"/>
              <a:t>Running</a:t>
            </a:r>
            <a:r>
              <a:rPr lang="es-ES" dirty="0" smtClean="0"/>
              <a:t> 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1558925"/>
            <a:ext cx="10515600" cy="4351338"/>
          </a:xfrm>
        </p:spPr>
        <p:txBody>
          <a:bodyPr/>
          <a:lstStyle/>
          <a:p>
            <a:r>
              <a:rPr lang="en-US" dirty="0" smtClean="0"/>
              <a:t>First step</a:t>
            </a:r>
            <a:r>
              <a:rPr lang="en-US" dirty="0" smtClean="0"/>
              <a:t>: Install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Second step: Load libraries (Programs to be used in R)</a:t>
            </a:r>
          </a:p>
          <a:p>
            <a:r>
              <a:rPr lang="en-US" dirty="0" smtClean="0"/>
              <a:t>Third step: Load your own data</a:t>
            </a:r>
          </a:p>
          <a:p>
            <a:r>
              <a:rPr lang="en-US" dirty="0" smtClean="0"/>
              <a:t> Fourth step: Start running and enjoy. There are thousand of blogs and Resources online. (You are not alone!)</a:t>
            </a:r>
          </a:p>
        </p:txBody>
      </p:sp>
      <p:pic>
        <p:nvPicPr>
          <p:cNvPr id="3074" name="Picture 2" descr="Image result for R code meme frankenste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78" y="3489326"/>
            <a:ext cx="2693422" cy="33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Basic </a:t>
            </a:r>
            <a:r>
              <a:rPr lang="es-ES" dirty="0" err="1" smtClean="0"/>
              <a:t>functions</a:t>
            </a:r>
            <a:r>
              <a:rPr lang="es-ES" dirty="0" smtClean="0"/>
              <a:t> in Excel </a:t>
            </a:r>
            <a:r>
              <a:rPr lang="es-ES" dirty="0" err="1" smtClean="0"/>
              <a:t>using</a:t>
            </a:r>
            <a:r>
              <a:rPr lang="es-ES" dirty="0" smtClean="0"/>
              <a:t> R.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 smtClean="0"/>
              <a:t>Filter                </a:t>
            </a:r>
            <a:r>
              <a:rPr lang="en-US" dirty="0" smtClean="0"/>
              <a:t>[</a:t>
            </a:r>
            <a:r>
              <a:rPr lang="en-US" dirty="0" err="1" smtClean="0"/>
              <a:t>row,column</a:t>
            </a:r>
            <a:r>
              <a:rPr lang="en-US" dirty="0" smtClean="0"/>
              <a:t>], which(), if()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Operations +, -, *, / (SAME FUNCTIONS)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Average  = mean(iris$Petal.Length,na.rm=T)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Median = median(iris$Petal.Length,na.rm=T)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Standard deviation = </a:t>
            </a:r>
            <a:r>
              <a:rPr lang="en-US" dirty="0" err="1" smtClean="0">
                <a:solidFill>
                  <a:srgbClr val="C00000"/>
                </a:solidFill>
              </a:rPr>
              <a:t>sd</a:t>
            </a:r>
            <a:r>
              <a:rPr lang="en-US" dirty="0" smtClean="0">
                <a:solidFill>
                  <a:srgbClr val="C00000"/>
                </a:solidFill>
              </a:rPr>
              <a:t>(iris$Petal.Length,na.rm=T)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Correlation= </a:t>
            </a:r>
            <a:r>
              <a:rPr lang="en-US" dirty="0" err="1" smtClean="0">
                <a:solidFill>
                  <a:srgbClr val="C00000"/>
                </a:solidFill>
              </a:rPr>
              <a:t>cor.test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iris$Petal.Length,iris$Petal.Width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trike="sngStrike" dirty="0" smtClean="0"/>
              <a:t>PivotTable  </a:t>
            </a:r>
            <a:r>
              <a:rPr lang="en-US" dirty="0" smtClean="0"/>
              <a:t>summary()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each of these values mean?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825625"/>
            <a:ext cx="609600" cy="419100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59600"/>
              </p:ext>
            </p:extLst>
          </p:nvPr>
        </p:nvGraphicFramePr>
        <p:xfrm>
          <a:off x="8026400" y="174625"/>
          <a:ext cx="39624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349"/>
                <a:gridCol w="789310"/>
                <a:gridCol w="811500"/>
                <a:gridCol w="773460"/>
                <a:gridCol w="76078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Sepal.Length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Sepal.Width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Petal.Length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Petal.Width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Species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11663"/>
            <a:ext cx="10515600" cy="4351338"/>
          </a:xfrm>
        </p:spPr>
        <p:txBody>
          <a:bodyPr/>
          <a:lstStyle/>
          <a:p>
            <a:r>
              <a:rPr lang="en-US" dirty="0" smtClean="0"/>
              <a:t>Is the petal length same for  </a:t>
            </a:r>
            <a:r>
              <a:rPr lang="en-US" i="1" dirty="0" smtClean="0"/>
              <a:t>I. </a:t>
            </a:r>
            <a:r>
              <a:rPr lang="en-US" i="1" dirty="0" err="1" smtClean="0"/>
              <a:t>setosa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i="1" dirty="0" smtClean="0"/>
              <a:t>I .</a:t>
            </a:r>
            <a:r>
              <a:rPr lang="en-US" i="1" dirty="0" err="1" smtClean="0"/>
              <a:t>Versicolor</a:t>
            </a:r>
            <a:endParaRPr lang="en-US" i="1" dirty="0" smtClean="0"/>
          </a:p>
          <a:p>
            <a:r>
              <a:rPr lang="en-US" dirty="0" smtClean="0"/>
              <a:t>Do you think the petal length in the three species</a:t>
            </a:r>
          </a:p>
          <a:p>
            <a:pPr marL="0" indent="0">
              <a:buNone/>
            </a:pPr>
            <a:r>
              <a:rPr lang="en-US" dirty="0" smtClean="0"/>
              <a:t>are equal?</a:t>
            </a:r>
          </a:p>
          <a:p>
            <a:pPr marL="571500" indent="-571500">
              <a:buAutoNum type="romanUcPeriod"/>
            </a:pPr>
            <a:endParaRPr lang="en-US" i="1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24" y="3087332"/>
            <a:ext cx="4527076" cy="37706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860" y="3429000"/>
            <a:ext cx="3911764" cy="32581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29" y="277981"/>
            <a:ext cx="3650495" cy="30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Installing</a:t>
            </a:r>
            <a:r>
              <a:rPr lang="es-ES" dirty="0" smtClean="0"/>
              <a:t> R and </a:t>
            </a:r>
            <a:r>
              <a:rPr lang="es-ES" dirty="0" err="1" smtClean="0"/>
              <a:t>resources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https://cran.r-project.org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https://www.rstudio.com/products/rstudio/download/#</a:t>
            </a:r>
            <a:r>
              <a:rPr lang="es-ES" dirty="0" smtClean="0">
                <a:hlinkClick r:id="rId3"/>
              </a:rPr>
              <a:t>download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www.youtube.com/watch?v=imV3pPIUy1k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https://stackoverflow.com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r>
              <a:rPr lang="es-ES" dirty="0">
                <a:hlinkClick r:id="rId6"/>
              </a:rPr>
              <a:t>http://www.sthda.com/english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www.coursera.org/learn/r-programming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6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pic>
        <p:nvPicPr>
          <p:cNvPr id="2052" name="Picture 4" descr="T6e97609078d0-dat-collection_56e97609077d8-7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3" y="1562326"/>
            <a:ext cx="4489078" cy="252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144312" y="6488668"/>
            <a:ext cx="462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https://dma.org.uk/article/gdpr-data-collection</a:t>
            </a:r>
            <a:endParaRPr lang="es-ES" dirty="0"/>
          </a:p>
        </p:txBody>
      </p:sp>
      <p:pic>
        <p:nvPicPr>
          <p:cNvPr id="2054" name="Picture 6" descr="Image result for data 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183324"/>
            <a:ext cx="57054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60001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https://www.kdnuggets.com/2016/07/database-key-terms-explained.html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63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5" y="204787"/>
            <a:ext cx="10515600" cy="1325563"/>
          </a:xfrm>
        </p:spPr>
        <p:txBody>
          <a:bodyPr/>
          <a:lstStyle/>
          <a:p>
            <a:r>
              <a:rPr lang="en-US" dirty="0" smtClean="0"/>
              <a:t>Where the statistics start:</a:t>
            </a:r>
            <a:br>
              <a:rPr lang="en-US" dirty="0" smtClean="0"/>
            </a:br>
            <a:r>
              <a:rPr lang="en-US" dirty="0" smtClean="0"/>
              <a:t>A table.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241" b="16158"/>
          <a:stretch/>
        </p:blipFill>
        <p:spPr>
          <a:xfrm>
            <a:off x="6518493" y="3487737"/>
            <a:ext cx="5176838" cy="2619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30525"/>
            <a:ext cx="3200400" cy="3733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890000" y="4406900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ROW: </a:t>
            </a:r>
            <a:r>
              <a:rPr lang="es-ES" dirty="0" err="1" smtClean="0"/>
              <a:t>individuals</a:t>
            </a:r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 rot="5400000">
            <a:off x="8984995" y="1696564"/>
            <a:ext cx="502488" cy="4918184"/>
          </a:xfrm>
          <a:prstGeom prst="rightBrace">
            <a:avLst>
              <a:gd name="adj1" fmla="val 244692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752600" y="4591566"/>
            <a:ext cx="271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COLUMN </a:t>
            </a:r>
            <a:r>
              <a:rPr lang="es-ES" dirty="0" err="1" smtClean="0"/>
              <a:t>or</a:t>
            </a:r>
            <a:r>
              <a:rPr lang="es-ES" dirty="0" smtClean="0"/>
              <a:t> FIELD: variables to be </a:t>
            </a:r>
            <a:r>
              <a:rPr lang="es-ES" dirty="0" err="1" smtClean="0"/>
              <a:t>used</a:t>
            </a:r>
            <a:r>
              <a:rPr lang="es-ES" dirty="0" smtClean="0"/>
              <a:t>.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Numeric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character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9" name="Cerrar llave 8"/>
          <p:cNvSpPr/>
          <p:nvPr/>
        </p:nvSpPr>
        <p:spPr>
          <a:xfrm>
            <a:off x="1064958" y="3175000"/>
            <a:ext cx="502488" cy="3515584"/>
          </a:xfrm>
          <a:prstGeom prst="rightBrace">
            <a:avLst>
              <a:gd name="adj1" fmla="val 244692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130175"/>
            <a:ext cx="4019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computer is a device using language understandable for it!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Programming is translating human orders to be used by the computer.</a:t>
            </a:r>
          </a:p>
          <a:p>
            <a:r>
              <a:rPr lang="en-US" dirty="0" smtClean="0"/>
              <a:t>Organize and curate data is required</a:t>
            </a:r>
          </a:p>
          <a:p>
            <a:r>
              <a:rPr lang="en-US" dirty="0" smtClean="0"/>
              <a:t>Programming or using an Excel table requires time, do not expect magic in two clicks.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858000" y="3560762"/>
            <a:ext cx="4851400" cy="3038475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fontAlgn="base"/>
            <a:r>
              <a:rPr lang="en-US" sz="1200" dirty="0">
                <a:hlinkClick r:id="rId2"/>
              </a:rPr>
              <a:t>9 Common Reasons for </a:t>
            </a:r>
            <a:r>
              <a:rPr lang="en-US" sz="1200" dirty="0" smtClean="0">
                <a:hlinkClick r:id="rId2"/>
              </a:rPr>
              <a:t>Rejection</a:t>
            </a:r>
            <a:r>
              <a:rPr lang="en-US" sz="1200" dirty="0" smtClean="0"/>
              <a:t>: (https://hub.wiley.com/community/exchanges/discover/blog/2018/01/31/9-common-reasons-for-rejection?referrer=exchanges)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b="1" dirty="0" smtClean="0"/>
              <a:t>The </a:t>
            </a:r>
            <a:r>
              <a:rPr lang="en-US" sz="1200" b="1" dirty="0"/>
              <a:t>manuscript fails the technical </a:t>
            </a:r>
            <a:r>
              <a:rPr lang="en-US" sz="1200" b="1" dirty="0" smtClean="0"/>
              <a:t>screening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The </a:t>
            </a:r>
            <a:r>
              <a:rPr lang="en-US" sz="1200" b="1" dirty="0"/>
              <a:t>manuscript does not fall within the journal’s Aims and </a:t>
            </a:r>
            <a:r>
              <a:rPr lang="en-US" sz="1200" b="1" dirty="0" smtClean="0"/>
              <a:t>Scope</a:t>
            </a:r>
          </a:p>
          <a:p>
            <a:pPr fontAlgn="base"/>
            <a:r>
              <a:rPr lang="en-US" sz="1200" b="1" dirty="0"/>
              <a:t>The research topic isn’t of great enough </a:t>
            </a:r>
            <a:r>
              <a:rPr lang="en-US" sz="1200" b="1" dirty="0" smtClean="0"/>
              <a:t>significance</a:t>
            </a:r>
          </a:p>
          <a:p>
            <a:pPr fontAlgn="base"/>
            <a:r>
              <a:rPr lang="es-ES" sz="1200" b="1" dirty="0"/>
              <a:t>The research is </a:t>
            </a:r>
            <a:r>
              <a:rPr lang="es-ES" sz="1200" b="1" dirty="0" smtClean="0"/>
              <a:t>over-ambitious</a:t>
            </a:r>
            <a:endParaRPr lang="en-US" sz="1200" b="1" dirty="0" smtClean="0"/>
          </a:p>
          <a:p>
            <a:pPr fontAlgn="base"/>
            <a:r>
              <a:rPr lang="en-US" sz="1200" b="1" dirty="0"/>
              <a:t>A clear hypothesis hasn’t been established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s-ES" sz="1200" b="1" dirty="0"/>
              <a:t>The manuscript is </a:t>
            </a:r>
            <a:r>
              <a:rPr lang="es-ES" sz="1200" b="1" dirty="0" smtClean="0"/>
              <a:t>incomplete</a:t>
            </a:r>
          </a:p>
          <a:p>
            <a:pPr fontAlgn="base"/>
            <a:r>
              <a:rPr lang="en-US" sz="1200" b="1" dirty="0"/>
              <a:t>There are flaws in the procedures, presentation or analysis of the </a:t>
            </a:r>
            <a:r>
              <a:rPr lang="en-US" sz="1200" b="1" dirty="0" smtClean="0"/>
              <a:t>data</a:t>
            </a:r>
          </a:p>
          <a:p>
            <a:pPr fontAlgn="base"/>
            <a:r>
              <a:rPr lang="en-US" sz="1200" b="1" dirty="0"/>
              <a:t>Flaws in the manuscript’s arguments and/or </a:t>
            </a:r>
            <a:r>
              <a:rPr lang="en-US" sz="1200" b="1" dirty="0" smtClean="0"/>
              <a:t>conclusions</a:t>
            </a:r>
          </a:p>
          <a:p>
            <a:pPr fontAlgn="base"/>
            <a:r>
              <a:rPr lang="en-US" sz="1200" b="1" dirty="0"/>
              <a:t>Language, writing and spelling issues</a:t>
            </a:r>
            <a:endParaRPr lang="en-US" sz="120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7137400" y="5765800"/>
            <a:ext cx="4572000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029934"/>
            <a:ext cx="4851400" cy="25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0431"/>
              </p:ext>
            </p:extLst>
          </p:nvPr>
        </p:nvGraphicFramePr>
        <p:xfrm>
          <a:off x="7719786" y="22225"/>
          <a:ext cx="3962400" cy="2922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349"/>
                <a:gridCol w="789310"/>
                <a:gridCol w="811500"/>
                <a:gridCol w="773460"/>
                <a:gridCol w="76078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Sepal.Length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Sepal.Width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Petal.Length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Petal.Width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Species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1.4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2.9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3.1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setosa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4.3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3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1.1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 dirty="0" err="1">
                          <a:effectLst/>
                        </a:rPr>
                        <a:t>setosa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6" name="Picture 2" descr="Image result for iris R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650206"/>
            <a:ext cx="48006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633264" y="6390306"/>
            <a:ext cx="5282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https://dreamtolearn.com/ryan/data_analytics_viz/18</a:t>
            </a:r>
            <a:endParaRPr lang="es-ES" dirty="0"/>
          </a:p>
        </p:txBody>
      </p:sp>
      <p:sp>
        <p:nvSpPr>
          <p:cNvPr id="6" name="Flecha derecha 5"/>
          <p:cNvSpPr/>
          <p:nvPr/>
        </p:nvSpPr>
        <p:spPr>
          <a:xfrm>
            <a:off x="4927600" y="2705100"/>
            <a:ext cx="22987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96309"/>
              </p:ext>
            </p:extLst>
          </p:nvPr>
        </p:nvGraphicFramePr>
        <p:xfrm>
          <a:off x="7683500" y="3313731"/>
          <a:ext cx="3810000" cy="3076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6225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 dirty="0" err="1">
                          <a:effectLst/>
                        </a:rPr>
                        <a:t>Sepal.Length</a:t>
                      </a:r>
                      <a:endParaRPr lang="es-ES" sz="800" b="1" i="0" u="none" strike="noStrike" dirty="0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Sepal.Width</a:t>
                      </a:r>
                      <a:endParaRPr lang="es-E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Petal.Length</a:t>
                      </a:r>
                      <a:endParaRPr lang="es-E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Petal.Width</a:t>
                      </a:r>
                      <a:endParaRPr lang="es-E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</a:rPr>
                        <a:t>Species</a:t>
                      </a:r>
                      <a:endParaRPr lang="es-ES" sz="800" b="1" i="0" u="none" strike="noStrike">
                        <a:solidFill>
                          <a:srgbClr val="555555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0.2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 err="1">
                          <a:effectLst/>
                        </a:rPr>
                        <a:t>setosa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2.9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5.4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0.1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4.3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>
                          <a:effectLst/>
                        </a:rPr>
                        <a:t>1.1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800" u="none" strike="noStrike" dirty="0">
                          <a:effectLst/>
                        </a:rPr>
                        <a:t>0.1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467361" y="283028"/>
            <a:ext cx="4997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table should I use to analyze my data, A or B?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7134914" y="4660"/>
            <a:ext cx="37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A.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7134914" y="3659981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B.</a:t>
            </a:r>
            <a:endParaRPr lang="es-ES" dirty="0"/>
          </a:p>
        </p:txBody>
      </p:sp>
      <p:sp>
        <p:nvSpPr>
          <p:cNvPr id="9" name="Distinto de 8"/>
          <p:cNvSpPr/>
          <p:nvPr/>
        </p:nvSpPr>
        <p:spPr>
          <a:xfrm>
            <a:off x="8864600" y="2882900"/>
            <a:ext cx="1409700" cy="446881"/>
          </a:xfrm>
          <a:prstGeom prst="mathNotEqua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</a:t>
            </a:r>
            <a:r>
              <a:rPr lang="en-US" dirty="0" smtClean="0"/>
              <a:t>asic functions in Excel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Filter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Operations +, -, *, /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Average  =AVERAGE(D2:D151)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Median =MEDIAN(D2:D151)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Standard deviation =STDEV.P(D2:D151)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Correlation </a:t>
            </a:r>
            <a:r>
              <a:rPr lang="en-US" dirty="0" err="1" smtClean="0">
                <a:solidFill>
                  <a:srgbClr val="C00000"/>
                </a:solidFill>
              </a:rPr>
              <a:t>Petal.Length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</a:t>
            </a:r>
            <a:r>
              <a:rPr lang="en-US" dirty="0" err="1" smtClean="0">
                <a:solidFill>
                  <a:srgbClr val="C00000"/>
                </a:solidFill>
              </a:rPr>
              <a:t>Petal.Width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=PEARSON(D2:D151,E2:E151) </a:t>
            </a:r>
          </a:p>
          <a:p>
            <a:r>
              <a:rPr lang="en-US" dirty="0" smtClean="0"/>
              <a:t>PivotTable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each of these values mean?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825625"/>
            <a:ext cx="609600" cy="419100"/>
          </a:xfrm>
          <a:prstGeom prst="rect">
            <a:avLst/>
          </a:prstGeom>
        </p:spPr>
      </p:pic>
      <p:pic>
        <p:nvPicPr>
          <p:cNvPr id="3074" name="Picture 2" descr="Image result for pivot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721225"/>
            <a:ext cx="31242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 flipV="1">
            <a:off x="2654300" y="5024438"/>
            <a:ext cx="4765675" cy="30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Basic </a:t>
            </a:r>
            <a:r>
              <a:rPr lang="es-ES" dirty="0" err="1" smtClean="0"/>
              <a:t>plots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" y="1812925"/>
            <a:ext cx="10515600" cy="4351338"/>
          </a:xfrm>
        </p:spPr>
        <p:txBody>
          <a:bodyPr/>
          <a:lstStyle/>
          <a:p>
            <a:r>
              <a:rPr lang="en-US" dirty="0" smtClean="0"/>
              <a:t>How is the petal length 	changing by species?</a:t>
            </a:r>
          </a:p>
          <a:p>
            <a:r>
              <a:rPr lang="en-US" dirty="0" smtClean="0"/>
              <a:t>Is there a relationship between petal length</a:t>
            </a:r>
          </a:p>
          <a:p>
            <a:pPr marL="0" indent="0">
              <a:buNone/>
            </a:pPr>
            <a:r>
              <a:rPr lang="en-US" dirty="0" smtClean="0"/>
              <a:t>and sepal length?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 descr="Image result for excel graphic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222625"/>
            <a:ext cx="61531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9921"/>
              </p:ext>
            </p:extLst>
          </p:nvPr>
        </p:nvGraphicFramePr>
        <p:xfrm>
          <a:off x="7620000" y="95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716705"/>
              </p:ext>
            </p:extLst>
          </p:nvPr>
        </p:nvGraphicFramePr>
        <p:xfrm>
          <a:off x="215900" y="3743960"/>
          <a:ext cx="45720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236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Tips to use Excel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to analyze should be complete as possible</a:t>
            </a:r>
          </a:p>
          <a:p>
            <a:r>
              <a:rPr lang="en-US" dirty="0" smtClean="0"/>
              <a:t>0 is not NA.</a:t>
            </a:r>
          </a:p>
          <a:p>
            <a:r>
              <a:rPr lang="en-US" dirty="0" smtClean="0"/>
              <a:t>Use standard names (</a:t>
            </a:r>
            <a:r>
              <a:rPr lang="en-US" dirty="0" err="1" smtClean="0"/>
              <a:t>e.g</a:t>
            </a:r>
            <a:r>
              <a:rPr lang="en-US" dirty="0" smtClean="0"/>
              <a:t>: Iris is not equal to iris or Iris_) This avoid filtering problems.</a:t>
            </a:r>
          </a:p>
          <a:p>
            <a:r>
              <a:rPr lang="en-US" dirty="0" smtClean="0"/>
              <a:t>Define a metadata for your data (Dictionary) to remember the variables name and procedure used.</a:t>
            </a:r>
          </a:p>
          <a:p>
            <a:r>
              <a:rPr lang="en-US" dirty="0" smtClean="0"/>
              <a:t>Avoid use Excel for more than 15000 individuals.</a:t>
            </a:r>
          </a:p>
          <a:p>
            <a:r>
              <a:rPr lang="en-US" dirty="0" smtClean="0"/>
              <a:t>Tables for use in analysis and paste in a manuscript are different.</a:t>
            </a:r>
          </a:p>
          <a:p>
            <a:r>
              <a:rPr lang="en-US" dirty="0" smtClean="0"/>
              <a:t>Transform your Excel data in the format required for the statistical analysis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212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438" y="80744"/>
            <a:ext cx="10515600" cy="1325563"/>
          </a:xfrm>
        </p:spPr>
        <p:txBody>
          <a:bodyPr/>
          <a:lstStyle/>
          <a:p>
            <a:r>
              <a:rPr lang="es-ES" dirty="0" smtClean="0"/>
              <a:t>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05618" y="1509498"/>
            <a:ext cx="5181600" cy="4351338"/>
          </a:xfrm>
        </p:spPr>
        <p:txBody>
          <a:bodyPr/>
          <a:lstStyle/>
          <a:p>
            <a:r>
              <a:rPr lang="en-US" dirty="0" smtClean="0"/>
              <a:t>R is an object-based language (Encapsulating state and operation inside objects</a:t>
            </a:r>
          </a:p>
          <a:p>
            <a:r>
              <a:rPr lang="en-US" dirty="0" smtClean="0"/>
              <a:t>More tan 10.000 packages!</a:t>
            </a:r>
            <a:endParaRPr lang="en-US" dirty="0"/>
          </a:p>
        </p:txBody>
      </p:sp>
      <p:sp>
        <p:nvSpPr>
          <p:cNvPr id="14" name="Marcador de contenido 13"/>
          <p:cNvSpPr>
            <a:spLocks noGrp="1"/>
          </p:cNvSpPr>
          <p:nvPr>
            <p:ph sz="half" idx="2"/>
          </p:nvPr>
        </p:nvSpPr>
        <p:spPr>
          <a:xfrm>
            <a:off x="6096000" y="1391805"/>
            <a:ext cx="5303426" cy="4351338"/>
          </a:xfrm>
        </p:spPr>
        <p:txBody>
          <a:bodyPr/>
          <a:lstStyle/>
          <a:p>
            <a:r>
              <a:rPr lang="en-US" dirty="0" smtClean="0"/>
              <a:t>R is for free an it is the new standard for statistics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9" y="3209364"/>
            <a:ext cx="4031692" cy="854172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12" idx="0"/>
          </p:cNvCxnSpPr>
          <p:nvPr/>
        </p:nvCxnSpPr>
        <p:spPr>
          <a:xfrm flipH="1" flipV="1">
            <a:off x="658909" y="3790950"/>
            <a:ext cx="401713" cy="1275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3" idx="0"/>
          </p:cNvCxnSpPr>
          <p:nvPr/>
        </p:nvCxnSpPr>
        <p:spPr>
          <a:xfrm flipH="1" flipV="1">
            <a:off x="2566650" y="3902004"/>
            <a:ext cx="186852" cy="956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8909" y="50665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Object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11646" y="4858111"/>
            <a:ext cx="20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</a:t>
            </a:r>
            <a:r>
              <a:rPr lang="es-ES" dirty="0" smtClean="0"/>
              <a:t>: In </a:t>
            </a:r>
            <a:r>
              <a:rPr lang="es-ES" dirty="0" err="1" smtClean="0"/>
              <a:t>this</a:t>
            </a:r>
            <a:r>
              <a:rPr lang="es-ES" dirty="0" smtClean="0"/>
              <a:t> case</a:t>
            </a:r>
          </a:p>
          <a:p>
            <a:r>
              <a:rPr lang="es-ES" dirty="0" smtClean="0"/>
              <a:t> a </a:t>
            </a:r>
            <a:r>
              <a:rPr lang="es-ES" dirty="0" err="1" smtClean="0"/>
              <a:t>matrix</a:t>
            </a:r>
            <a:r>
              <a:rPr lang="es-ES" dirty="0" smtClean="0"/>
              <a:t> of (1,2,3,4)</a:t>
            </a:r>
            <a:endParaRPr lang="es-ES" dirty="0"/>
          </a:p>
        </p:txBody>
      </p:sp>
      <p:pic>
        <p:nvPicPr>
          <p:cNvPr id="1028" name="Picture 4" descr="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28" y="2457450"/>
            <a:ext cx="3741964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7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611</Words>
  <Application>Microsoft Office PowerPoint</Application>
  <PresentationFormat>Panorámica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</vt:lpstr>
      <vt:lpstr>Tema de Office</vt:lpstr>
      <vt:lpstr>Use of basic Excel and R in research</vt:lpstr>
      <vt:lpstr>What is a database?</vt:lpstr>
      <vt:lpstr>Where the statistics start: A table.</vt:lpstr>
      <vt:lpstr>A computer is a device using language understandable for it!</vt:lpstr>
      <vt:lpstr>Presentación de PowerPoint</vt:lpstr>
      <vt:lpstr>Some basic functions in Excel</vt:lpstr>
      <vt:lpstr>Basic plots</vt:lpstr>
      <vt:lpstr>Tips to use Excel</vt:lpstr>
      <vt:lpstr>R</vt:lpstr>
      <vt:lpstr>Running R</vt:lpstr>
      <vt:lpstr>Basic functions in Excel using R.</vt:lpstr>
      <vt:lpstr>Presentación de PowerPoint</vt:lpstr>
      <vt:lpstr>Installing R and resources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chrystian sosa</dc:creator>
  <cp:lastModifiedBy>chrystian sosa</cp:lastModifiedBy>
  <cp:revision>51</cp:revision>
  <dcterms:created xsi:type="dcterms:W3CDTF">2018-11-02T13:27:58Z</dcterms:created>
  <dcterms:modified xsi:type="dcterms:W3CDTF">2018-11-05T14:08:47Z</dcterms:modified>
</cp:coreProperties>
</file>