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92.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9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4"/>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63" r:id="rId15"/>
    <p:sldId id="271" r:id="rId16"/>
    <p:sldId id="272" r:id="rId17"/>
    <p:sldId id="273" r:id="rId18"/>
    <p:sldId id="274" r:id="rId19"/>
    <p:sldId id="275" r:id="rId20"/>
    <p:sldId id="276" r:id="rId21"/>
    <p:sldId id="277" r:id="rId22"/>
    <p:sldId id="280" r:id="rId23"/>
    <p:sldId id="278" r:id="rId24"/>
    <p:sldId id="279" r:id="rId25"/>
    <p:sldId id="282" r:id="rId26"/>
    <p:sldId id="283" r:id="rId27"/>
    <p:sldId id="284" r:id="rId28"/>
    <p:sldId id="286" r:id="rId29"/>
    <p:sldId id="300" r:id="rId30"/>
    <p:sldId id="301" r:id="rId31"/>
    <p:sldId id="281" r:id="rId32"/>
    <p:sldId id="287" r:id="rId33"/>
    <p:sldId id="288" r:id="rId34"/>
    <p:sldId id="289" r:id="rId35"/>
    <p:sldId id="290" r:id="rId36"/>
    <p:sldId id="293" r:id="rId37"/>
    <p:sldId id="292" r:id="rId38"/>
    <p:sldId id="294" r:id="rId39"/>
    <p:sldId id="295" r:id="rId40"/>
    <p:sldId id="296" r:id="rId41"/>
    <p:sldId id="297" r:id="rId42"/>
    <p:sldId id="298" r:id="rId43"/>
    <p:sldId id="299" r:id="rId44"/>
    <p:sldId id="302" r:id="rId45"/>
    <p:sldId id="303" r:id="rId46"/>
    <p:sldId id="304" r:id="rId47"/>
    <p:sldId id="305" r:id="rId48"/>
    <p:sldId id="306" r:id="rId49"/>
    <p:sldId id="308" r:id="rId50"/>
    <p:sldId id="309" r:id="rId51"/>
    <p:sldId id="310" r:id="rId52"/>
    <p:sldId id="307" r:id="rId53"/>
    <p:sldId id="311" r:id="rId54"/>
    <p:sldId id="312" r:id="rId55"/>
    <p:sldId id="313" r:id="rId56"/>
    <p:sldId id="314" r:id="rId57"/>
    <p:sldId id="315" r:id="rId58"/>
    <p:sldId id="316" r:id="rId59"/>
    <p:sldId id="317" r:id="rId60"/>
    <p:sldId id="318" r:id="rId61"/>
    <p:sldId id="320" r:id="rId62"/>
    <p:sldId id="321" r:id="rId63"/>
    <p:sldId id="332" r:id="rId64"/>
    <p:sldId id="333" r:id="rId65"/>
    <p:sldId id="322" r:id="rId66"/>
    <p:sldId id="323" r:id="rId67"/>
    <p:sldId id="324" r:id="rId68"/>
    <p:sldId id="326" r:id="rId69"/>
    <p:sldId id="325" r:id="rId70"/>
    <p:sldId id="327" r:id="rId71"/>
    <p:sldId id="328" r:id="rId72"/>
    <p:sldId id="329" r:id="rId73"/>
    <p:sldId id="330" r:id="rId74"/>
    <p:sldId id="331" r:id="rId75"/>
    <p:sldId id="334" r:id="rId76"/>
    <p:sldId id="335" r:id="rId77"/>
    <p:sldId id="336" r:id="rId78"/>
    <p:sldId id="338" r:id="rId79"/>
    <p:sldId id="339" r:id="rId80"/>
    <p:sldId id="340" r:id="rId81"/>
    <p:sldId id="342" r:id="rId82"/>
    <p:sldId id="343" r:id="rId83"/>
    <p:sldId id="344" r:id="rId84"/>
    <p:sldId id="346" r:id="rId85"/>
    <p:sldId id="348" r:id="rId86"/>
    <p:sldId id="347" r:id="rId87"/>
    <p:sldId id="350" r:id="rId88"/>
    <p:sldId id="351" r:id="rId89"/>
    <p:sldId id="352" r:id="rId90"/>
    <p:sldId id="353" r:id="rId91"/>
    <p:sldId id="363" r:id="rId92"/>
    <p:sldId id="354" r:id="rId93"/>
    <p:sldId id="355" r:id="rId94"/>
    <p:sldId id="356" r:id="rId95"/>
    <p:sldId id="357" r:id="rId96"/>
    <p:sldId id="358" r:id="rId97"/>
    <p:sldId id="360" r:id="rId98"/>
    <p:sldId id="361" r:id="rId99"/>
    <p:sldId id="362" r:id="rId100"/>
    <p:sldId id="364" r:id="rId101"/>
    <p:sldId id="371" r:id="rId102"/>
    <p:sldId id="366" r:id="rId103"/>
    <p:sldId id="367" r:id="rId104"/>
    <p:sldId id="368" r:id="rId105"/>
    <p:sldId id="370" r:id="rId106"/>
    <p:sldId id="365" r:id="rId107"/>
    <p:sldId id="372" r:id="rId108"/>
    <p:sldId id="373" r:id="rId109"/>
    <p:sldId id="376" r:id="rId110"/>
    <p:sldId id="374" r:id="rId111"/>
    <p:sldId id="377" r:id="rId112"/>
    <p:sldId id="378" r:id="rId1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056"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customXml" Target="../customXml/item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FE6F7-6423-42B2-AF32-7229EDE0C73B}" type="datetimeFigureOut">
              <a:rPr lang="es-CL" smtClean="0"/>
              <a:t>21-04-2022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8C3E3-4255-41A6-9254-DD911DC8EEDA}" type="slidenum">
              <a:rPr lang="es-CL" smtClean="0"/>
              <a:t>‹Nº›</a:t>
            </a:fld>
            <a:endParaRPr lang="es-CL"/>
          </a:p>
        </p:txBody>
      </p:sp>
    </p:spTree>
    <p:extLst>
      <p:ext uri="{BB962C8B-B14F-4D97-AF65-F5344CB8AC3E}">
        <p14:creationId xmlns:p14="http://schemas.microsoft.com/office/powerpoint/2010/main" val="375407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caso cotidiano</a:t>
            </a:r>
          </a:p>
          <a:p>
            <a:r>
              <a:rPr lang="es-ES" dirty="0"/>
              <a:t>Imaginen un directorio telefónico con los datos de todas las personas de una ciudad; pero se requiere obtener el número de sólo una de ellas. </a:t>
            </a:r>
          </a:p>
          <a:p>
            <a:endParaRPr lang="es-ES" dirty="0"/>
          </a:p>
          <a:p>
            <a:r>
              <a:rPr lang="es-ES" dirty="0"/>
              <a:t>¿Qué es lo que hay que hacer para encontrarlo?</a:t>
            </a:r>
          </a:p>
          <a:p>
            <a:r>
              <a:rPr lang="es-ES" dirty="0"/>
              <a:t>Buscar en orden alfabético hasta encontrar el nombre de la persona, lo que puede tomar bastante tiempo. Sin embargo, SQL entrega la facilidad de obtener rápidamente el número deseado. </a:t>
            </a:r>
          </a:p>
          <a:p>
            <a:endParaRPr lang="es-ES" dirty="0"/>
          </a:p>
          <a:p>
            <a:r>
              <a:rPr lang="es-ES" dirty="0"/>
              <a:t>¿Qué pasaría si se quisiera obtener los números de todas las mujeres de la ciudad? ¿O de toda la gente que tenga edad entre los 20 y 30 años? ¿O incluso ambas condiciones juntas?</a:t>
            </a:r>
          </a:p>
          <a:p>
            <a:endParaRPr lang="es-ES" dirty="0"/>
          </a:p>
          <a:p>
            <a:r>
              <a:rPr lang="es-ES" dirty="0"/>
              <a:t>SQL da la posibilidad de hacer este tipo de consultas, reduciendo el tiempo de ejecución en comparación a un humano realizando la misma tarea.</a:t>
            </a:r>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a:t>
            </a:fld>
            <a:endParaRPr lang="es-CL"/>
          </a:p>
        </p:txBody>
      </p:sp>
    </p:spTree>
    <p:extLst>
      <p:ext uri="{BB962C8B-B14F-4D97-AF65-F5344CB8AC3E}">
        <p14:creationId xmlns:p14="http://schemas.microsoft.com/office/powerpoint/2010/main" val="3463028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12</a:t>
            </a:fld>
            <a:endParaRPr lang="es-CL"/>
          </a:p>
        </p:txBody>
      </p:sp>
    </p:spTree>
    <p:extLst>
      <p:ext uri="{BB962C8B-B14F-4D97-AF65-F5344CB8AC3E}">
        <p14:creationId xmlns:p14="http://schemas.microsoft.com/office/powerpoint/2010/main" val="34246946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102</a:t>
            </a:fld>
            <a:endParaRPr lang="es-CL"/>
          </a:p>
        </p:txBody>
      </p:sp>
    </p:spTree>
    <p:extLst>
      <p:ext uri="{BB962C8B-B14F-4D97-AF65-F5344CB8AC3E}">
        <p14:creationId xmlns:p14="http://schemas.microsoft.com/office/powerpoint/2010/main" val="13112637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103</a:t>
            </a:fld>
            <a:endParaRPr lang="es-CL"/>
          </a:p>
        </p:txBody>
      </p:sp>
    </p:spTree>
    <p:extLst>
      <p:ext uri="{BB962C8B-B14F-4D97-AF65-F5344CB8AC3E}">
        <p14:creationId xmlns:p14="http://schemas.microsoft.com/office/powerpoint/2010/main" val="70447337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104</a:t>
            </a:fld>
            <a:endParaRPr lang="es-CL"/>
          </a:p>
        </p:txBody>
      </p:sp>
    </p:spTree>
    <p:extLst>
      <p:ext uri="{BB962C8B-B14F-4D97-AF65-F5344CB8AC3E}">
        <p14:creationId xmlns:p14="http://schemas.microsoft.com/office/powerpoint/2010/main" val="220504263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106</a:t>
            </a:fld>
            <a:endParaRPr lang="es-CL"/>
          </a:p>
        </p:txBody>
      </p:sp>
    </p:spTree>
    <p:extLst>
      <p:ext uri="{BB962C8B-B14F-4D97-AF65-F5344CB8AC3E}">
        <p14:creationId xmlns:p14="http://schemas.microsoft.com/office/powerpoint/2010/main" val="27870282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107</a:t>
            </a:fld>
            <a:endParaRPr lang="es-CL"/>
          </a:p>
        </p:txBody>
      </p:sp>
    </p:spTree>
    <p:extLst>
      <p:ext uri="{BB962C8B-B14F-4D97-AF65-F5344CB8AC3E}">
        <p14:creationId xmlns:p14="http://schemas.microsoft.com/office/powerpoint/2010/main" val="113269326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108</a:t>
            </a:fld>
            <a:endParaRPr lang="es-CL"/>
          </a:p>
        </p:txBody>
      </p:sp>
    </p:spTree>
    <p:extLst>
      <p:ext uri="{BB962C8B-B14F-4D97-AF65-F5344CB8AC3E}">
        <p14:creationId xmlns:p14="http://schemas.microsoft.com/office/powerpoint/2010/main" val="30653482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109</a:t>
            </a:fld>
            <a:endParaRPr lang="es-CL"/>
          </a:p>
        </p:txBody>
      </p:sp>
    </p:spTree>
    <p:extLst>
      <p:ext uri="{BB962C8B-B14F-4D97-AF65-F5344CB8AC3E}">
        <p14:creationId xmlns:p14="http://schemas.microsoft.com/office/powerpoint/2010/main" val="25975231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110</a:t>
            </a:fld>
            <a:endParaRPr lang="es-CL"/>
          </a:p>
        </p:txBody>
      </p:sp>
    </p:spTree>
    <p:extLst>
      <p:ext uri="{BB962C8B-B14F-4D97-AF65-F5344CB8AC3E}">
        <p14:creationId xmlns:p14="http://schemas.microsoft.com/office/powerpoint/2010/main" val="23969675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111</a:t>
            </a:fld>
            <a:endParaRPr lang="es-CL"/>
          </a:p>
        </p:txBody>
      </p:sp>
    </p:spTree>
    <p:extLst>
      <p:ext uri="{BB962C8B-B14F-4D97-AF65-F5344CB8AC3E}">
        <p14:creationId xmlns:p14="http://schemas.microsoft.com/office/powerpoint/2010/main" val="150929040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112</a:t>
            </a:fld>
            <a:endParaRPr lang="es-CL"/>
          </a:p>
        </p:txBody>
      </p:sp>
    </p:spTree>
    <p:extLst>
      <p:ext uri="{BB962C8B-B14F-4D97-AF65-F5344CB8AC3E}">
        <p14:creationId xmlns:p14="http://schemas.microsoft.com/office/powerpoint/2010/main" val="3412164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13</a:t>
            </a:fld>
            <a:endParaRPr lang="es-CL"/>
          </a:p>
        </p:txBody>
      </p:sp>
    </p:spTree>
    <p:extLst>
      <p:ext uri="{BB962C8B-B14F-4D97-AF65-F5344CB8AC3E}">
        <p14:creationId xmlns:p14="http://schemas.microsoft.com/office/powerpoint/2010/main" val="3795912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14</a:t>
            </a:fld>
            <a:endParaRPr lang="es-CL"/>
          </a:p>
        </p:txBody>
      </p:sp>
    </p:spTree>
    <p:extLst>
      <p:ext uri="{BB962C8B-B14F-4D97-AF65-F5344CB8AC3E}">
        <p14:creationId xmlns:p14="http://schemas.microsoft.com/office/powerpoint/2010/main" val="202706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15</a:t>
            </a:fld>
            <a:endParaRPr lang="es-CL"/>
          </a:p>
        </p:txBody>
      </p:sp>
    </p:spTree>
    <p:extLst>
      <p:ext uri="{BB962C8B-B14F-4D97-AF65-F5344CB8AC3E}">
        <p14:creationId xmlns:p14="http://schemas.microsoft.com/office/powerpoint/2010/main" val="343916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16</a:t>
            </a:fld>
            <a:endParaRPr lang="es-CL"/>
          </a:p>
        </p:txBody>
      </p:sp>
    </p:spTree>
    <p:extLst>
      <p:ext uri="{BB962C8B-B14F-4D97-AF65-F5344CB8AC3E}">
        <p14:creationId xmlns:p14="http://schemas.microsoft.com/office/powerpoint/2010/main" val="29984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17</a:t>
            </a:fld>
            <a:endParaRPr lang="es-CL"/>
          </a:p>
        </p:txBody>
      </p:sp>
    </p:spTree>
    <p:extLst>
      <p:ext uri="{BB962C8B-B14F-4D97-AF65-F5344CB8AC3E}">
        <p14:creationId xmlns:p14="http://schemas.microsoft.com/office/powerpoint/2010/main" val="1316035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18</a:t>
            </a:fld>
            <a:endParaRPr lang="es-CL"/>
          </a:p>
        </p:txBody>
      </p:sp>
    </p:spTree>
    <p:extLst>
      <p:ext uri="{BB962C8B-B14F-4D97-AF65-F5344CB8AC3E}">
        <p14:creationId xmlns:p14="http://schemas.microsoft.com/office/powerpoint/2010/main" val="4044903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19</a:t>
            </a:fld>
            <a:endParaRPr lang="es-CL"/>
          </a:p>
        </p:txBody>
      </p:sp>
    </p:spTree>
    <p:extLst>
      <p:ext uri="{BB962C8B-B14F-4D97-AF65-F5344CB8AC3E}">
        <p14:creationId xmlns:p14="http://schemas.microsoft.com/office/powerpoint/2010/main" val="3830498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20</a:t>
            </a:fld>
            <a:endParaRPr lang="es-CL"/>
          </a:p>
        </p:txBody>
      </p:sp>
    </p:spTree>
    <p:extLst>
      <p:ext uri="{BB962C8B-B14F-4D97-AF65-F5344CB8AC3E}">
        <p14:creationId xmlns:p14="http://schemas.microsoft.com/office/powerpoint/2010/main" val="1982463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21</a:t>
            </a:fld>
            <a:endParaRPr lang="es-CL"/>
          </a:p>
        </p:txBody>
      </p:sp>
    </p:spTree>
    <p:extLst>
      <p:ext uri="{BB962C8B-B14F-4D97-AF65-F5344CB8AC3E}">
        <p14:creationId xmlns:p14="http://schemas.microsoft.com/office/powerpoint/2010/main" val="333787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https://dev.mysql.com/downloads/installer</a:t>
            </a:r>
            <a:r>
              <a:rPr lang="es-ES" b="0" dirty="0"/>
              <a:t>/</a:t>
            </a:r>
          </a:p>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a:t>
            </a:fld>
            <a:endParaRPr lang="es-CL"/>
          </a:p>
        </p:txBody>
      </p:sp>
    </p:spTree>
    <p:extLst>
      <p:ext uri="{BB962C8B-B14F-4D97-AF65-F5344CB8AC3E}">
        <p14:creationId xmlns:p14="http://schemas.microsoft.com/office/powerpoint/2010/main" val="385923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22</a:t>
            </a:fld>
            <a:endParaRPr lang="es-CL"/>
          </a:p>
        </p:txBody>
      </p:sp>
    </p:spTree>
    <p:extLst>
      <p:ext uri="{BB962C8B-B14F-4D97-AF65-F5344CB8AC3E}">
        <p14:creationId xmlns:p14="http://schemas.microsoft.com/office/powerpoint/2010/main" val="173435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23</a:t>
            </a:fld>
            <a:endParaRPr lang="es-CL"/>
          </a:p>
        </p:txBody>
      </p:sp>
    </p:spTree>
    <p:extLst>
      <p:ext uri="{BB962C8B-B14F-4D97-AF65-F5344CB8AC3E}">
        <p14:creationId xmlns:p14="http://schemas.microsoft.com/office/powerpoint/2010/main" val="1805609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24</a:t>
            </a:fld>
            <a:endParaRPr lang="es-CL"/>
          </a:p>
        </p:txBody>
      </p:sp>
    </p:spTree>
    <p:extLst>
      <p:ext uri="{BB962C8B-B14F-4D97-AF65-F5344CB8AC3E}">
        <p14:creationId xmlns:p14="http://schemas.microsoft.com/office/powerpoint/2010/main" val="540544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25</a:t>
            </a:fld>
            <a:endParaRPr lang="es-CL"/>
          </a:p>
        </p:txBody>
      </p:sp>
    </p:spTree>
    <p:extLst>
      <p:ext uri="{BB962C8B-B14F-4D97-AF65-F5344CB8AC3E}">
        <p14:creationId xmlns:p14="http://schemas.microsoft.com/office/powerpoint/2010/main" val="1810202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26</a:t>
            </a:fld>
            <a:endParaRPr lang="es-CL"/>
          </a:p>
        </p:txBody>
      </p:sp>
    </p:spTree>
    <p:extLst>
      <p:ext uri="{BB962C8B-B14F-4D97-AF65-F5344CB8AC3E}">
        <p14:creationId xmlns:p14="http://schemas.microsoft.com/office/powerpoint/2010/main" val="1275559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27</a:t>
            </a:fld>
            <a:endParaRPr lang="es-CL"/>
          </a:p>
        </p:txBody>
      </p:sp>
    </p:spTree>
    <p:extLst>
      <p:ext uri="{BB962C8B-B14F-4D97-AF65-F5344CB8AC3E}">
        <p14:creationId xmlns:p14="http://schemas.microsoft.com/office/powerpoint/2010/main" val="1625136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28</a:t>
            </a:fld>
            <a:endParaRPr lang="es-CL"/>
          </a:p>
        </p:txBody>
      </p:sp>
    </p:spTree>
    <p:extLst>
      <p:ext uri="{BB962C8B-B14F-4D97-AF65-F5344CB8AC3E}">
        <p14:creationId xmlns:p14="http://schemas.microsoft.com/office/powerpoint/2010/main" val="179103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29</a:t>
            </a:fld>
            <a:endParaRPr lang="es-CL"/>
          </a:p>
        </p:txBody>
      </p:sp>
    </p:spTree>
    <p:extLst>
      <p:ext uri="{BB962C8B-B14F-4D97-AF65-F5344CB8AC3E}">
        <p14:creationId xmlns:p14="http://schemas.microsoft.com/office/powerpoint/2010/main" val="3305441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30</a:t>
            </a:fld>
            <a:endParaRPr lang="es-CL"/>
          </a:p>
        </p:txBody>
      </p:sp>
    </p:spTree>
    <p:extLst>
      <p:ext uri="{BB962C8B-B14F-4D97-AF65-F5344CB8AC3E}">
        <p14:creationId xmlns:p14="http://schemas.microsoft.com/office/powerpoint/2010/main" val="886969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31</a:t>
            </a:fld>
            <a:endParaRPr lang="es-CL"/>
          </a:p>
        </p:txBody>
      </p:sp>
    </p:spTree>
    <p:extLst>
      <p:ext uri="{BB962C8B-B14F-4D97-AF65-F5344CB8AC3E}">
        <p14:creationId xmlns:p14="http://schemas.microsoft.com/office/powerpoint/2010/main" val="216087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u="none" dirty="0"/>
              <a:t>Aprenderemos</a:t>
            </a:r>
            <a:r>
              <a:rPr lang="es-ES" dirty="0"/>
              <a:t> diferentes tipos de datos que se almacenan en columnas dentro de las tablas.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MySQL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Cuando requerimos mantener la integridad referencial. </a:t>
            </a:r>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a:t>
            </a:fld>
            <a:endParaRPr lang="es-CL"/>
          </a:p>
        </p:txBody>
      </p:sp>
    </p:spTree>
    <p:extLst>
      <p:ext uri="{BB962C8B-B14F-4D97-AF65-F5344CB8AC3E}">
        <p14:creationId xmlns:p14="http://schemas.microsoft.com/office/powerpoint/2010/main" val="1747394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32</a:t>
            </a:fld>
            <a:endParaRPr lang="es-CL"/>
          </a:p>
        </p:txBody>
      </p:sp>
    </p:spTree>
    <p:extLst>
      <p:ext uri="{BB962C8B-B14F-4D97-AF65-F5344CB8AC3E}">
        <p14:creationId xmlns:p14="http://schemas.microsoft.com/office/powerpoint/2010/main" val="4240726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33</a:t>
            </a:fld>
            <a:endParaRPr lang="es-CL"/>
          </a:p>
        </p:txBody>
      </p:sp>
    </p:spTree>
    <p:extLst>
      <p:ext uri="{BB962C8B-B14F-4D97-AF65-F5344CB8AC3E}">
        <p14:creationId xmlns:p14="http://schemas.microsoft.com/office/powerpoint/2010/main" val="1302185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34</a:t>
            </a:fld>
            <a:endParaRPr lang="es-CL"/>
          </a:p>
        </p:txBody>
      </p:sp>
    </p:spTree>
    <p:extLst>
      <p:ext uri="{BB962C8B-B14F-4D97-AF65-F5344CB8AC3E}">
        <p14:creationId xmlns:p14="http://schemas.microsoft.com/office/powerpoint/2010/main" val="1090573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35</a:t>
            </a:fld>
            <a:endParaRPr lang="es-CL"/>
          </a:p>
        </p:txBody>
      </p:sp>
    </p:spTree>
    <p:extLst>
      <p:ext uri="{BB962C8B-B14F-4D97-AF65-F5344CB8AC3E}">
        <p14:creationId xmlns:p14="http://schemas.microsoft.com/office/powerpoint/2010/main" val="2897464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36</a:t>
            </a:fld>
            <a:endParaRPr lang="es-CL"/>
          </a:p>
        </p:txBody>
      </p:sp>
    </p:spTree>
    <p:extLst>
      <p:ext uri="{BB962C8B-B14F-4D97-AF65-F5344CB8AC3E}">
        <p14:creationId xmlns:p14="http://schemas.microsoft.com/office/powerpoint/2010/main" val="2955146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37</a:t>
            </a:fld>
            <a:endParaRPr lang="es-CL"/>
          </a:p>
        </p:txBody>
      </p:sp>
    </p:spTree>
    <p:extLst>
      <p:ext uri="{BB962C8B-B14F-4D97-AF65-F5344CB8AC3E}">
        <p14:creationId xmlns:p14="http://schemas.microsoft.com/office/powerpoint/2010/main" val="4244665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38</a:t>
            </a:fld>
            <a:endParaRPr lang="es-CL"/>
          </a:p>
        </p:txBody>
      </p:sp>
    </p:spTree>
    <p:extLst>
      <p:ext uri="{BB962C8B-B14F-4D97-AF65-F5344CB8AC3E}">
        <p14:creationId xmlns:p14="http://schemas.microsoft.com/office/powerpoint/2010/main" val="396162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39</a:t>
            </a:fld>
            <a:endParaRPr lang="es-CL"/>
          </a:p>
        </p:txBody>
      </p:sp>
    </p:spTree>
    <p:extLst>
      <p:ext uri="{BB962C8B-B14F-4D97-AF65-F5344CB8AC3E}">
        <p14:creationId xmlns:p14="http://schemas.microsoft.com/office/powerpoint/2010/main" val="2214386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40</a:t>
            </a:fld>
            <a:endParaRPr lang="es-CL"/>
          </a:p>
        </p:txBody>
      </p:sp>
    </p:spTree>
    <p:extLst>
      <p:ext uri="{BB962C8B-B14F-4D97-AF65-F5344CB8AC3E}">
        <p14:creationId xmlns:p14="http://schemas.microsoft.com/office/powerpoint/2010/main" val="150301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41</a:t>
            </a:fld>
            <a:endParaRPr lang="es-CL"/>
          </a:p>
        </p:txBody>
      </p:sp>
    </p:spTree>
    <p:extLst>
      <p:ext uri="{BB962C8B-B14F-4D97-AF65-F5344CB8AC3E}">
        <p14:creationId xmlns:p14="http://schemas.microsoft.com/office/powerpoint/2010/main" val="360221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a:t>
            </a:fld>
            <a:endParaRPr lang="es-CL"/>
          </a:p>
        </p:txBody>
      </p:sp>
    </p:spTree>
    <p:extLst>
      <p:ext uri="{BB962C8B-B14F-4D97-AF65-F5344CB8AC3E}">
        <p14:creationId xmlns:p14="http://schemas.microsoft.com/office/powerpoint/2010/main" val="109465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42</a:t>
            </a:fld>
            <a:endParaRPr lang="es-CL"/>
          </a:p>
        </p:txBody>
      </p:sp>
    </p:spTree>
    <p:extLst>
      <p:ext uri="{BB962C8B-B14F-4D97-AF65-F5344CB8AC3E}">
        <p14:creationId xmlns:p14="http://schemas.microsoft.com/office/powerpoint/2010/main" val="4130429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43</a:t>
            </a:fld>
            <a:endParaRPr lang="es-CL"/>
          </a:p>
        </p:txBody>
      </p:sp>
    </p:spTree>
    <p:extLst>
      <p:ext uri="{BB962C8B-B14F-4D97-AF65-F5344CB8AC3E}">
        <p14:creationId xmlns:p14="http://schemas.microsoft.com/office/powerpoint/2010/main" val="9262413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44</a:t>
            </a:fld>
            <a:endParaRPr lang="es-CL"/>
          </a:p>
        </p:txBody>
      </p:sp>
    </p:spTree>
    <p:extLst>
      <p:ext uri="{BB962C8B-B14F-4D97-AF65-F5344CB8AC3E}">
        <p14:creationId xmlns:p14="http://schemas.microsoft.com/office/powerpoint/2010/main" val="2845198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45</a:t>
            </a:fld>
            <a:endParaRPr lang="es-CL"/>
          </a:p>
        </p:txBody>
      </p:sp>
    </p:spTree>
    <p:extLst>
      <p:ext uri="{BB962C8B-B14F-4D97-AF65-F5344CB8AC3E}">
        <p14:creationId xmlns:p14="http://schemas.microsoft.com/office/powerpoint/2010/main" val="1052771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46</a:t>
            </a:fld>
            <a:endParaRPr lang="es-CL"/>
          </a:p>
        </p:txBody>
      </p:sp>
    </p:spTree>
    <p:extLst>
      <p:ext uri="{BB962C8B-B14F-4D97-AF65-F5344CB8AC3E}">
        <p14:creationId xmlns:p14="http://schemas.microsoft.com/office/powerpoint/2010/main" val="2182886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47</a:t>
            </a:fld>
            <a:endParaRPr lang="es-CL"/>
          </a:p>
        </p:txBody>
      </p:sp>
    </p:spTree>
    <p:extLst>
      <p:ext uri="{BB962C8B-B14F-4D97-AF65-F5344CB8AC3E}">
        <p14:creationId xmlns:p14="http://schemas.microsoft.com/office/powerpoint/2010/main" val="3916481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48</a:t>
            </a:fld>
            <a:endParaRPr lang="es-CL"/>
          </a:p>
        </p:txBody>
      </p:sp>
    </p:spTree>
    <p:extLst>
      <p:ext uri="{BB962C8B-B14F-4D97-AF65-F5344CB8AC3E}">
        <p14:creationId xmlns:p14="http://schemas.microsoft.com/office/powerpoint/2010/main" val="41802887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49</a:t>
            </a:fld>
            <a:endParaRPr lang="es-CL"/>
          </a:p>
        </p:txBody>
      </p:sp>
    </p:spTree>
    <p:extLst>
      <p:ext uri="{BB962C8B-B14F-4D97-AF65-F5344CB8AC3E}">
        <p14:creationId xmlns:p14="http://schemas.microsoft.com/office/powerpoint/2010/main" val="885350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50</a:t>
            </a:fld>
            <a:endParaRPr lang="es-CL"/>
          </a:p>
        </p:txBody>
      </p:sp>
    </p:spTree>
    <p:extLst>
      <p:ext uri="{BB962C8B-B14F-4D97-AF65-F5344CB8AC3E}">
        <p14:creationId xmlns:p14="http://schemas.microsoft.com/office/powerpoint/2010/main" val="41942513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51</a:t>
            </a:fld>
            <a:endParaRPr lang="es-CL"/>
          </a:p>
        </p:txBody>
      </p:sp>
    </p:spTree>
    <p:extLst>
      <p:ext uri="{BB962C8B-B14F-4D97-AF65-F5344CB8AC3E}">
        <p14:creationId xmlns:p14="http://schemas.microsoft.com/office/powerpoint/2010/main" val="81635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Saber modelar los problemas, o sea construir el modelo de datos e implementarlo en base a un problema.</a:t>
            </a:r>
          </a:p>
          <a:p>
            <a:endParaRPr lang="es-ES" dirty="0"/>
          </a:p>
          <a:p>
            <a:r>
              <a:rPr lang="es-ES" dirty="0"/>
              <a:t>El modelado de bases de datos, es un proceso para definir e implementar requerimientos del usuario/empresa dentro del contexto de los sistemas de información disponibles en una organización, o sea partir de uno o más requerimientos construiremos una base de datos que nos permita almacenar y recuperar información relevante manteniendo la coherencia del modelo de negocio planteado.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Empezaremos a crear tablas y posteriormente sus relaciones por medio de claves primarias y claves foráneas, las cuales sirven para definir las dependencias de las entidades.</a:t>
            </a:r>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a:t>
            </a:fld>
            <a:endParaRPr lang="es-CL"/>
          </a:p>
        </p:txBody>
      </p:sp>
    </p:spTree>
    <p:extLst>
      <p:ext uri="{BB962C8B-B14F-4D97-AF65-F5344CB8AC3E}">
        <p14:creationId xmlns:p14="http://schemas.microsoft.com/office/powerpoint/2010/main" val="2290395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52</a:t>
            </a:fld>
            <a:endParaRPr lang="es-CL"/>
          </a:p>
        </p:txBody>
      </p:sp>
    </p:spTree>
    <p:extLst>
      <p:ext uri="{BB962C8B-B14F-4D97-AF65-F5344CB8AC3E}">
        <p14:creationId xmlns:p14="http://schemas.microsoft.com/office/powerpoint/2010/main" val="2181997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53</a:t>
            </a:fld>
            <a:endParaRPr lang="es-CL"/>
          </a:p>
        </p:txBody>
      </p:sp>
    </p:spTree>
    <p:extLst>
      <p:ext uri="{BB962C8B-B14F-4D97-AF65-F5344CB8AC3E}">
        <p14:creationId xmlns:p14="http://schemas.microsoft.com/office/powerpoint/2010/main" val="31504537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54</a:t>
            </a:fld>
            <a:endParaRPr lang="es-CL"/>
          </a:p>
        </p:txBody>
      </p:sp>
    </p:spTree>
    <p:extLst>
      <p:ext uri="{BB962C8B-B14F-4D97-AF65-F5344CB8AC3E}">
        <p14:creationId xmlns:p14="http://schemas.microsoft.com/office/powerpoint/2010/main" val="6480465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55</a:t>
            </a:fld>
            <a:endParaRPr lang="es-CL"/>
          </a:p>
        </p:txBody>
      </p:sp>
    </p:spTree>
    <p:extLst>
      <p:ext uri="{BB962C8B-B14F-4D97-AF65-F5344CB8AC3E}">
        <p14:creationId xmlns:p14="http://schemas.microsoft.com/office/powerpoint/2010/main" val="7492744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56</a:t>
            </a:fld>
            <a:endParaRPr lang="es-CL"/>
          </a:p>
        </p:txBody>
      </p:sp>
    </p:spTree>
    <p:extLst>
      <p:ext uri="{BB962C8B-B14F-4D97-AF65-F5344CB8AC3E}">
        <p14:creationId xmlns:p14="http://schemas.microsoft.com/office/powerpoint/2010/main" val="39909220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57</a:t>
            </a:fld>
            <a:endParaRPr lang="es-CL"/>
          </a:p>
        </p:txBody>
      </p:sp>
    </p:spTree>
    <p:extLst>
      <p:ext uri="{BB962C8B-B14F-4D97-AF65-F5344CB8AC3E}">
        <p14:creationId xmlns:p14="http://schemas.microsoft.com/office/powerpoint/2010/main" val="40952882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58</a:t>
            </a:fld>
            <a:endParaRPr lang="es-CL"/>
          </a:p>
        </p:txBody>
      </p:sp>
    </p:spTree>
    <p:extLst>
      <p:ext uri="{BB962C8B-B14F-4D97-AF65-F5344CB8AC3E}">
        <p14:creationId xmlns:p14="http://schemas.microsoft.com/office/powerpoint/2010/main" val="774494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59</a:t>
            </a:fld>
            <a:endParaRPr lang="es-CL"/>
          </a:p>
        </p:txBody>
      </p:sp>
    </p:spTree>
    <p:extLst>
      <p:ext uri="{BB962C8B-B14F-4D97-AF65-F5344CB8AC3E}">
        <p14:creationId xmlns:p14="http://schemas.microsoft.com/office/powerpoint/2010/main" val="2192461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60</a:t>
            </a:fld>
            <a:endParaRPr lang="es-CL"/>
          </a:p>
        </p:txBody>
      </p:sp>
    </p:spTree>
    <p:extLst>
      <p:ext uri="{BB962C8B-B14F-4D97-AF65-F5344CB8AC3E}">
        <p14:creationId xmlns:p14="http://schemas.microsoft.com/office/powerpoint/2010/main" val="1275766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61</a:t>
            </a:fld>
            <a:endParaRPr lang="es-CL"/>
          </a:p>
        </p:txBody>
      </p:sp>
    </p:spTree>
    <p:extLst>
      <p:ext uri="{BB962C8B-B14F-4D97-AF65-F5344CB8AC3E}">
        <p14:creationId xmlns:p14="http://schemas.microsoft.com/office/powerpoint/2010/main" val="197119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a:t>
            </a:fld>
            <a:endParaRPr lang="es-CL"/>
          </a:p>
        </p:txBody>
      </p:sp>
    </p:spTree>
    <p:extLst>
      <p:ext uri="{BB962C8B-B14F-4D97-AF65-F5344CB8AC3E}">
        <p14:creationId xmlns:p14="http://schemas.microsoft.com/office/powerpoint/2010/main" val="13892783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62</a:t>
            </a:fld>
            <a:endParaRPr lang="es-CL"/>
          </a:p>
        </p:txBody>
      </p:sp>
    </p:spTree>
    <p:extLst>
      <p:ext uri="{BB962C8B-B14F-4D97-AF65-F5344CB8AC3E}">
        <p14:creationId xmlns:p14="http://schemas.microsoft.com/office/powerpoint/2010/main" val="40579065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63</a:t>
            </a:fld>
            <a:endParaRPr lang="es-CL"/>
          </a:p>
        </p:txBody>
      </p:sp>
    </p:spTree>
    <p:extLst>
      <p:ext uri="{BB962C8B-B14F-4D97-AF65-F5344CB8AC3E}">
        <p14:creationId xmlns:p14="http://schemas.microsoft.com/office/powerpoint/2010/main" val="7038078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64</a:t>
            </a:fld>
            <a:endParaRPr lang="es-CL"/>
          </a:p>
        </p:txBody>
      </p:sp>
    </p:spTree>
    <p:extLst>
      <p:ext uri="{BB962C8B-B14F-4D97-AF65-F5344CB8AC3E}">
        <p14:creationId xmlns:p14="http://schemas.microsoft.com/office/powerpoint/2010/main" val="22389990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65</a:t>
            </a:fld>
            <a:endParaRPr lang="es-CL"/>
          </a:p>
        </p:txBody>
      </p:sp>
    </p:spTree>
    <p:extLst>
      <p:ext uri="{BB962C8B-B14F-4D97-AF65-F5344CB8AC3E}">
        <p14:creationId xmlns:p14="http://schemas.microsoft.com/office/powerpoint/2010/main" val="41501428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66</a:t>
            </a:fld>
            <a:endParaRPr lang="es-CL"/>
          </a:p>
        </p:txBody>
      </p:sp>
    </p:spTree>
    <p:extLst>
      <p:ext uri="{BB962C8B-B14F-4D97-AF65-F5344CB8AC3E}">
        <p14:creationId xmlns:p14="http://schemas.microsoft.com/office/powerpoint/2010/main" val="26610269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67</a:t>
            </a:fld>
            <a:endParaRPr lang="es-CL"/>
          </a:p>
        </p:txBody>
      </p:sp>
    </p:spTree>
    <p:extLst>
      <p:ext uri="{BB962C8B-B14F-4D97-AF65-F5344CB8AC3E}">
        <p14:creationId xmlns:p14="http://schemas.microsoft.com/office/powerpoint/2010/main" val="24075830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68</a:t>
            </a:fld>
            <a:endParaRPr lang="es-CL"/>
          </a:p>
        </p:txBody>
      </p:sp>
    </p:spTree>
    <p:extLst>
      <p:ext uri="{BB962C8B-B14F-4D97-AF65-F5344CB8AC3E}">
        <p14:creationId xmlns:p14="http://schemas.microsoft.com/office/powerpoint/2010/main" val="25094040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69</a:t>
            </a:fld>
            <a:endParaRPr lang="es-CL"/>
          </a:p>
        </p:txBody>
      </p:sp>
    </p:spTree>
    <p:extLst>
      <p:ext uri="{BB962C8B-B14F-4D97-AF65-F5344CB8AC3E}">
        <p14:creationId xmlns:p14="http://schemas.microsoft.com/office/powerpoint/2010/main" val="26252041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70</a:t>
            </a:fld>
            <a:endParaRPr lang="es-CL"/>
          </a:p>
        </p:txBody>
      </p:sp>
    </p:spTree>
    <p:extLst>
      <p:ext uri="{BB962C8B-B14F-4D97-AF65-F5344CB8AC3E}">
        <p14:creationId xmlns:p14="http://schemas.microsoft.com/office/powerpoint/2010/main" val="4066735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71</a:t>
            </a:fld>
            <a:endParaRPr lang="es-CL"/>
          </a:p>
        </p:txBody>
      </p:sp>
    </p:spTree>
    <p:extLst>
      <p:ext uri="{BB962C8B-B14F-4D97-AF65-F5344CB8AC3E}">
        <p14:creationId xmlns:p14="http://schemas.microsoft.com/office/powerpoint/2010/main" val="2971946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a:t>
            </a:fld>
            <a:endParaRPr lang="es-CL"/>
          </a:p>
        </p:txBody>
      </p:sp>
    </p:spTree>
    <p:extLst>
      <p:ext uri="{BB962C8B-B14F-4D97-AF65-F5344CB8AC3E}">
        <p14:creationId xmlns:p14="http://schemas.microsoft.com/office/powerpoint/2010/main" val="30519522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72</a:t>
            </a:fld>
            <a:endParaRPr lang="es-CL"/>
          </a:p>
        </p:txBody>
      </p:sp>
    </p:spTree>
    <p:extLst>
      <p:ext uri="{BB962C8B-B14F-4D97-AF65-F5344CB8AC3E}">
        <p14:creationId xmlns:p14="http://schemas.microsoft.com/office/powerpoint/2010/main" val="39014887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73</a:t>
            </a:fld>
            <a:endParaRPr lang="es-CL"/>
          </a:p>
        </p:txBody>
      </p:sp>
    </p:spTree>
    <p:extLst>
      <p:ext uri="{BB962C8B-B14F-4D97-AF65-F5344CB8AC3E}">
        <p14:creationId xmlns:p14="http://schemas.microsoft.com/office/powerpoint/2010/main" val="6134867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74</a:t>
            </a:fld>
            <a:endParaRPr lang="es-CL"/>
          </a:p>
        </p:txBody>
      </p:sp>
    </p:spTree>
    <p:extLst>
      <p:ext uri="{BB962C8B-B14F-4D97-AF65-F5344CB8AC3E}">
        <p14:creationId xmlns:p14="http://schemas.microsoft.com/office/powerpoint/2010/main" val="4431644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75</a:t>
            </a:fld>
            <a:endParaRPr lang="es-CL"/>
          </a:p>
        </p:txBody>
      </p:sp>
    </p:spTree>
    <p:extLst>
      <p:ext uri="{BB962C8B-B14F-4D97-AF65-F5344CB8AC3E}">
        <p14:creationId xmlns:p14="http://schemas.microsoft.com/office/powerpoint/2010/main" val="5707968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76</a:t>
            </a:fld>
            <a:endParaRPr lang="es-CL"/>
          </a:p>
        </p:txBody>
      </p:sp>
    </p:spTree>
    <p:extLst>
      <p:ext uri="{BB962C8B-B14F-4D97-AF65-F5344CB8AC3E}">
        <p14:creationId xmlns:p14="http://schemas.microsoft.com/office/powerpoint/2010/main" val="42948559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77</a:t>
            </a:fld>
            <a:endParaRPr lang="es-CL"/>
          </a:p>
        </p:txBody>
      </p:sp>
    </p:spTree>
    <p:extLst>
      <p:ext uri="{BB962C8B-B14F-4D97-AF65-F5344CB8AC3E}">
        <p14:creationId xmlns:p14="http://schemas.microsoft.com/office/powerpoint/2010/main" val="24946202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78</a:t>
            </a:fld>
            <a:endParaRPr lang="es-CL"/>
          </a:p>
        </p:txBody>
      </p:sp>
    </p:spTree>
    <p:extLst>
      <p:ext uri="{BB962C8B-B14F-4D97-AF65-F5344CB8AC3E}">
        <p14:creationId xmlns:p14="http://schemas.microsoft.com/office/powerpoint/2010/main" val="34596017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79</a:t>
            </a:fld>
            <a:endParaRPr lang="es-CL"/>
          </a:p>
        </p:txBody>
      </p:sp>
    </p:spTree>
    <p:extLst>
      <p:ext uri="{BB962C8B-B14F-4D97-AF65-F5344CB8AC3E}">
        <p14:creationId xmlns:p14="http://schemas.microsoft.com/office/powerpoint/2010/main" val="728496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80</a:t>
            </a:fld>
            <a:endParaRPr lang="es-CL"/>
          </a:p>
        </p:txBody>
      </p:sp>
    </p:spTree>
    <p:extLst>
      <p:ext uri="{BB962C8B-B14F-4D97-AF65-F5344CB8AC3E}">
        <p14:creationId xmlns:p14="http://schemas.microsoft.com/office/powerpoint/2010/main" val="4752985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81</a:t>
            </a:fld>
            <a:endParaRPr lang="es-CL"/>
          </a:p>
        </p:txBody>
      </p:sp>
    </p:spTree>
    <p:extLst>
      <p:ext uri="{BB962C8B-B14F-4D97-AF65-F5344CB8AC3E}">
        <p14:creationId xmlns:p14="http://schemas.microsoft.com/office/powerpoint/2010/main" val="236175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Paso 1</a:t>
            </a:r>
          </a:p>
          <a:p>
            <a:r>
              <a:rPr lang="es-ES" dirty="0"/>
              <a:t>● Empresa: En este ejemplo no nos piden registrar datos de la empresa, solo se especifica que es una empresa. </a:t>
            </a:r>
          </a:p>
          <a:p>
            <a:r>
              <a:rPr lang="es-ES" dirty="0"/>
              <a:t>● Cliente: Nos solicitan almacenar los datos nombre, apellido, </a:t>
            </a:r>
            <a:r>
              <a:rPr lang="es-ES" dirty="0" err="1"/>
              <a:t>dni</a:t>
            </a:r>
            <a:r>
              <a:rPr lang="es-ES" dirty="0"/>
              <a:t> y dirección. </a:t>
            </a:r>
          </a:p>
          <a:p>
            <a:r>
              <a:rPr lang="es-ES" dirty="0"/>
              <a:t>● Producto: Nos piden registro de los productos.</a:t>
            </a:r>
          </a:p>
          <a:p>
            <a:endParaRPr lang="es-ES" dirty="0"/>
          </a:p>
          <a:p>
            <a:r>
              <a:rPr lang="es-ES" dirty="0"/>
              <a:t>Paso 2</a:t>
            </a:r>
          </a:p>
          <a:p>
            <a:r>
              <a:rPr lang="es-ES" dirty="0"/>
              <a:t>● Cliente(nombre, apellido, </a:t>
            </a:r>
            <a:r>
              <a:rPr lang="es-ES" dirty="0" err="1"/>
              <a:t>dni</a:t>
            </a:r>
            <a:r>
              <a:rPr lang="es-ES" dirty="0"/>
              <a:t>, dirección) ● Producto() </a:t>
            </a:r>
          </a:p>
          <a:p>
            <a:endParaRPr lang="es-ES" dirty="0"/>
          </a:p>
          <a:p>
            <a:r>
              <a:rPr lang="es-ES" dirty="0"/>
              <a:t>Paso 3</a:t>
            </a:r>
          </a:p>
          <a:p>
            <a:r>
              <a:rPr lang="es-ES" dirty="0"/>
              <a:t>Faltan datos </a:t>
            </a:r>
          </a:p>
          <a:p>
            <a:r>
              <a:rPr lang="es-ES" dirty="0"/>
              <a:t>Un cliente puede comprar varios productos??</a:t>
            </a:r>
          </a:p>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a:t>
            </a:fld>
            <a:endParaRPr lang="es-CL"/>
          </a:p>
        </p:txBody>
      </p:sp>
    </p:spTree>
    <p:extLst>
      <p:ext uri="{BB962C8B-B14F-4D97-AF65-F5344CB8AC3E}">
        <p14:creationId xmlns:p14="http://schemas.microsoft.com/office/powerpoint/2010/main" val="17361405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82</a:t>
            </a:fld>
            <a:endParaRPr lang="es-CL"/>
          </a:p>
        </p:txBody>
      </p:sp>
    </p:spTree>
    <p:extLst>
      <p:ext uri="{BB962C8B-B14F-4D97-AF65-F5344CB8AC3E}">
        <p14:creationId xmlns:p14="http://schemas.microsoft.com/office/powerpoint/2010/main" val="31008032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83</a:t>
            </a:fld>
            <a:endParaRPr lang="es-CL"/>
          </a:p>
        </p:txBody>
      </p:sp>
    </p:spTree>
    <p:extLst>
      <p:ext uri="{BB962C8B-B14F-4D97-AF65-F5344CB8AC3E}">
        <p14:creationId xmlns:p14="http://schemas.microsoft.com/office/powerpoint/2010/main" val="46385714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84</a:t>
            </a:fld>
            <a:endParaRPr lang="es-CL"/>
          </a:p>
        </p:txBody>
      </p:sp>
    </p:spTree>
    <p:extLst>
      <p:ext uri="{BB962C8B-B14F-4D97-AF65-F5344CB8AC3E}">
        <p14:creationId xmlns:p14="http://schemas.microsoft.com/office/powerpoint/2010/main" val="38169610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85</a:t>
            </a:fld>
            <a:endParaRPr lang="es-CL"/>
          </a:p>
        </p:txBody>
      </p:sp>
    </p:spTree>
    <p:extLst>
      <p:ext uri="{BB962C8B-B14F-4D97-AF65-F5344CB8AC3E}">
        <p14:creationId xmlns:p14="http://schemas.microsoft.com/office/powerpoint/2010/main" val="30814563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86</a:t>
            </a:fld>
            <a:endParaRPr lang="es-CL"/>
          </a:p>
        </p:txBody>
      </p:sp>
    </p:spTree>
    <p:extLst>
      <p:ext uri="{BB962C8B-B14F-4D97-AF65-F5344CB8AC3E}">
        <p14:creationId xmlns:p14="http://schemas.microsoft.com/office/powerpoint/2010/main" val="35207268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87</a:t>
            </a:fld>
            <a:endParaRPr lang="es-CL"/>
          </a:p>
        </p:txBody>
      </p:sp>
    </p:spTree>
    <p:extLst>
      <p:ext uri="{BB962C8B-B14F-4D97-AF65-F5344CB8AC3E}">
        <p14:creationId xmlns:p14="http://schemas.microsoft.com/office/powerpoint/2010/main" val="22205427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88</a:t>
            </a:fld>
            <a:endParaRPr lang="es-CL"/>
          </a:p>
        </p:txBody>
      </p:sp>
    </p:spTree>
    <p:extLst>
      <p:ext uri="{BB962C8B-B14F-4D97-AF65-F5344CB8AC3E}">
        <p14:creationId xmlns:p14="http://schemas.microsoft.com/office/powerpoint/2010/main" val="19197051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89</a:t>
            </a:fld>
            <a:endParaRPr lang="es-CL"/>
          </a:p>
        </p:txBody>
      </p:sp>
    </p:spTree>
    <p:extLst>
      <p:ext uri="{BB962C8B-B14F-4D97-AF65-F5344CB8AC3E}">
        <p14:creationId xmlns:p14="http://schemas.microsoft.com/office/powerpoint/2010/main" val="36031044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90</a:t>
            </a:fld>
            <a:endParaRPr lang="es-CL"/>
          </a:p>
        </p:txBody>
      </p:sp>
    </p:spTree>
    <p:extLst>
      <p:ext uri="{BB962C8B-B14F-4D97-AF65-F5344CB8AC3E}">
        <p14:creationId xmlns:p14="http://schemas.microsoft.com/office/powerpoint/2010/main" val="10862610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91</a:t>
            </a:fld>
            <a:endParaRPr lang="es-CL"/>
          </a:p>
        </p:txBody>
      </p:sp>
    </p:spTree>
    <p:extLst>
      <p:ext uri="{BB962C8B-B14F-4D97-AF65-F5344CB8AC3E}">
        <p14:creationId xmlns:p14="http://schemas.microsoft.com/office/powerpoint/2010/main" val="136068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Paso 1</a:t>
            </a:r>
          </a:p>
          <a:p>
            <a:r>
              <a:rPr lang="es-ES" dirty="0"/>
              <a:t>● Empresa: En este ejemplo no nos piden registrar datos de la empresa, solo se especifica que es una empresa. </a:t>
            </a:r>
          </a:p>
          <a:p>
            <a:r>
              <a:rPr lang="es-ES" dirty="0"/>
              <a:t>● Cliente: Nos solicitan almacenar los datos nombre, apellido, </a:t>
            </a:r>
            <a:r>
              <a:rPr lang="es-ES" dirty="0" err="1"/>
              <a:t>dni</a:t>
            </a:r>
            <a:r>
              <a:rPr lang="es-ES" dirty="0"/>
              <a:t> y dirección. </a:t>
            </a:r>
          </a:p>
          <a:p>
            <a:r>
              <a:rPr lang="es-ES" dirty="0"/>
              <a:t>● Producto: Nos piden registro de los productos.</a:t>
            </a:r>
          </a:p>
          <a:p>
            <a:endParaRPr lang="es-ES" dirty="0"/>
          </a:p>
          <a:p>
            <a:r>
              <a:rPr lang="es-ES" dirty="0"/>
              <a:t>Paso 2</a:t>
            </a:r>
          </a:p>
          <a:p>
            <a:r>
              <a:rPr lang="es-ES" dirty="0"/>
              <a:t>● Cliente(nombre, apellido, </a:t>
            </a:r>
            <a:r>
              <a:rPr lang="es-ES" dirty="0" err="1"/>
              <a:t>dni</a:t>
            </a:r>
            <a:r>
              <a:rPr lang="es-ES" dirty="0"/>
              <a:t>, dirección) ● Producto() </a:t>
            </a:r>
          </a:p>
          <a:p>
            <a:endParaRPr lang="es-ES" dirty="0"/>
          </a:p>
          <a:p>
            <a:r>
              <a:rPr lang="es-ES" dirty="0"/>
              <a:t>Paso 3</a:t>
            </a:r>
          </a:p>
          <a:p>
            <a:r>
              <a:rPr lang="es-ES" dirty="0"/>
              <a:t>Faltan datos </a:t>
            </a:r>
          </a:p>
          <a:p>
            <a:r>
              <a:rPr lang="es-ES" dirty="0"/>
              <a:t>Un cliente puede comprar varios productos??</a:t>
            </a:r>
          </a:p>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11</a:t>
            </a:fld>
            <a:endParaRPr lang="es-CL"/>
          </a:p>
        </p:txBody>
      </p:sp>
    </p:spTree>
    <p:extLst>
      <p:ext uri="{BB962C8B-B14F-4D97-AF65-F5344CB8AC3E}">
        <p14:creationId xmlns:p14="http://schemas.microsoft.com/office/powerpoint/2010/main" val="9650759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92</a:t>
            </a:fld>
            <a:endParaRPr lang="es-CL"/>
          </a:p>
        </p:txBody>
      </p:sp>
    </p:spTree>
    <p:extLst>
      <p:ext uri="{BB962C8B-B14F-4D97-AF65-F5344CB8AC3E}">
        <p14:creationId xmlns:p14="http://schemas.microsoft.com/office/powerpoint/2010/main" val="13270292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93</a:t>
            </a:fld>
            <a:endParaRPr lang="es-CL"/>
          </a:p>
        </p:txBody>
      </p:sp>
    </p:spTree>
    <p:extLst>
      <p:ext uri="{BB962C8B-B14F-4D97-AF65-F5344CB8AC3E}">
        <p14:creationId xmlns:p14="http://schemas.microsoft.com/office/powerpoint/2010/main" val="5294462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94</a:t>
            </a:fld>
            <a:endParaRPr lang="es-CL"/>
          </a:p>
        </p:txBody>
      </p:sp>
    </p:spTree>
    <p:extLst>
      <p:ext uri="{BB962C8B-B14F-4D97-AF65-F5344CB8AC3E}">
        <p14:creationId xmlns:p14="http://schemas.microsoft.com/office/powerpoint/2010/main" val="22297613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95</a:t>
            </a:fld>
            <a:endParaRPr lang="es-CL"/>
          </a:p>
        </p:txBody>
      </p:sp>
    </p:spTree>
    <p:extLst>
      <p:ext uri="{BB962C8B-B14F-4D97-AF65-F5344CB8AC3E}">
        <p14:creationId xmlns:p14="http://schemas.microsoft.com/office/powerpoint/2010/main" val="15296035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96</a:t>
            </a:fld>
            <a:endParaRPr lang="es-CL"/>
          </a:p>
        </p:txBody>
      </p:sp>
    </p:spTree>
    <p:extLst>
      <p:ext uri="{BB962C8B-B14F-4D97-AF65-F5344CB8AC3E}">
        <p14:creationId xmlns:p14="http://schemas.microsoft.com/office/powerpoint/2010/main" val="5136884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97</a:t>
            </a:fld>
            <a:endParaRPr lang="es-CL"/>
          </a:p>
        </p:txBody>
      </p:sp>
    </p:spTree>
    <p:extLst>
      <p:ext uri="{BB962C8B-B14F-4D97-AF65-F5344CB8AC3E}">
        <p14:creationId xmlns:p14="http://schemas.microsoft.com/office/powerpoint/2010/main" val="30002026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98</a:t>
            </a:fld>
            <a:endParaRPr lang="es-CL"/>
          </a:p>
        </p:txBody>
      </p:sp>
    </p:spTree>
    <p:extLst>
      <p:ext uri="{BB962C8B-B14F-4D97-AF65-F5344CB8AC3E}">
        <p14:creationId xmlns:p14="http://schemas.microsoft.com/office/powerpoint/2010/main" val="25489554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99</a:t>
            </a:fld>
            <a:endParaRPr lang="es-CL"/>
          </a:p>
        </p:txBody>
      </p:sp>
    </p:spTree>
    <p:extLst>
      <p:ext uri="{BB962C8B-B14F-4D97-AF65-F5344CB8AC3E}">
        <p14:creationId xmlns:p14="http://schemas.microsoft.com/office/powerpoint/2010/main" val="1229187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100</a:t>
            </a:fld>
            <a:endParaRPr lang="es-CL"/>
          </a:p>
        </p:txBody>
      </p:sp>
    </p:spTree>
    <p:extLst>
      <p:ext uri="{BB962C8B-B14F-4D97-AF65-F5344CB8AC3E}">
        <p14:creationId xmlns:p14="http://schemas.microsoft.com/office/powerpoint/2010/main" val="423347639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a:p>
            <a:endParaRPr lang="es-CL" dirty="0"/>
          </a:p>
        </p:txBody>
      </p:sp>
      <p:sp>
        <p:nvSpPr>
          <p:cNvPr id="4" name="Marcador de número de diapositiva 3"/>
          <p:cNvSpPr>
            <a:spLocks noGrp="1"/>
          </p:cNvSpPr>
          <p:nvPr>
            <p:ph type="sldNum" sz="quarter" idx="5"/>
          </p:nvPr>
        </p:nvSpPr>
        <p:spPr/>
        <p:txBody>
          <a:bodyPr/>
          <a:lstStyle/>
          <a:p>
            <a:fld id="{A598C3E3-4255-41A6-9254-DD911DC8EEDA}" type="slidenum">
              <a:rPr lang="es-CL" smtClean="0"/>
              <a:t>101</a:t>
            </a:fld>
            <a:endParaRPr lang="es-CL"/>
          </a:p>
        </p:txBody>
      </p:sp>
    </p:spTree>
    <p:extLst>
      <p:ext uri="{BB962C8B-B14F-4D97-AF65-F5344CB8AC3E}">
        <p14:creationId xmlns:p14="http://schemas.microsoft.com/office/powerpoint/2010/main" val="157533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4/21/2022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310709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153720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4/21/2022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‹Nº›</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75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96000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4/21/2022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7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‹Nº›</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120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‹Nº›</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29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130831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4/21/2022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199871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4/21/2022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15311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4/21/2022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50180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4/21/2022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‹Nº›</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8726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03.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slide" Target="slide102.xml"/><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0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0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9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9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9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5.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2D11B1-FE17-420B-A0D7-6C0D16298FE4}"/>
              </a:ext>
            </a:extLst>
          </p:cNvPr>
          <p:cNvSpPr>
            <a:spLocks noGrp="1"/>
          </p:cNvSpPr>
          <p:nvPr>
            <p:ph type="ctrTitle"/>
          </p:nvPr>
        </p:nvSpPr>
        <p:spPr>
          <a:xfrm>
            <a:off x="1635103" y="1057522"/>
            <a:ext cx="4741843" cy="2173433"/>
          </a:xfrm>
        </p:spPr>
        <p:txBody>
          <a:bodyPr>
            <a:normAutofit/>
          </a:bodyPr>
          <a:lstStyle/>
          <a:p>
            <a:r>
              <a:rPr lang="es-CL" sz="2400" dirty="0">
                <a:solidFill>
                  <a:schemeClr val="bg1"/>
                </a:solidFill>
              </a:rPr>
              <a:t>Bases de  DATOS RELACIONALES</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imer plano de patrones de conexión">
            <a:extLst>
              <a:ext uri="{FF2B5EF4-FFF2-40B4-BE49-F238E27FC236}">
                <a16:creationId xmlns:a16="http://schemas.microsoft.com/office/drawing/2014/main" id="{E7E3525F-8E6C-FE3C-5549-ABAD9B4FF377}"/>
              </a:ext>
            </a:extLst>
          </p:cNvPr>
          <p:cNvPicPr>
            <a:picLocks noChangeAspect="1"/>
          </p:cNvPicPr>
          <p:nvPr/>
        </p:nvPicPr>
        <p:blipFill rotWithShape="1">
          <a:blip r:embed="rId2"/>
          <a:srcRect l="39855" r="16411"/>
          <a:stretch/>
        </p:blipFill>
        <p:spPr>
          <a:xfrm>
            <a:off x="6859936" y="-2"/>
            <a:ext cx="5332064" cy="6858002"/>
          </a:xfrm>
          <a:prstGeom prst="rect">
            <a:avLst/>
          </a:prstGeom>
        </p:spPr>
      </p:pic>
    </p:spTree>
    <p:extLst>
      <p:ext uri="{BB962C8B-B14F-4D97-AF65-F5344CB8AC3E}">
        <p14:creationId xmlns:p14="http://schemas.microsoft.com/office/powerpoint/2010/main" val="403987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MODELO CONCEPTUAL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39523" y="2274571"/>
            <a:ext cx="11052476" cy="3686788"/>
          </a:xfrm>
        </p:spPr>
        <p:txBody>
          <a:bodyPr>
            <a:normAutofit fontScale="92500"/>
          </a:bodyPr>
          <a:lstStyle/>
          <a:p>
            <a:r>
              <a:rPr lang="es-ES" dirty="0"/>
              <a:t>Ejemplo:</a:t>
            </a:r>
          </a:p>
          <a:p>
            <a:r>
              <a:rPr lang="es-CL" dirty="0"/>
              <a:t>Una empresa vende productos</a:t>
            </a:r>
            <a:r>
              <a:rPr lang="es-ES" dirty="0"/>
              <a:t>, se necesita conocer los datos personales de los clientes (nombre, apellido, </a:t>
            </a:r>
            <a:r>
              <a:rPr lang="es-ES" dirty="0" err="1"/>
              <a:t>rut</a:t>
            </a:r>
            <a:r>
              <a:rPr lang="es-ES" dirty="0"/>
              <a:t> y dirección) y llevar el registro de los productos</a:t>
            </a:r>
          </a:p>
          <a:p>
            <a:endParaRPr lang="es-ES" dirty="0"/>
          </a:p>
          <a:p>
            <a:r>
              <a:rPr lang="es-ES" dirty="0"/>
              <a:t>Paso 1: Identificar las entidades, en este caso podemos identificar 3 candidatos.</a:t>
            </a:r>
          </a:p>
          <a:p>
            <a:r>
              <a:rPr lang="es-ES" dirty="0"/>
              <a:t>Paso 2: Identificar los atributos.</a:t>
            </a:r>
          </a:p>
          <a:p>
            <a:r>
              <a:rPr lang="es-ES" dirty="0"/>
              <a:t>Paso 3: Nombrar la relación.  </a:t>
            </a:r>
          </a:p>
        </p:txBody>
      </p:sp>
    </p:spTree>
    <p:extLst>
      <p:ext uri="{BB962C8B-B14F-4D97-AF65-F5344CB8AC3E}">
        <p14:creationId xmlns:p14="http://schemas.microsoft.com/office/powerpoint/2010/main" val="38024404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D10599F4-D974-4546-9613-C0EEA32846D0}"/>
              </a:ext>
            </a:extLst>
          </p:cNvPr>
          <p:cNvSpPr txBox="1"/>
          <p:nvPr/>
        </p:nvSpPr>
        <p:spPr>
          <a:xfrm>
            <a:off x="1813047" y="2782669"/>
            <a:ext cx="8319721" cy="369332"/>
          </a:xfrm>
          <a:prstGeom prst="rect">
            <a:avLst/>
          </a:prstGeom>
          <a:noFill/>
        </p:spPr>
        <p:txBody>
          <a:bodyPr wrap="square">
            <a:spAutoFit/>
          </a:bodyPr>
          <a:lstStyle/>
          <a:p>
            <a:r>
              <a:rPr lang="es-ES" dirty="0"/>
              <a:t>EJERCICIO SAKILA DE CODING DOJO</a:t>
            </a:r>
            <a:endParaRPr lang="es-CL" dirty="0"/>
          </a:p>
        </p:txBody>
      </p:sp>
    </p:spTree>
    <p:extLst>
      <p:ext uri="{BB962C8B-B14F-4D97-AF65-F5344CB8AC3E}">
        <p14:creationId xmlns:p14="http://schemas.microsoft.com/office/powerpoint/2010/main" val="4484013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TIPOS DE JOIN EN SQL</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72E4C5F-7F71-4BB5-988B-C8434387CF61}"/>
              </a:ext>
            </a:extLst>
          </p:cNvPr>
          <p:cNvPicPr>
            <a:picLocks noChangeAspect="1"/>
          </p:cNvPicPr>
          <p:nvPr/>
        </p:nvPicPr>
        <p:blipFill>
          <a:blip r:embed="rId3"/>
          <a:stretch>
            <a:fillRect/>
          </a:stretch>
        </p:blipFill>
        <p:spPr>
          <a:xfrm>
            <a:off x="3035807" y="2300161"/>
            <a:ext cx="5512913" cy="4443673"/>
          </a:xfrm>
          <a:prstGeom prst="rect">
            <a:avLst/>
          </a:prstGeom>
        </p:spPr>
      </p:pic>
    </p:spTree>
    <p:extLst>
      <p:ext uri="{BB962C8B-B14F-4D97-AF65-F5344CB8AC3E}">
        <p14:creationId xmlns:p14="http://schemas.microsoft.com/office/powerpoint/2010/main" val="8870848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DIFERENTES JOINS EN MYSQL</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B812D884-A0B2-4BEA-8A01-1A72C3CE64B7}"/>
              </a:ext>
            </a:extLst>
          </p:cNvPr>
          <p:cNvPicPr>
            <a:picLocks noChangeAspect="1"/>
          </p:cNvPicPr>
          <p:nvPr/>
        </p:nvPicPr>
        <p:blipFill>
          <a:blip r:embed="rId3"/>
          <a:stretch>
            <a:fillRect/>
          </a:stretch>
        </p:blipFill>
        <p:spPr>
          <a:xfrm>
            <a:off x="1420725" y="2431640"/>
            <a:ext cx="2228480" cy="2025891"/>
          </a:xfrm>
          <a:prstGeom prst="rect">
            <a:avLst/>
          </a:prstGeom>
        </p:spPr>
      </p:pic>
      <p:pic>
        <p:nvPicPr>
          <p:cNvPr id="6" name="Imagen 5">
            <a:extLst>
              <a:ext uri="{FF2B5EF4-FFF2-40B4-BE49-F238E27FC236}">
                <a16:creationId xmlns:a16="http://schemas.microsoft.com/office/drawing/2014/main" id="{1FD84C6B-D112-4209-B2A3-FFC6FB0A4BCD}"/>
              </a:ext>
            </a:extLst>
          </p:cNvPr>
          <p:cNvPicPr>
            <a:picLocks noChangeAspect="1"/>
          </p:cNvPicPr>
          <p:nvPr/>
        </p:nvPicPr>
        <p:blipFill>
          <a:blip r:embed="rId4"/>
          <a:stretch>
            <a:fillRect/>
          </a:stretch>
        </p:blipFill>
        <p:spPr>
          <a:xfrm>
            <a:off x="1484206" y="4644815"/>
            <a:ext cx="2101519" cy="2121922"/>
          </a:xfrm>
          <a:prstGeom prst="rect">
            <a:avLst/>
          </a:prstGeom>
        </p:spPr>
      </p:pic>
      <p:sp>
        <p:nvSpPr>
          <p:cNvPr id="17" name="CuadroTexto 16">
            <a:extLst>
              <a:ext uri="{FF2B5EF4-FFF2-40B4-BE49-F238E27FC236}">
                <a16:creationId xmlns:a16="http://schemas.microsoft.com/office/drawing/2014/main" id="{3AAF6832-080D-4F5D-8FC0-401B75F734AE}"/>
              </a:ext>
            </a:extLst>
          </p:cNvPr>
          <p:cNvSpPr txBox="1"/>
          <p:nvPr/>
        </p:nvSpPr>
        <p:spPr>
          <a:xfrm>
            <a:off x="3970425" y="3005570"/>
            <a:ext cx="6800850" cy="1200329"/>
          </a:xfrm>
          <a:prstGeom prst="rect">
            <a:avLst/>
          </a:prstGeom>
          <a:noFill/>
        </p:spPr>
        <p:txBody>
          <a:bodyPr wrap="square">
            <a:spAutoFit/>
          </a:bodyPr>
          <a:lstStyle/>
          <a:p>
            <a:r>
              <a:rPr lang="es-CL" dirty="0"/>
              <a:t>SELECT *</a:t>
            </a:r>
          </a:p>
          <a:p>
            <a:r>
              <a:rPr lang="es-CL" dirty="0"/>
              <a:t>FROM </a:t>
            </a:r>
            <a:r>
              <a:rPr lang="es-CL" dirty="0" err="1"/>
              <a:t>pokemon_kanto</a:t>
            </a:r>
            <a:endParaRPr lang="es-CL" dirty="0"/>
          </a:p>
          <a:p>
            <a:r>
              <a:rPr lang="es-CL" dirty="0"/>
              <a:t>LEFT JOIN </a:t>
            </a:r>
            <a:r>
              <a:rPr lang="es-CL" dirty="0" err="1"/>
              <a:t>mis_pokemones</a:t>
            </a:r>
            <a:r>
              <a:rPr lang="es-CL" dirty="0"/>
              <a:t> </a:t>
            </a:r>
          </a:p>
          <a:p>
            <a:r>
              <a:rPr lang="es-CL" dirty="0"/>
              <a:t>ON </a:t>
            </a:r>
            <a:r>
              <a:rPr lang="es-CL" dirty="0" err="1"/>
              <a:t>pokemon_kanto.pokedex</a:t>
            </a:r>
            <a:r>
              <a:rPr lang="es-CL" dirty="0"/>
              <a:t> = </a:t>
            </a:r>
            <a:r>
              <a:rPr lang="es-CL" dirty="0" err="1"/>
              <a:t>mis_pokemones.pokedex</a:t>
            </a:r>
            <a:r>
              <a:rPr lang="es-CL" dirty="0"/>
              <a:t>;</a:t>
            </a:r>
          </a:p>
        </p:txBody>
      </p:sp>
      <p:sp>
        <p:nvSpPr>
          <p:cNvPr id="18" name="CuadroTexto 17">
            <a:extLst>
              <a:ext uri="{FF2B5EF4-FFF2-40B4-BE49-F238E27FC236}">
                <a16:creationId xmlns:a16="http://schemas.microsoft.com/office/drawing/2014/main" id="{8F6E30BE-99E9-458F-A4D3-4AEC8228A592}"/>
              </a:ext>
            </a:extLst>
          </p:cNvPr>
          <p:cNvSpPr txBox="1"/>
          <p:nvPr/>
        </p:nvSpPr>
        <p:spPr>
          <a:xfrm>
            <a:off x="3999157" y="4967112"/>
            <a:ext cx="6800850" cy="1477328"/>
          </a:xfrm>
          <a:prstGeom prst="rect">
            <a:avLst/>
          </a:prstGeom>
          <a:noFill/>
        </p:spPr>
        <p:txBody>
          <a:bodyPr wrap="square">
            <a:spAutoFit/>
          </a:bodyPr>
          <a:lstStyle/>
          <a:p>
            <a:r>
              <a:rPr lang="es-CL" dirty="0"/>
              <a:t>SELECT *</a:t>
            </a:r>
          </a:p>
          <a:p>
            <a:r>
              <a:rPr lang="es-CL" dirty="0"/>
              <a:t>FROM </a:t>
            </a:r>
            <a:r>
              <a:rPr lang="es-CL" dirty="0" err="1"/>
              <a:t>pokemon_kanto</a:t>
            </a:r>
            <a:endParaRPr lang="es-CL" dirty="0"/>
          </a:p>
          <a:p>
            <a:r>
              <a:rPr lang="es-CL" dirty="0"/>
              <a:t>LEFT JOIN </a:t>
            </a:r>
            <a:r>
              <a:rPr lang="es-CL" dirty="0" err="1"/>
              <a:t>mis_pokemones</a:t>
            </a:r>
            <a:r>
              <a:rPr lang="es-CL" dirty="0"/>
              <a:t> </a:t>
            </a:r>
          </a:p>
          <a:p>
            <a:r>
              <a:rPr lang="es-CL" dirty="0"/>
              <a:t>ON </a:t>
            </a:r>
            <a:r>
              <a:rPr lang="es-CL" dirty="0" err="1"/>
              <a:t>pokemon_kanto.pokedex</a:t>
            </a:r>
            <a:r>
              <a:rPr lang="es-CL" dirty="0"/>
              <a:t> = </a:t>
            </a:r>
            <a:r>
              <a:rPr lang="es-CL" dirty="0" err="1"/>
              <a:t>mis_pokemones.pokedex</a:t>
            </a:r>
            <a:endParaRPr lang="es-CL" dirty="0"/>
          </a:p>
          <a:p>
            <a:r>
              <a:rPr lang="es-CL" dirty="0"/>
              <a:t>WHERE </a:t>
            </a:r>
            <a:r>
              <a:rPr lang="es-CL" dirty="0" err="1"/>
              <a:t>mis_pokemones.pokedex</a:t>
            </a:r>
            <a:r>
              <a:rPr lang="es-CL" dirty="0"/>
              <a:t> IS NULL;</a:t>
            </a:r>
          </a:p>
        </p:txBody>
      </p:sp>
    </p:spTree>
    <p:extLst>
      <p:ext uri="{BB962C8B-B14F-4D97-AF65-F5344CB8AC3E}">
        <p14:creationId xmlns:p14="http://schemas.microsoft.com/office/powerpoint/2010/main" val="28863273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DIFERENTES JOINS EN MYSQL</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3AAF6832-080D-4F5D-8FC0-401B75F734AE}"/>
              </a:ext>
            </a:extLst>
          </p:cNvPr>
          <p:cNvSpPr txBox="1"/>
          <p:nvPr/>
        </p:nvSpPr>
        <p:spPr>
          <a:xfrm>
            <a:off x="3970425" y="3005570"/>
            <a:ext cx="6800850" cy="1200329"/>
          </a:xfrm>
          <a:prstGeom prst="rect">
            <a:avLst/>
          </a:prstGeom>
          <a:noFill/>
        </p:spPr>
        <p:txBody>
          <a:bodyPr wrap="square">
            <a:spAutoFit/>
          </a:bodyPr>
          <a:lstStyle/>
          <a:p>
            <a:r>
              <a:rPr lang="es-CL" dirty="0"/>
              <a:t>SELECT *</a:t>
            </a:r>
          </a:p>
          <a:p>
            <a:r>
              <a:rPr lang="es-CL" dirty="0"/>
              <a:t>FROM </a:t>
            </a:r>
            <a:r>
              <a:rPr lang="es-CL" dirty="0" err="1"/>
              <a:t>pokemon_kanto</a:t>
            </a:r>
            <a:endParaRPr lang="es-CL" dirty="0"/>
          </a:p>
          <a:p>
            <a:r>
              <a:rPr lang="es-CL" dirty="0"/>
              <a:t>RIGHT JOIN </a:t>
            </a:r>
            <a:r>
              <a:rPr lang="es-CL" dirty="0" err="1"/>
              <a:t>mis_pokemones</a:t>
            </a:r>
            <a:r>
              <a:rPr lang="es-CL" dirty="0"/>
              <a:t> </a:t>
            </a:r>
          </a:p>
          <a:p>
            <a:r>
              <a:rPr lang="es-CL" dirty="0"/>
              <a:t>ON </a:t>
            </a:r>
            <a:r>
              <a:rPr lang="es-CL" dirty="0" err="1"/>
              <a:t>pokemon_kanto.pokedex</a:t>
            </a:r>
            <a:r>
              <a:rPr lang="es-CL" dirty="0"/>
              <a:t> = </a:t>
            </a:r>
            <a:r>
              <a:rPr lang="es-CL" dirty="0" err="1"/>
              <a:t>mis_pokemones.pokedex</a:t>
            </a:r>
            <a:r>
              <a:rPr lang="es-CL" dirty="0"/>
              <a:t>;</a:t>
            </a:r>
          </a:p>
        </p:txBody>
      </p:sp>
      <p:sp>
        <p:nvSpPr>
          <p:cNvPr id="18" name="CuadroTexto 17">
            <a:extLst>
              <a:ext uri="{FF2B5EF4-FFF2-40B4-BE49-F238E27FC236}">
                <a16:creationId xmlns:a16="http://schemas.microsoft.com/office/drawing/2014/main" id="{8F6E30BE-99E9-458F-A4D3-4AEC8228A592}"/>
              </a:ext>
            </a:extLst>
          </p:cNvPr>
          <p:cNvSpPr txBox="1"/>
          <p:nvPr/>
        </p:nvSpPr>
        <p:spPr>
          <a:xfrm>
            <a:off x="3999157" y="4967112"/>
            <a:ext cx="6800850" cy="1477328"/>
          </a:xfrm>
          <a:prstGeom prst="rect">
            <a:avLst/>
          </a:prstGeom>
          <a:noFill/>
        </p:spPr>
        <p:txBody>
          <a:bodyPr wrap="square">
            <a:spAutoFit/>
          </a:bodyPr>
          <a:lstStyle/>
          <a:p>
            <a:r>
              <a:rPr lang="es-CL" dirty="0"/>
              <a:t>SELECT *</a:t>
            </a:r>
          </a:p>
          <a:p>
            <a:r>
              <a:rPr lang="es-CL" dirty="0"/>
              <a:t>FROM </a:t>
            </a:r>
            <a:r>
              <a:rPr lang="es-CL" dirty="0" err="1"/>
              <a:t>pokemon_kanto</a:t>
            </a:r>
            <a:endParaRPr lang="es-CL" dirty="0"/>
          </a:p>
          <a:p>
            <a:r>
              <a:rPr lang="es-CL" dirty="0"/>
              <a:t>RIGHT JOIN </a:t>
            </a:r>
            <a:r>
              <a:rPr lang="es-CL" dirty="0" err="1"/>
              <a:t>mis_pokemones</a:t>
            </a:r>
            <a:r>
              <a:rPr lang="es-CL" dirty="0"/>
              <a:t> </a:t>
            </a:r>
          </a:p>
          <a:p>
            <a:r>
              <a:rPr lang="es-CL" dirty="0"/>
              <a:t>ON </a:t>
            </a:r>
            <a:r>
              <a:rPr lang="es-CL" dirty="0" err="1"/>
              <a:t>pokemon_kanto.pokedex</a:t>
            </a:r>
            <a:r>
              <a:rPr lang="es-CL" dirty="0"/>
              <a:t> = </a:t>
            </a:r>
            <a:r>
              <a:rPr lang="es-CL" dirty="0" err="1"/>
              <a:t>mis_pokemones.pokedex</a:t>
            </a:r>
            <a:endParaRPr lang="es-CL" dirty="0"/>
          </a:p>
          <a:p>
            <a:r>
              <a:rPr lang="es-CL" dirty="0"/>
              <a:t>WHERE </a:t>
            </a:r>
            <a:r>
              <a:rPr lang="es-CL" dirty="0" err="1"/>
              <a:t>mis_pokemones.pokedex</a:t>
            </a:r>
            <a:r>
              <a:rPr lang="es-CL" dirty="0"/>
              <a:t> IS NULL;</a:t>
            </a:r>
          </a:p>
        </p:txBody>
      </p:sp>
      <p:pic>
        <p:nvPicPr>
          <p:cNvPr id="5" name="Imagen 4">
            <a:extLst>
              <a:ext uri="{FF2B5EF4-FFF2-40B4-BE49-F238E27FC236}">
                <a16:creationId xmlns:a16="http://schemas.microsoft.com/office/drawing/2014/main" id="{7892CF8C-2EA7-4D96-92BB-35D4ED31933B}"/>
              </a:ext>
            </a:extLst>
          </p:cNvPr>
          <p:cNvPicPr>
            <a:picLocks noChangeAspect="1"/>
          </p:cNvPicPr>
          <p:nvPr/>
        </p:nvPicPr>
        <p:blipFill>
          <a:blip r:embed="rId3"/>
          <a:stretch>
            <a:fillRect/>
          </a:stretch>
        </p:blipFill>
        <p:spPr>
          <a:xfrm>
            <a:off x="1844756" y="2666490"/>
            <a:ext cx="1865393" cy="1777211"/>
          </a:xfrm>
          <a:prstGeom prst="rect">
            <a:avLst/>
          </a:prstGeom>
        </p:spPr>
      </p:pic>
      <p:pic>
        <p:nvPicPr>
          <p:cNvPr id="9" name="Imagen 8">
            <a:extLst>
              <a:ext uri="{FF2B5EF4-FFF2-40B4-BE49-F238E27FC236}">
                <a16:creationId xmlns:a16="http://schemas.microsoft.com/office/drawing/2014/main" id="{0EEC3808-76B6-4E03-AE6B-7336104B3E3E}"/>
              </a:ext>
            </a:extLst>
          </p:cNvPr>
          <p:cNvPicPr>
            <a:picLocks noChangeAspect="1"/>
          </p:cNvPicPr>
          <p:nvPr/>
        </p:nvPicPr>
        <p:blipFill>
          <a:blip r:embed="rId4"/>
          <a:stretch>
            <a:fillRect/>
          </a:stretch>
        </p:blipFill>
        <p:spPr>
          <a:xfrm>
            <a:off x="1882313" y="4613644"/>
            <a:ext cx="1790281" cy="1147293"/>
          </a:xfrm>
          <a:prstGeom prst="rect">
            <a:avLst/>
          </a:prstGeom>
        </p:spPr>
      </p:pic>
      <p:pic>
        <p:nvPicPr>
          <p:cNvPr id="13" name="Imagen 12">
            <a:extLst>
              <a:ext uri="{FF2B5EF4-FFF2-40B4-BE49-F238E27FC236}">
                <a16:creationId xmlns:a16="http://schemas.microsoft.com/office/drawing/2014/main" id="{4916600F-3BA2-4B4F-9747-5446EB926306}"/>
              </a:ext>
            </a:extLst>
          </p:cNvPr>
          <p:cNvPicPr>
            <a:picLocks noChangeAspect="1"/>
          </p:cNvPicPr>
          <p:nvPr/>
        </p:nvPicPr>
        <p:blipFill>
          <a:blip r:embed="rId5"/>
          <a:stretch>
            <a:fillRect/>
          </a:stretch>
        </p:blipFill>
        <p:spPr>
          <a:xfrm>
            <a:off x="2130479" y="5736551"/>
            <a:ext cx="1455246" cy="697305"/>
          </a:xfrm>
          <a:prstGeom prst="rect">
            <a:avLst/>
          </a:prstGeom>
        </p:spPr>
      </p:pic>
      <mc:AlternateContent xmlns:mc="http://schemas.openxmlformats.org/markup-compatibility/2006">
        <mc:Choice xmlns:pslz="http://schemas.microsoft.com/office/powerpoint/2016/slidezoom" Requires="pslz">
          <p:graphicFrame>
            <p:nvGraphicFramePr>
              <p:cNvPr id="19" name="Vista general de diapositiva 18">
                <a:extLst>
                  <a:ext uri="{FF2B5EF4-FFF2-40B4-BE49-F238E27FC236}">
                    <a16:creationId xmlns:a16="http://schemas.microsoft.com/office/drawing/2014/main" id="{0D2AC524-3B9C-40AC-907B-C65EECBF81D4}"/>
                  </a:ext>
                </a:extLst>
              </p:cNvPr>
              <p:cNvGraphicFramePr>
                <a:graphicFrameLocks noChangeAspect="1"/>
              </p:cNvGraphicFramePr>
              <p:nvPr>
                <p:extLst>
                  <p:ext uri="{D42A27DB-BD31-4B8C-83A1-F6EECF244321}">
                    <p14:modId xmlns:p14="http://schemas.microsoft.com/office/powerpoint/2010/main" val="3899557386"/>
                  </p:ext>
                </p:extLst>
              </p:nvPr>
            </p:nvGraphicFramePr>
            <p:xfrm>
              <a:off x="-1615463" y="212598"/>
              <a:ext cx="3048000" cy="1714500"/>
            </p:xfrm>
            <a:graphic>
              <a:graphicData uri="http://schemas.microsoft.com/office/powerpoint/2016/slidezoom">
                <pslz:sldZm>
                  <pslz:sldZmObj sldId="366" cId="2886327398">
                    <pslz:zmPr id="{7CED9AE8-F47A-442E-AFFA-E389D03A21D5}"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9" name="Vista general de diapositiva 18">
                <a:hlinkClick r:id="rId7" action="ppaction://hlinksldjump"/>
                <a:extLst>
                  <a:ext uri="{FF2B5EF4-FFF2-40B4-BE49-F238E27FC236}">
                    <a16:creationId xmlns:a16="http://schemas.microsoft.com/office/drawing/2014/main" id="{0D2AC524-3B9C-40AC-907B-C65EECBF81D4}"/>
                  </a:ext>
                </a:extLst>
              </p:cNvPr>
              <p:cNvPicPr>
                <a:picLocks noGrp="1" noRot="1" noChangeAspect="1" noMove="1" noResize="1" noEditPoints="1" noAdjustHandles="1" noChangeArrowheads="1" noChangeShapeType="1"/>
              </p:cNvPicPr>
              <p:nvPr/>
            </p:nvPicPr>
            <p:blipFill>
              <a:blip r:embed="rId6"/>
              <a:stretch>
                <a:fillRect/>
              </a:stretch>
            </p:blipFill>
            <p:spPr>
              <a:xfrm>
                <a:off x="-1615463" y="212598"/>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505581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DIFERENTES JOINS EN MYSQL</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3AAF6832-080D-4F5D-8FC0-401B75F734AE}"/>
              </a:ext>
            </a:extLst>
          </p:cNvPr>
          <p:cNvSpPr txBox="1"/>
          <p:nvPr/>
        </p:nvSpPr>
        <p:spPr>
          <a:xfrm>
            <a:off x="3999157" y="2513444"/>
            <a:ext cx="7422999" cy="1754326"/>
          </a:xfrm>
          <a:prstGeom prst="rect">
            <a:avLst/>
          </a:prstGeom>
          <a:noFill/>
        </p:spPr>
        <p:txBody>
          <a:bodyPr wrap="square">
            <a:spAutoFit/>
          </a:bodyPr>
          <a:lstStyle/>
          <a:p>
            <a:r>
              <a:rPr lang="es-CL" dirty="0"/>
              <a:t>SELECT * </a:t>
            </a:r>
          </a:p>
          <a:p>
            <a:r>
              <a:rPr lang="es-CL" dirty="0"/>
              <a:t>FROM usuario</a:t>
            </a:r>
          </a:p>
          <a:p>
            <a:r>
              <a:rPr lang="es-CL" dirty="0"/>
              <a:t>LEFT JOIN rol ON </a:t>
            </a:r>
            <a:r>
              <a:rPr lang="es-CL" dirty="0" err="1"/>
              <a:t>usuario.id_rol</a:t>
            </a:r>
            <a:r>
              <a:rPr lang="es-CL" dirty="0"/>
              <a:t> = </a:t>
            </a:r>
            <a:r>
              <a:rPr lang="es-CL" dirty="0" err="1"/>
              <a:t>rol.id</a:t>
            </a:r>
            <a:endParaRPr lang="es-CL" dirty="0"/>
          </a:p>
          <a:p>
            <a:r>
              <a:rPr lang="es-CL" dirty="0"/>
              <a:t>UNION</a:t>
            </a:r>
          </a:p>
          <a:p>
            <a:r>
              <a:rPr lang="es-CL" dirty="0"/>
              <a:t>SELECT * FROM usuario</a:t>
            </a:r>
          </a:p>
          <a:p>
            <a:r>
              <a:rPr lang="es-CL" dirty="0"/>
              <a:t>RIGHT JOIN rol ON </a:t>
            </a:r>
            <a:r>
              <a:rPr lang="es-CL" dirty="0" err="1"/>
              <a:t>usuario.id_rol</a:t>
            </a:r>
            <a:r>
              <a:rPr lang="es-CL" dirty="0"/>
              <a:t> = </a:t>
            </a:r>
            <a:r>
              <a:rPr lang="es-CL" dirty="0" err="1"/>
              <a:t>rol.id</a:t>
            </a:r>
            <a:r>
              <a:rPr lang="es-CL" dirty="0"/>
              <a:t>;</a:t>
            </a:r>
          </a:p>
        </p:txBody>
      </p:sp>
      <p:sp>
        <p:nvSpPr>
          <p:cNvPr id="18" name="CuadroTexto 17">
            <a:extLst>
              <a:ext uri="{FF2B5EF4-FFF2-40B4-BE49-F238E27FC236}">
                <a16:creationId xmlns:a16="http://schemas.microsoft.com/office/drawing/2014/main" id="{8F6E30BE-99E9-458F-A4D3-4AEC8228A592}"/>
              </a:ext>
            </a:extLst>
          </p:cNvPr>
          <p:cNvSpPr txBox="1"/>
          <p:nvPr/>
        </p:nvSpPr>
        <p:spPr>
          <a:xfrm>
            <a:off x="3999156" y="4536857"/>
            <a:ext cx="7970340" cy="1754326"/>
          </a:xfrm>
          <a:prstGeom prst="rect">
            <a:avLst/>
          </a:prstGeom>
          <a:noFill/>
        </p:spPr>
        <p:txBody>
          <a:bodyPr wrap="square">
            <a:spAutoFit/>
          </a:bodyPr>
          <a:lstStyle/>
          <a:p>
            <a:r>
              <a:rPr lang="es-CL" dirty="0"/>
              <a:t>SELECT *</a:t>
            </a:r>
          </a:p>
          <a:p>
            <a:r>
              <a:rPr lang="es-CL" dirty="0"/>
              <a:t>FROM </a:t>
            </a:r>
            <a:r>
              <a:rPr lang="es-CL" dirty="0" err="1"/>
              <a:t>usuarioLEFT</a:t>
            </a:r>
            <a:r>
              <a:rPr lang="es-CL" dirty="0"/>
              <a:t> JOIN rol ON </a:t>
            </a:r>
            <a:r>
              <a:rPr lang="es-CL" dirty="0" err="1"/>
              <a:t>usuario.id_rol</a:t>
            </a:r>
            <a:r>
              <a:rPr lang="es-CL" dirty="0"/>
              <a:t> = </a:t>
            </a:r>
            <a:r>
              <a:rPr lang="es-CL" dirty="0" err="1"/>
              <a:t>rol.id</a:t>
            </a:r>
            <a:endParaRPr lang="es-CL" dirty="0"/>
          </a:p>
          <a:p>
            <a:r>
              <a:rPr lang="es-CL" dirty="0"/>
              <a:t>WHERE </a:t>
            </a:r>
            <a:r>
              <a:rPr lang="es-CL" dirty="0" err="1"/>
              <a:t>rol.id</a:t>
            </a:r>
            <a:r>
              <a:rPr lang="es-CL" dirty="0"/>
              <a:t> IS NULL </a:t>
            </a:r>
            <a:r>
              <a:rPr lang="es-CL" dirty="0" err="1"/>
              <a:t>or</a:t>
            </a:r>
            <a:r>
              <a:rPr lang="es-CL" dirty="0"/>
              <a:t> </a:t>
            </a:r>
            <a:r>
              <a:rPr lang="es-CL" dirty="0" err="1"/>
              <a:t>usuario.id_rol</a:t>
            </a:r>
            <a:r>
              <a:rPr lang="es-CL" dirty="0"/>
              <a:t> IS NULL</a:t>
            </a:r>
          </a:p>
          <a:p>
            <a:r>
              <a:rPr lang="es-CL" dirty="0"/>
              <a:t>UNION </a:t>
            </a:r>
          </a:p>
          <a:p>
            <a:r>
              <a:rPr lang="es-CL" dirty="0"/>
              <a:t>SELECT * FROM </a:t>
            </a:r>
            <a:r>
              <a:rPr lang="es-CL" dirty="0" err="1"/>
              <a:t>usuarioRIGHT</a:t>
            </a:r>
            <a:r>
              <a:rPr lang="es-CL" dirty="0"/>
              <a:t> JOIN rol ON </a:t>
            </a:r>
            <a:r>
              <a:rPr lang="es-CL" dirty="0" err="1"/>
              <a:t>usuario.id_rol</a:t>
            </a:r>
            <a:r>
              <a:rPr lang="es-CL" dirty="0"/>
              <a:t> = </a:t>
            </a:r>
            <a:r>
              <a:rPr lang="es-CL" dirty="0" err="1"/>
              <a:t>rol.id</a:t>
            </a:r>
            <a:endParaRPr lang="es-CL" dirty="0"/>
          </a:p>
          <a:p>
            <a:r>
              <a:rPr lang="es-CL" dirty="0"/>
              <a:t>WHERE </a:t>
            </a:r>
            <a:r>
              <a:rPr lang="es-CL" dirty="0" err="1"/>
              <a:t>rol.id</a:t>
            </a:r>
            <a:r>
              <a:rPr lang="es-CL" dirty="0"/>
              <a:t> IS NULL </a:t>
            </a:r>
            <a:r>
              <a:rPr lang="es-CL" dirty="0" err="1"/>
              <a:t>or</a:t>
            </a:r>
            <a:r>
              <a:rPr lang="es-CL" dirty="0"/>
              <a:t> </a:t>
            </a:r>
            <a:r>
              <a:rPr lang="es-CL" dirty="0" err="1"/>
              <a:t>usuario.id_rol</a:t>
            </a:r>
            <a:r>
              <a:rPr lang="es-CL" dirty="0"/>
              <a:t> IS NULL;</a:t>
            </a:r>
          </a:p>
        </p:txBody>
      </p:sp>
      <p:pic>
        <p:nvPicPr>
          <p:cNvPr id="15" name="Imagen 14">
            <a:extLst>
              <a:ext uri="{FF2B5EF4-FFF2-40B4-BE49-F238E27FC236}">
                <a16:creationId xmlns:a16="http://schemas.microsoft.com/office/drawing/2014/main" id="{3578E004-7415-4C3C-BB90-C83EB525C973}"/>
              </a:ext>
            </a:extLst>
          </p:cNvPr>
          <p:cNvPicPr>
            <a:picLocks noChangeAspect="1"/>
          </p:cNvPicPr>
          <p:nvPr/>
        </p:nvPicPr>
        <p:blipFill>
          <a:blip r:embed="rId3"/>
          <a:stretch>
            <a:fillRect/>
          </a:stretch>
        </p:blipFill>
        <p:spPr>
          <a:xfrm>
            <a:off x="1340020" y="2591136"/>
            <a:ext cx="2581635" cy="1676634"/>
          </a:xfrm>
          <a:prstGeom prst="rect">
            <a:avLst/>
          </a:prstGeom>
        </p:spPr>
      </p:pic>
      <p:pic>
        <p:nvPicPr>
          <p:cNvPr id="20" name="Imagen 19">
            <a:extLst>
              <a:ext uri="{FF2B5EF4-FFF2-40B4-BE49-F238E27FC236}">
                <a16:creationId xmlns:a16="http://schemas.microsoft.com/office/drawing/2014/main" id="{2246A42D-EAD1-4757-98D9-ABB6CC62F95E}"/>
              </a:ext>
            </a:extLst>
          </p:cNvPr>
          <p:cNvPicPr>
            <a:picLocks noChangeAspect="1"/>
          </p:cNvPicPr>
          <p:nvPr/>
        </p:nvPicPr>
        <p:blipFill>
          <a:blip r:embed="rId4"/>
          <a:stretch>
            <a:fillRect/>
          </a:stretch>
        </p:blipFill>
        <p:spPr>
          <a:xfrm>
            <a:off x="1320967" y="4698878"/>
            <a:ext cx="2600688" cy="1686160"/>
          </a:xfrm>
          <a:prstGeom prst="rect">
            <a:avLst/>
          </a:prstGeom>
        </p:spPr>
      </p:pic>
    </p:spTree>
    <p:extLst>
      <p:ext uri="{BB962C8B-B14F-4D97-AF65-F5344CB8AC3E}">
        <p14:creationId xmlns:p14="http://schemas.microsoft.com/office/powerpoint/2010/main" val="13831123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17A00ED-0199-4073-8267-1D87D5D304F6}"/>
              </a:ext>
            </a:extLst>
          </p:cNvPr>
          <p:cNvSpPr txBox="1"/>
          <p:nvPr/>
        </p:nvSpPr>
        <p:spPr>
          <a:xfrm>
            <a:off x="173736" y="233279"/>
            <a:ext cx="12225528" cy="307777"/>
          </a:xfrm>
          <a:prstGeom prst="rect">
            <a:avLst/>
          </a:prstGeom>
          <a:noFill/>
        </p:spPr>
        <p:txBody>
          <a:bodyPr wrap="square">
            <a:spAutoFit/>
          </a:bodyPr>
          <a:lstStyle/>
          <a:p>
            <a:r>
              <a:rPr lang="es-ES" sz="1400" dirty="0"/>
              <a:t>Identificar estas 7 versiones posibles de JOIN entre usuario y rol. Todas empiezan con (SELECT * FROM usuario)</a:t>
            </a:r>
            <a:endParaRPr lang="es-CL" sz="1400" dirty="0"/>
          </a:p>
        </p:txBody>
      </p:sp>
      <p:pic>
        <p:nvPicPr>
          <p:cNvPr id="6" name="Imagen 5">
            <a:extLst>
              <a:ext uri="{FF2B5EF4-FFF2-40B4-BE49-F238E27FC236}">
                <a16:creationId xmlns:a16="http://schemas.microsoft.com/office/drawing/2014/main" id="{3982DF83-2A20-4AB3-BF10-A7665285C3CE}"/>
              </a:ext>
            </a:extLst>
          </p:cNvPr>
          <p:cNvPicPr>
            <a:picLocks noChangeAspect="1"/>
          </p:cNvPicPr>
          <p:nvPr/>
        </p:nvPicPr>
        <p:blipFill>
          <a:blip r:embed="rId2"/>
          <a:stretch>
            <a:fillRect/>
          </a:stretch>
        </p:blipFill>
        <p:spPr>
          <a:xfrm>
            <a:off x="723738" y="1680794"/>
            <a:ext cx="5971853" cy="685424"/>
          </a:xfrm>
          <a:prstGeom prst="rect">
            <a:avLst/>
          </a:prstGeom>
        </p:spPr>
      </p:pic>
      <p:pic>
        <p:nvPicPr>
          <p:cNvPr id="7" name="Imagen 6">
            <a:extLst>
              <a:ext uri="{FF2B5EF4-FFF2-40B4-BE49-F238E27FC236}">
                <a16:creationId xmlns:a16="http://schemas.microsoft.com/office/drawing/2014/main" id="{9B0706CE-D9C6-4947-B3F9-679226A8D093}"/>
              </a:ext>
            </a:extLst>
          </p:cNvPr>
          <p:cNvPicPr>
            <a:picLocks noChangeAspect="1"/>
          </p:cNvPicPr>
          <p:nvPr/>
        </p:nvPicPr>
        <p:blipFill>
          <a:blip r:embed="rId3"/>
          <a:stretch>
            <a:fillRect/>
          </a:stretch>
        </p:blipFill>
        <p:spPr>
          <a:xfrm>
            <a:off x="677468" y="2411613"/>
            <a:ext cx="6773220" cy="485843"/>
          </a:xfrm>
          <a:prstGeom prst="rect">
            <a:avLst/>
          </a:prstGeom>
        </p:spPr>
      </p:pic>
      <p:pic>
        <p:nvPicPr>
          <p:cNvPr id="8" name="Imagen 7">
            <a:extLst>
              <a:ext uri="{FF2B5EF4-FFF2-40B4-BE49-F238E27FC236}">
                <a16:creationId xmlns:a16="http://schemas.microsoft.com/office/drawing/2014/main" id="{3274EABA-2712-45CA-BF47-811A35F4235F}"/>
              </a:ext>
            </a:extLst>
          </p:cNvPr>
          <p:cNvPicPr>
            <a:picLocks noChangeAspect="1"/>
          </p:cNvPicPr>
          <p:nvPr/>
        </p:nvPicPr>
        <p:blipFill>
          <a:blip r:embed="rId4"/>
          <a:stretch>
            <a:fillRect/>
          </a:stretch>
        </p:blipFill>
        <p:spPr>
          <a:xfrm>
            <a:off x="723738" y="612330"/>
            <a:ext cx="7735380" cy="933580"/>
          </a:xfrm>
          <a:prstGeom prst="rect">
            <a:avLst/>
          </a:prstGeom>
        </p:spPr>
      </p:pic>
      <p:pic>
        <p:nvPicPr>
          <p:cNvPr id="9" name="Imagen 8">
            <a:extLst>
              <a:ext uri="{FF2B5EF4-FFF2-40B4-BE49-F238E27FC236}">
                <a16:creationId xmlns:a16="http://schemas.microsoft.com/office/drawing/2014/main" id="{40AD93C0-B9B6-4AA3-96A8-527A21CBE444}"/>
              </a:ext>
            </a:extLst>
          </p:cNvPr>
          <p:cNvPicPr>
            <a:picLocks noChangeAspect="1"/>
          </p:cNvPicPr>
          <p:nvPr/>
        </p:nvPicPr>
        <p:blipFill>
          <a:blip r:embed="rId5"/>
          <a:stretch>
            <a:fillRect/>
          </a:stretch>
        </p:blipFill>
        <p:spPr>
          <a:xfrm>
            <a:off x="710809" y="4336118"/>
            <a:ext cx="6277851" cy="628738"/>
          </a:xfrm>
          <a:prstGeom prst="rect">
            <a:avLst/>
          </a:prstGeom>
        </p:spPr>
      </p:pic>
      <p:pic>
        <p:nvPicPr>
          <p:cNvPr id="11" name="Imagen 10">
            <a:extLst>
              <a:ext uri="{FF2B5EF4-FFF2-40B4-BE49-F238E27FC236}">
                <a16:creationId xmlns:a16="http://schemas.microsoft.com/office/drawing/2014/main" id="{D40B8434-9178-4618-B139-C5302FD19244}"/>
              </a:ext>
            </a:extLst>
          </p:cNvPr>
          <p:cNvPicPr>
            <a:picLocks noChangeAspect="1"/>
          </p:cNvPicPr>
          <p:nvPr/>
        </p:nvPicPr>
        <p:blipFill>
          <a:blip r:embed="rId6"/>
          <a:stretch>
            <a:fillRect/>
          </a:stretch>
        </p:blipFill>
        <p:spPr>
          <a:xfrm>
            <a:off x="677468" y="3018100"/>
            <a:ext cx="7563906" cy="1200318"/>
          </a:xfrm>
          <a:prstGeom prst="rect">
            <a:avLst/>
          </a:prstGeom>
        </p:spPr>
      </p:pic>
      <p:pic>
        <p:nvPicPr>
          <p:cNvPr id="13" name="Imagen 12">
            <a:extLst>
              <a:ext uri="{FF2B5EF4-FFF2-40B4-BE49-F238E27FC236}">
                <a16:creationId xmlns:a16="http://schemas.microsoft.com/office/drawing/2014/main" id="{43747C2B-9D32-447A-B8C1-391B33A5A132}"/>
              </a:ext>
            </a:extLst>
          </p:cNvPr>
          <p:cNvPicPr>
            <a:picLocks noChangeAspect="1"/>
          </p:cNvPicPr>
          <p:nvPr/>
        </p:nvPicPr>
        <p:blipFill>
          <a:blip r:embed="rId7"/>
          <a:stretch>
            <a:fillRect/>
          </a:stretch>
        </p:blipFill>
        <p:spPr>
          <a:xfrm>
            <a:off x="677468" y="5059797"/>
            <a:ext cx="7525800" cy="943107"/>
          </a:xfrm>
          <a:prstGeom prst="rect">
            <a:avLst/>
          </a:prstGeom>
        </p:spPr>
      </p:pic>
      <p:pic>
        <p:nvPicPr>
          <p:cNvPr id="15" name="Imagen 14">
            <a:extLst>
              <a:ext uri="{FF2B5EF4-FFF2-40B4-BE49-F238E27FC236}">
                <a16:creationId xmlns:a16="http://schemas.microsoft.com/office/drawing/2014/main" id="{D9F6877E-169D-45CB-840A-5E011245E71C}"/>
              </a:ext>
            </a:extLst>
          </p:cNvPr>
          <p:cNvPicPr>
            <a:picLocks noChangeAspect="1"/>
          </p:cNvPicPr>
          <p:nvPr/>
        </p:nvPicPr>
        <p:blipFill>
          <a:blip r:embed="rId8"/>
          <a:stretch>
            <a:fillRect/>
          </a:stretch>
        </p:blipFill>
        <p:spPr>
          <a:xfrm>
            <a:off x="651398" y="6061587"/>
            <a:ext cx="7201905" cy="714475"/>
          </a:xfrm>
          <a:prstGeom prst="rect">
            <a:avLst/>
          </a:prstGeom>
        </p:spPr>
      </p:pic>
    </p:spTree>
    <p:extLst>
      <p:ext uri="{BB962C8B-B14F-4D97-AF65-F5344CB8AC3E}">
        <p14:creationId xmlns:p14="http://schemas.microsoft.com/office/powerpoint/2010/main" val="5922151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D10599F4-D974-4546-9613-C0EEA32846D0}"/>
              </a:ext>
            </a:extLst>
          </p:cNvPr>
          <p:cNvSpPr txBox="1"/>
          <p:nvPr/>
        </p:nvSpPr>
        <p:spPr>
          <a:xfrm>
            <a:off x="1813045" y="2391770"/>
            <a:ext cx="1128654" cy="369332"/>
          </a:xfrm>
          <a:prstGeom prst="rect">
            <a:avLst/>
          </a:prstGeom>
          <a:noFill/>
        </p:spPr>
        <p:txBody>
          <a:bodyPr wrap="square">
            <a:spAutoFit/>
          </a:bodyPr>
          <a:lstStyle/>
          <a:p>
            <a:r>
              <a:rPr lang="es-CL" dirty="0"/>
              <a:t>SAKILA</a:t>
            </a:r>
          </a:p>
        </p:txBody>
      </p:sp>
      <p:sp>
        <p:nvSpPr>
          <p:cNvPr id="13" name="CuadroTexto 12">
            <a:extLst>
              <a:ext uri="{FF2B5EF4-FFF2-40B4-BE49-F238E27FC236}">
                <a16:creationId xmlns:a16="http://schemas.microsoft.com/office/drawing/2014/main" id="{83D78EC8-C390-419F-9E25-258BC0F0C8D2}"/>
              </a:ext>
            </a:extLst>
          </p:cNvPr>
          <p:cNvSpPr txBox="1"/>
          <p:nvPr/>
        </p:nvSpPr>
        <p:spPr>
          <a:xfrm>
            <a:off x="1353250" y="4007256"/>
            <a:ext cx="5847650" cy="607539"/>
          </a:xfrm>
          <a:prstGeom prst="rect">
            <a:avLst/>
          </a:prstGeom>
          <a:noFill/>
        </p:spPr>
        <p:txBody>
          <a:bodyPr wrap="square">
            <a:spAutoFit/>
          </a:bodyPr>
          <a:lstStyle/>
          <a:p>
            <a:pPr lvl="0" algn="just">
              <a:lnSpc>
                <a:spcPct val="107000"/>
              </a:lnSpc>
              <a:spcAft>
                <a:spcPts val="800"/>
              </a:spcAft>
            </a:pPr>
            <a:r>
              <a:rPr lang="es-CL" sz="1600" dirty="0">
                <a:effectLst/>
                <a:latin typeface="Calibri" panose="020F0502020204030204" pitchFamily="34" charset="0"/>
                <a:ea typeface="Calibri" panose="020F0502020204030204" pitchFamily="34" charset="0"/>
                <a:cs typeface="Calibri" panose="020F0502020204030204" pitchFamily="34" charset="0"/>
              </a:rPr>
              <a:t>b) Se requiere un listado con la cantidad de películas que hay para cada rating.   El reporte debe tener la siguiente forma:</a:t>
            </a:r>
          </a:p>
        </p:txBody>
      </p:sp>
      <p:pic>
        <p:nvPicPr>
          <p:cNvPr id="5" name="Imagen 4">
            <a:extLst>
              <a:ext uri="{FF2B5EF4-FFF2-40B4-BE49-F238E27FC236}">
                <a16:creationId xmlns:a16="http://schemas.microsoft.com/office/drawing/2014/main" id="{2A8A9ACB-B1D0-4FC2-94CC-EE701C41C187}"/>
              </a:ext>
            </a:extLst>
          </p:cNvPr>
          <p:cNvPicPr>
            <a:picLocks noChangeAspect="1"/>
          </p:cNvPicPr>
          <p:nvPr/>
        </p:nvPicPr>
        <p:blipFill>
          <a:blip r:embed="rId3"/>
          <a:stretch>
            <a:fillRect/>
          </a:stretch>
        </p:blipFill>
        <p:spPr>
          <a:xfrm>
            <a:off x="8569013" y="3877688"/>
            <a:ext cx="1375246" cy="1071244"/>
          </a:xfrm>
          <a:prstGeom prst="rect">
            <a:avLst/>
          </a:prstGeom>
        </p:spPr>
      </p:pic>
      <p:sp>
        <p:nvSpPr>
          <p:cNvPr id="15" name="CuadroTexto 14">
            <a:extLst>
              <a:ext uri="{FF2B5EF4-FFF2-40B4-BE49-F238E27FC236}">
                <a16:creationId xmlns:a16="http://schemas.microsoft.com/office/drawing/2014/main" id="{F4011E91-D8C4-4296-852F-10F3DFDCBCFB}"/>
              </a:ext>
            </a:extLst>
          </p:cNvPr>
          <p:cNvSpPr txBox="1"/>
          <p:nvPr/>
        </p:nvSpPr>
        <p:spPr>
          <a:xfrm>
            <a:off x="1353250" y="4957173"/>
            <a:ext cx="5666675" cy="773673"/>
          </a:xfrm>
          <a:prstGeom prst="rect">
            <a:avLst/>
          </a:prstGeom>
          <a:noFill/>
        </p:spPr>
        <p:txBody>
          <a:bodyPr wrap="square">
            <a:spAutoFit/>
          </a:bodyPr>
          <a:lstStyle/>
          <a:p>
            <a:pPr lvl="0" algn="just">
              <a:lnSpc>
                <a:spcPct val="107000"/>
              </a:lnSpc>
              <a:spcAft>
                <a:spcPts val="800"/>
              </a:spcAft>
            </a:pPr>
            <a:r>
              <a:rPr lang="es-CL" sz="1400" dirty="0">
                <a:effectLst/>
                <a:latin typeface="Calibri" panose="020F0502020204030204" pitchFamily="34" charset="0"/>
                <a:ea typeface="Calibri" panose="020F0502020204030204" pitchFamily="34" charset="0"/>
                <a:cs typeface="Calibri" panose="020F0502020204030204" pitchFamily="34" charset="0"/>
              </a:rPr>
              <a:t>c) Se requiere el listado de artistas con la cantidad de películas en la cual aparece, pero que tienen rating PG, PG-13 </a:t>
            </a:r>
            <a:r>
              <a:rPr lang="es-CL" sz="1400" dirty="0" err="1">
                <a:effectLst/>
                <a:latin typeface="Calibri" panose="020F0502020204030204" pitchFamily="34" charset="0"/>
                <a:ea typeface="Calibri" panose="020F0502020204030204" pitchFamily="34" charset="0"/>
                <a:cs typeface="Calibri" panose="020F0502020204030204" pitchFamily="34" charset="0"/>
              </a:rPr>
              <a:t>ó</a:t>
            </a:r>
            <a:r>
              <a:rPr lang="es-CL" sz="1400" dirty="0">
                <a:effectLst/>
                <a:latin typeface="Calibri" panose="020F0502020204030204" pitchFamily="34" charset="0"/>
                <a:ea typeface="Calibri" panose="020F0502020204030204" pitchFamily="34" charset="0"/>
                <a:cs typeface="Calibri" panose="020F0502020204030204" pitchFamily="34" charset="0"/>
              </a:rPr>
              <a:t> G, ordenar por cantidad descendente. El reporte debe tener la siguiente forma:</a:t>
            </a:r>
          </a:p>
        </p:txBody>
      </p:sp>
      <p:pic>
        <p:nvPicPr>
          <p:cNvPr id="9" name="Imagen 8">
            <a:extLst>
              <a:ext uri="{FF2B5EF4-FFF2-40B4-BE49-F238E27FC236}">
                <a16:creationId xmlns:a16="http://schemas.microsoft.com/office/drawing/2014/main" id="{338E2588-A698-4BEA-9366-D6135AE9012C}"/>
              </a:ext>
            </a:extLst>
          </p:cNvPr>
          <p:cNvPicPr>
            <a:picLocks noChangeAspect="1"/>
          </p:cNvPicPr>
          <p:nvPr/>
        </p:nvPicPr>
        <p:blipFill>
          <a:blip r:embed="rId4"/>
          <a:stretch>
            <a:fillRect/>
          </a:stretch>
        </p:blipFill>
        <p:spPr>
          <a:xfrm>
            <a:off x="8569013" y="4994250"/>
            <a:ext cx="2073898" cy="1867979"/>
          </a:xfrm>
          <a:prstGeom prst="rect">
            <a:avLst/>
          </a:prstGeom>
        </p:spPr>
      </p:pic>
      <p:sp>
        <p:nvSpPr>
          <p:cNvPr id="18" name="CuadroTexto 17">
            <a:extLst>
              <a:ext uri="{FF2B5EF4-FFF2-40B4-BE49-F238E27FC236}">
                <a16:creationId xmlns:a16="http://schemas.microsoft.com/office/drawing/2014/main" id="{F0935AAE-2D69-460E-AF78-011B1511FF3F}"/>
              </a:ext>
            </a:extLst>
          </p:cNvPr>
          <p:cNvSpPr txBox="1"/>
          <p:nvPr/>
        </p:nvSpPr>
        <p:spPr>
          <a:xfrm>
            <a:off x="1353250" y="2915551"/>
            <a:ext cx="6096000" cy="773673"/>
          </a:xfrm>
          <a:prstGeom prst="rect">
            <a:avLst/>
          </a:prstGeom>
          <a:noFill/>
        </p:spPr>
        <p:txBody>
          <a:bodyPr wrap="square">
            <a:spAutoFit/>
          </a:bodyPr>
          <a:lstStyle/>
          <a:p>
            <a:pPr lvl="0" algn="just">
              <a:lnSpc>
                <a:spcPct val="107000"/>
              </a:lnSpc>
              <a:spcAft>
                <a:spcPts val="800"/>
              </a:spcAft>
            </a:pPr>
            <a:r>
              <a:rPr lang="es-CL" sz="1400" dirty="0">
                <a:effectLst/>
                <a:latin typeface="Calibri" panose="020F0502020204030204" pitchFamily="34" charset="0"/>
                <a:ea typeface="Calibri" panose="020F0502020204030204" pitchFamily="34" charset="0"/>
                <a:cs typeface="Calibri" panose="020F0502020204030204" pitchFamily="34" charset="0"/>
              </a:rPr>
              <a:t>a) Se requiere tener un listado con las películas de la categoría ‘Horror’ en las que ha participado GRACE MOSTEL. Ordene el resultado por título ascendente. El reporte debe tener la siguiente forma:</a:t>
            </a:r>
          </a:p>
        </p:txBody>
      </p:sp>
      <p:pic>
        <p:nvPicPr>
          <p:cNvPr id="20" name="Imagen 19">
            <a:extLst>
              <a:ext uri="{FF2B5EF4-FFF2-40B4-BE49-F238E27FC236}">
                <a16:creationId xmlns:a16="http://schemas.microsoft.com/office/drawing/2014/main" id="{4922AC89-CA7A-4701-BE22-B78F3A9BDA94}"/>
              </a:ext>
            </a:extLst>
          </p:cNvPr>
          <p:cNvPicPr>
            <a:picLocks noChangeAspect="1"/>
          </p:cNvPicPr>
          <p:nvPr/>
        </p:nvPicPr>
        <p:blipFill>
          <a:blip r:embed="rId5"/>
          <a:stretch>
            <a:fillRect/>
          </a:stretch>
        </p:blipFill>
        <p:spPr>
          <a:xfrm>
            <a:off x="8226955" y="2798993"/>
            <a:ext cx="3772571" cy="1003789"/>
          </a:xfrm>
          <a:prstGeom prst="rect">
            <a:avLst/>
          </a:prstGeom>
        </p:spPr>
      </p:pic>
    </p:spTree>
    <p:extLst>
      <p:ext uri="{BB962C8B-B14F-4D97-AF65-F5344CB8AC3E}">
        <p14:creationId xmlns:p14="http://schemas.microsoft.com/office/powerpoint/2010/main" val="23392449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TRANSACCIONES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F0935AAE-2D69-460E-AF78-011B1511FF3F}"/>
              </a:ext>
            </a:extLst>
          </p:cNvPr>
          <p:cNvSpPr txBox="1"/>
          <p:nvPr/>
        </p:nvSpPr>
        <p:spPr>
          <a:xfrm>
            <a:off x="1275250" y="2546258"/>
            <a:ext cx="10533950" cy="882742"/>
          </a:xfrm>
          <a:prstGeom prst="rect">
            <a:avLst/>
          </a:prstGeom>
          <a:noFill/>
        </p:spPr>
        <p:txBody>
          <a:bodyPr wrap="square">
            <a:spAutoFit/>
          </a:bodyPr>
          <a:lstStyle/>
          <a:p>
            <a:pPr lvl="0" algn="just">
              <a:lnSpc>
                <a:spcPct val="107000"/>
              </a:lnSpc>
              <a:spcAft>
                <a:spcPts val="800"/>
              </a:spcAft>
            </a:pPr>
            <a:r>
              <a:rPr lang="es-ES" sz="1600" dirty="0"/>
              <a:t>Las transacciones son secuencias de instrucciones ordenadas, estas realizan cambios en las bases de datos a la hora de aplicar comandos de manipulación de columnas y registros, su importancia recae en el control que nos ofrece sobre los cambios permanentes en la base de datos.</a:t>
            </a:r>
            <a:endParaRPr lang="es-CL"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0FED0D79-EC3A-4DCF-A6AA-7F500473039D}"/>
              </a:ext>
            </a:extLst>
          </p:cNvPr>
          <p:cNvSpPr txBox="1"/>
          <p:nvPr/>
        </p:nvSpPr>
        <p:spPr>
          <a:xfrm>
            <a:off x="1353250" y="3847549"/>
            <a:ext cx="10639458" cy="2800767"/>
          </a:xfrm>
          <a:prstGeom prst="rect">
            <a:avLst/>
          </a:prstGeom>
          <a:noFill/>
        </p:spPr>
        <p:txBody>
          <a:bodyPr wrap="square">
            <a:spAutoFit/>
          </a:bodyPr>
          <a:lstStyle/>
          <a:p>
            <a:r>
              <a:rPr lang="es-ES" sz="1600" b="1" u="sng" dirty="0"/>
              <a:t>Propiedades de las transacciones: </a:t>
            </a:r>
          </a:p>
          <a:p>
            <a:endParaRPr lang="es-ES" sz="1600" dirty="0"/>
          </a:p>
          <a:p>
            <a:r>
              <a:rPr lang="es-ES" sz="1600" dirty="0"/>
              <a:t>● </a:t>
            </a:r>
            <a:r>
              <a:rPr lang="es-ES" sz="1600" b="1" dirty="0"/>
              <a:t>Atomicidad</a:t>
            </a:r>
            <a:r>
              <a:rPr lang="es-ES" sz="1600" dirty="0"/>
              <a:t>: Todas las operaciones realizadas en la transacción deben ser completadas. </a:t>
            </a:r>
          </a:p>
          <a:p>
            <a:endParaRPr lang="es-ES" sz="1600" dirty="0"/>
          </a:p>
          <a:p>
            <a:r>
              <a:rPr lang="es-ES" sz="1600" dirty="0"/>
              <a:t>● </a:t>
            </a:r>
            <a:r>
              <a:rPr lang="es-ES" sz="1600" b="1" dirty="0"/>
              <a:t>Consistencia</a:t>
            </a:r>
            <a:r>
              <a:rPr lang="es-ES" sz="1600" dirty="0"/>
              <a:t>: La base de datos cambiará solamente cuando la transacción se haya realizado. En el caso que ocurra un fallo, esta transacción es abortada y devuelve todo al estado previo a la transacción. </a:t>
            </a:r>
          </a:p>
          <a:p>
            <a:endParaRPr lang="es-ES" sz="1600" dirty="0"/>
          </a:p>
          <a:p>
            <a:r>
              <a:rPr lang="es-ES" sz="1600" dirty="0"/>
              <a:t>● </a:t>
            </a:r>
            <a:r>
              <a:rPr lang="es-ES" sz="1600" b="1" dirty="0"/>
              <a:t>Aislamiento</a:t>
            </a:r>
            <a:r>
              <a:rPr lang="es-ES" sz="1600" dirty="0"/>
              <a:t>: Las transacciones pueden ocurrir independientes una u otra, no se ve afectada si hay otras transacciones ocurriendo </a:t>
            </a:r>
            <a:r>
              <a:rPr lang="es-ES" sz="1600" dirty="0" err="1"/>
              <a:t>simultaneamente</a:t>
            </a:r>
            <a:r>
              <a:rPr lang="es-ES" sz="1600" dirty="0"/>
              <a:t>. </a:t>
            </a:r>
          </a:p>
          <a:p>
            <a:endParaRPr lang="es-ES" sz="1600" dirty="0"/>
          </a:p>
          <a:p>
            <a:r>
              <a:rPr lang="es-ES" sz="1600" dirty="0"/>
              <a:t>● </a:t>
            </a:r>
            <a:r>
              <a:rPr lang="es-ES" sz="1600" b="1" dirty="0"/>
              <a:t>Durabilidad</a:t>
            </a:r>
            <a:r>
              <a:rPr lang="es-ES" sz="1600" dirty="0"/>
              <a:t>: El resultado de la transacción persiste tras su grabación.</a:t>
            </a:r>
            <a:endParaRPr lang="es-CL" sz="1600" dirty="0"/>
          </a:p>
        </p:txBody>
      </p:sp>
    </p:spTree>
    <p:extLst>
      <p:ext uri="{BB962C8B-B14F-4D97-AF65-F5344CB8AC3E}">
        <p14:creationId xmlns:p14="http://schemas.microsoft.com/office/powerpoint/2010/main" val="42274907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TRANSACCIONES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F0935AAE-2D69-460E-AF78-011B1511FF3F}"/>
              </a:ext>
            </a:extLst>
          </p:cNvPr>
          <p:cNvSpPr txBox="1"/>
          <p:nvPr/>
        </p:nvSpPr>
        <p:spPr>
          <a:xfrm>
            <a:off x="1275250" y="2546258"/>
            <a:ext cx="10533950" cy="619272"/>
          </a:xfrm>
          <a:prstGeom prst="rect">
            <a:avLst/>
          </a:prstGeom>
          <a:noFill/>
        </p:spPr>
        <p:txBody>
          <a:bodyPr wrap="square">
            <a:spAutoFit/>
          </a:bodyPr>
          <a:lstStyle/>
          <a:p>
            <a:pPr lvl="0" algn="just">
              <a:lnSpc>
                <a:spcPct val="107000"/>
              </a:lnSpc>
              <a:spcAft>
                <a:spcPts val="800"/>
              </a:spcAft>
            </a:pPr>
            <a:r>
              <a:rPr lang="es-ES" sz="1600" dirty="0"/>
              <a:t>Una transacción empaqueta varios pasos en una operación, de forma que se completen todos o ninguno, cuidando la integridad de la información, de la siguiente manera:</a:t>
            </a:r>
            <a:endParaRPr lang="es-CL"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331A3C1F-FB23-41D1-A230-AD721115C14C}"/>
              </a:ext>
            </a:extLst>
          </p:cNvPr>
          <p:cNvPicPr>
            <a:picLocks noChangeAspect="1"/>
          </p:cNvPicPr>
          <p:nvPr/>
        </p:nvPicPr>
        <p:blipFill>
          <a:blip r:embed="rId3"/>
          <a:stretch>
            <a:fillRect/>
          </a:stretch>
        </p:blipFill>
        <p:spPr>
          <a:xfrm>
            <a:off x="3000577" y="3692471"/>
            <a:ext cx="6772849" cy="2327138"/>
          </a:xfrm>
          <a:prstGeom prst="rect">
            <a:avLst/>
          </a:prstGeom>
        </p:spPr>
      </p:pic>
    </p:spTree>
    <p:extLst>
      <p:ext uri="{BB962C8B-B14F-4D97-AF65-F5344CB8AC3E}">
        <p14:creationId xmlns:p14="http://schemas.microsoft.com/office/powerpoint/2010/main" val="5977482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n-US" sz="2400" dirty="0">
                <a:solidFill>
                  <a:schemeClr val="bg1"/>
                </a:solidFill>
              </a:rPr>
              <a:t>COMO REALIZAR UNA TRANSACCION</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F0935AAE-2D69-460E-AF78-011B1511FF3F}"/>
              </a:ext>
            </a:extLst>
          </p:cNvPr>
          <p:cNvSpPr txBox="1"/>
          <p:nvPr/>
        </p:nvSpPr>
        <p:spPr>
          <a:xfrm>
            <a:off x="1364411" y="2607804"/>
            <a:ext cx="10533950" cy="2610458"/>
          </a:xfrm>
          <a:prstGeom prst="rect">
            <a:avLst/>
          </a:prstGeom>
          <a:noFill/>
        </p:spPr>
        <p:txBody>
          <a:bodyPr wrap="square">
            <a:spAutoFit/>
          </a:bodyPr>
          <a:lstStyle/>
          <a:p>
            <a:pPr lvl="0" algn="just">
              <a:lnSpc>
                <a:spcPct val="107000"/>
              </a:lnSpc>
              <a:spcAft>
                <a:spcPts val="800"/>
              </a:spcAft>
            </a:pPr>
            <a:r>
              <a:rPr lang="en-US" sz="1600" b="1" dirty="0"/>
              <a:t>START TRANSACTION</a:t>
            </a:r>
            <a:r>
              <a:rPr lang="en-US" sz="1600" dirty="0"/>
              <a:t> -&gt; </a:t>
            </a:r>
            <a:r>
              <a:rPr lang="en-US" sz="1600" dirty="0" err="1"/>
              <a:t>Desde</a:t>
            </a:r>
            <a:r>
              <a:rPr lang="en-US" sz="1600" dirty="0"/>
              <a:t> </a:t>
            </a:r>
            <a:r>
              <a:rPr lang="en-US" sz="1600" dirty="0" err="1"/>
              <a:t>aqui</a:t>
            </a:r>
            <a:r>
              <a:rPr lang="en-US" sz="1600" dirty="0"/>
              <a:t> se </a:t>
            </a:r>
            <a:r>
              <a:rPr lang="en-US" sz="1600" dirty="0" err="1"/>
              <a:t>empieza</a:t>
            </a:r>
            <a:r>
              <a:rPr lang="en-US" sz="1600" dirty="0"/>
              <a:t> la </a:t>
            </a:r>
            <a:r>
              <a:rPr lang="en-US" sz="1600" dirty="0" err="1"/>
              <a:t>transaccion</a:t>
            </a:r>
            <a:r>
              <a:rPr lang="en-US" sz="1600" dirty="0"/>
              <a:t>, junto con las </a:t>
            </a:r>
            <a:r>
              <a:rPr lang="en-US" sz="1600" dirty="0" err="1"/>
              <a:t>operaciones</a:t>
            </a:r>
            <a:r>
              <a:rPr lang="en-US" sz="1600" dirty="0"/>
              <a:t> que </a:t>
            </a:r>
            <a:r>
              <a:rPr lang="en-US" sz="1600" dirty="0" err="1"/>
              <a:t>puedan</a:t>
            </a:r>
            <a:r>
              <a:rPr lang="en-US" sz="1600" dirty="0"/>
              <a:t> </a:t>
            </a:r>
            <a:r>
              <a:rPr lang="en-US" sz="1600" dirty="0" err="1"/>
              <a:t>tener</a:t>
            </a:r>
            <a:r>
              <a:rPr lang="en-US" sz="1600" dirty="0"/>
              <a:t> un rollback.</a:t>
            </a:r>
          </a:p>
          <a:p>
            <a:pPr lvl="0" algn="just">
              <a:lnSpc>
                <a:spcPct val="107000"/>
              </a:lnSpc>
              <a:spcAft>
                <a:spcPts val="800"/>
              </a:spcAft>
            </a:pPr>
            <a:endParaRPr lang="en-US" sz="1600" dirty="0">
              <a:effectLst/>
              <a:ea typeface="Calibri" panose="020F0502020204030204" pitchFamily="34" charset="0"/>
              <a:cs typeface="Calibri" panose="020F0502020204030204" pitchFamily="34" charset="0"/>
            </a:endParaRPr>
          </a:p>
          <a:p>
            <a:pPr lvl="0" algn="just">
              <a:lnSpc>
                <a:spcPct val="107000"/>
              </a:lnSpc>
              <a:spcAft>
                <a:spcPts val="800"/>
              </a:spcAft>
            </a:pPr>
            <a:r>
              <a:rPr lang="en-US" sz="1600" b="1" dirty="0">
                <a:effectLst/>
                <a:ea typeface="Calibri" panose="020F0502020204030204" pitchFamily="34" charset="0"/>
                <a:cs typeface="Calibri" panose="020F0502020204030204" pitchFamily="34" charset="0"/>
              </a:rPr>
              <a:t>COMMIT</a:t>
            </a:r>
            <a:r>
              <a:rPr lang="en-US" sz="1600" dirty="0">
                <a:effectLst/>
                <a:ea typeface="Calibri" panose="020F0502020204030204" pitchFamily="34" charset="0"/>
                <a:cs typeface="Calibri" panose="020F0502020204030204" pitchFamily="34" charset="0"/>
              </a:rPr>
              <a:t> -&gt; </a:t>
            </a:r>
            <a:r>
              <a:rPr lang="en-US" sz="1600" dirty="0" err="1">
                <a:effectLst/>
                <a:ea typeface="Calibri" panose="020F0502020204030204" pitchFamily="34" charset="0"/>
                <a:cs typeface="Calibri" panose="020F0502020204030204" pitchFamily="34" charset="0"/>
              </a:rPr>
              <a:t>Guarda</a:t>
            </a:r>
            <a:r>
              <a:rPr lang="en-US" sz="1600" dirty="0">
                <a:effectLst/>
                <a:ea typeface="Calibri" panose="020F0502020204030204" pitchFamily="34" charset="0"/>
                <a:cs typeface="Calibri" panose="020F0502020204030204" pitchFamily="34" charset="0"/>
              </a:rPr>
              <a:t> </a:t>
            </a:r>
            <a:r>
              <a:rPr lang="en-US" sz="1600" dirty="0" err="1">
                <a:effectLst/>
                <a:ea typeface="Calibri" panose="020F0502020204030204" pitchFamily="34" charset="0"/>
                <a:cs typeface="Calibri" panose="020F0502020204030204" pitchFamily="34" charset="0"/>
              </a:rPr>
              <a:t>los</a:t>
            </a:r>
            <a:r>
              <a:rPr lang="en-US" sz="1600" dirty="0">
                <a:effectLst/>
                <a:ea typeface="Calibri" panose="020F0502020204030204" pitchFamily="34" charset="0"/>
                <a:cs typeface="Calibri" panose="020F0502020204030204" pitchFamily="34" charset="0"/>
              </a:rPr>
              <a:t> </a:t>
            </a:r>
            <a:r>
              <a:rPr lang="en-US" sz="1600" dirty="0" err="1">
                <a:effectLst/>
                <a:ea typeface="Calibri" panose="020F0502020204030204" pitchFamily="34" charset="0"/>
                <a:cs typeface="Calibri" panose="020F0502020204030204" pitchFamily="34" charset="0"/>
              </a:rPr>
              <a:t>cambios</a:t>
            </a:r>
            <a:r>
              <a:rPr lang="en-US" sz="1600" dirty="0">
                <a:effectLst/>
                <a:ea typeface="Calibri" panose="020F0502020204030204" pitchFamily="34" charset="0"/>
                <a:cs typeface="Calibri" panose="020F0502020204030204" pitchFamily="34" charset="0"/>
              </a:rPr>
              <a:t> de la </a:t>
            </a:r>
            <a:r>
              <a:rPr lang="en-US" sz="1600" dirty="0" err="1">
                <a:effectLst/>
                <a:ea typeface="Calibri" panose="020F0502020204030204" pitchFamily="34" charset="0"/>
                <a:cs typeface="Calibri" panose="020F0502020204030204" pitchFamily="34" charset="0"/>
              </a:rPr>
              <a:t>transacci</a:t>
            </a:r>
            <a:r>
              <a:rPr lang="es-MX" sz="1600" dirty="0" err="1">
                <a:ea typeface="Calibri" panose="020F0502020204030204" pitchFamily="34" charset="0"/>
                <a:cs typeface="Calibri" panose="020F0502020204030204" pitchFamily="34" charset="0"/>
              </a:rPr>
              <a:t>ón</a:t>
            </a:r>
            <a:r>
              <a:rPr lang="en-US" sz="1600" dirty="0">
                <a:ea typeface="Calibri" panose="020F0502020204030204" pitchFamily="34" charset="0"/>
                <a:cs typeface="Calibri" panose="020F0502020204030204" pitchFamily="34" charset="0"/>
              </a:rPr>
              <a:t>;</a:t>
            </a:r>
            <a:endParaRPr lang="en-US" sz="1600" dirty="0">
              <a:effectLst/>
              <a:ea typeface="Calibri" panose="020F0502020204030204" pitchFamily="34" charset="0"/>
              <a:cs typeface="Calibri" panose="020F0502020204030204" pitchFamily="34" charset="0"/>
            </a:endParaRPr>
          </a:p>
          <a:p>
            <a:pPr lvl="0" algn="just">
              <a:lnSpc>
                <a:spcPct val="107000"/>
              </a:lnSpc>
              <a:spcAft>
                <a:spcPts val="800"/>
              </a:spcAft>
            </a:pPr>
            <a:r>
              <a:rPr lang="en-US" sz="1600" b="1" dirty="0">
                <a:ea typeface="Calibri" panose="020F0502020204030204" pitchFamily="34" charset="0"/>
                <a:cs typeface="Calibri" panose="020F0502020204030204" pitchFamily="34" charset="0"/>
              </a:rPr>
              <a:t>ROLLBACK (</a:t>
            </a:r>
            <a:r>
              <a:rPr lang="en-US" sz="1600" b="1" dirty="0">
                <a:solidFill>
                  <a:schemeClr val="bg2">
                    <a:lumMod val="75000"/>
                  </a:schemeClr>
                </a:solidFill>
                <a:ea typeface="Calibri" panose="020F0502020204030204" pitchFamily="34" charset="0"/>
                <a:cs typeface="Calibri" panose="020F0502020204030204" pitchFamily="34" charset="0"/>
              </a:rPr>
              <a:t>TO </a:t>
            </a:r>
            <a:r>
              <a:rPr lang="en-US" sz="1600" b="1" dirty="0" err="1">
                <a:solidFill>
                  <a:schemeClr val="bg2">
                    <a:lumMod val="75000"/>
                  </a:schemeClr>
                </a:solidFill>
                <a:ea typeface="Calibri" panose="020F0502020204030204" pitchFamily="34" charset="0"/>
                <a:cs typeface="Calibri" panose="020F0502020204030204" pitchFamily="34" charset="0"/>
              </a:rPr>
              <a:t>nombre_savepoint</a:t>
            </a:r>
            <a:r>
              <a:rPr lang="en-US" sz="1600" b="1" dirty="0">
                <a:ea typeface="Calibri" panose="020F0502020204030204" pitchFamily="34" charset="0"/>
                <a:cs typeface="Calibri" panose="020F0502020204030204" pitchFamily="34" charset="0"/>
              </a:rPr>
              <a:t>) </a:t>
            </a:r>
            <a:r>
              <a:rPr lang="en-US" sz="1600" dirty="0">
                <a:ea typeface="Calibri" panose="020F0502020204030204" pitchFamily="34" charset="0"/>
                <a:cs typeface="Calibri" panose="020F0502020204030204" pitchFamily="34" charset="0"/>
              </a:rPr>
              <a:t>-&gt; Retrocede </a:t>
            </a:r>
            <a:r>
              <a:rPr lang="en-US" sz="1600" dirty="0" err="1">
                <a:ea typeface="Calibri" panose="020F0502020204030204" pitchFamily="34" charset="0"/>
                <a:cs typeface="Calibri" panose="020F0502020204030204" pitchFamily="34" charset="0"/>
              </a:rPr>
              <a:t>los</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cambios</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efectuados</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por</a:t>
            </a:r>
            <a:r>
              <a:rPr lang="en-US" sz="1600" dirty="0">
                <a:ea typeface="Calibri" panose="020F0502020204030204" pitchFamily="34" charset="0"/>
                <a:cs typeface="Calibri" panose="020F0502020204030204" pitchFamily="34" charset="0"/>
              </a:rPr>
              <a:t> la </a:t>
            </a:r>
            <a:r>
              <a:rPr lang="en-US" sz="1600" dirty="0" err="1">
                <a:ea typeface="Calibri" panose="020F0502020204030204" pitchFamily="34" charset="0"/>
                <a:cs typeface="Calibri" panose="020F0502020204030204" pitchFamily="34" charset="0"/>
              </a:rPr>
              <a:t>transaccion</a:t>
            </a:r>
            <a:r>
              <a:rPr lang="en-US" sz="1600" dirty="0">
                <a:ea typeface="Calibri" panose="020F0502020204030204" pitchFamily="34" charset="0"/>
                <a:cs typeface="Calibri" panose="020F0502020204030204" pitchFamily="34" charset="0"/>
              </a:rPr>
              <a:t>.</a:t>
            </a:r>
            <a:endParaRPr lang="en-US" sz="1600" dirty="0">
              <a:effectLst/>
              <a:ea typeface="Calibri" panose="020F0502020204030204" pitchFamily="34" charset="0"/>
              <a:cs typeface="Calibri" panose="020F0502020204030204" pitchFamily="34" charset="0"/>
            </a:endParaRPr>
          </a:p>
          <a:p>
            <a:pPr lvl="0" algn="just">
              <a:lnSpc>
                <a:spcPct val="107000"/>
              </a:lnSpc>
              <a:spcAft>
                <a:spcPts val="800"/>
              </a:spcAft>
            </a:pPr>
            <a:br>
              <a:rPr lang="en-US" sz="1600" dirty="0">
                <a:ea typeface="Calibri" panose="020F0502020204030204" pitchFamily="34" charset="0"/>
                <a:cs typeface="Calibri" panose="020F0502020204030204" pitchFamily="34" charset="0"/>
              </a:rPr>
            </a:br>
            <a:r>
              <a:rPr lang="en-US" sz="1600" b="1" dirty="0">
                <a:ea typeface="Calibri" panose="020F0502020204030204" pitchFamily="34" charset="0"/>
                <a:cs typeface="Calibri" panose="020F0502020204030204" pitchFamily="34" charset="0"/>
              </a:rPr>
              <a:t>SAVEPOINT </a:t>
            </a:r>
            <a:r>
              <a:rPr lang="en-US" sz="1600" b="1" dirty="0" err="1">
                <a:ea typeface="Calibri" panose="020F0502020204030204" pitchFamily="34" charset="0"/>
                <a:cs typeface="Calibri" panose="020F0502020204030204" pitchFamily="34" charset="0"/>
              </a:rPr>
              <a:t>nombre_savepoint</a:t>
            </a:r>
            <a:r>
              <a:rPr lang="en-US" sz="1600" b="1" dirty="0">
                <a:ea typeface="Calibri" panose="020F0502020204030204" pitchFamily="34" charset="0"/>
                <a:cs typeface="Calibri" panose="020F0502020204030204" pitchFamily="34" charset="0"/>
              </a:rPr>
              <a:t> </a:t>
            </a:r>
            <a:r>
              <a:rPr lang="en-US" sz="1600" dirty="0">
                <a:ea typeface="Calibri" panose="020F0502020204030204" pitchFamily="34" charset="0"/>
                <a:cs typeface="Calibri" panose="020F0502020204030204" pitchFamily="34" charset="0"/>
              </a:rPr>
              <a:t>-&gt; </a:t>
            </a:r>
            <a:r>
              <a:rPr lang="en-US" sz="1600" dirty="0" err="1">
                <a:ea typeface="Calibri" panose="020F0502020204030204" pitchFamily="34" charset="0"/>
                <a:cs typeface="Calibri" panose="020F0502020204030204" pitchFamily="34" charset="0"/>
              </a:rPr>
              <a:t>Guardar</a:t>
            </a:r>
            <a:r>
              <a:rPr lang="en-US" sz="1600" dirty="0">
                <a:ea typeface="Calibri" panose="020F0502020204030204" pitchFamily="34" charset="0"/>
                <a:cs typeface="Calibri" panose="020F0502020204030204" pitchFamily="34" charset="0"/>
              </a:rPr>
              <a:t> un punto </a:t>
            </a:r>
            <a:r>
              <a:rPr lang="en-US" sz="1600" dirty="0" err="1">
                <a:ea typeface="Calibri" panose="020F0502020204030204" pitchFamily="34" charset="0"/>
                <a:cs typeface="Calibri" panose="020F0502020204030204" pitchFamily="34" charset="0"/>
              </a:rPr>
              <a:t>hacia</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donde</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volver</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en</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el</a:t>
            </a:r>
            <a:r>
              <a:rPr lang="en-US" sz="1600" dirty="0">
                <a:ea typeface="Calibri" panose="020F0502020204030204" pitchFamily="34" charset="0"/>
                <a:cs typeface="Calibri" panose="020F0502020204030204" pitchFamily="34" charset="0"/>
              </a:rPr>
              <a:t> </a:t>
            </a:r>
            <a:r>
              <a:rPr lang="en-US" sz="1600" dirty="0" err="1">
                <a:ea typeface="Calibri" panose="020F0502020204030204" pitchFamily="34" charset="0"/>
                <a:cs typeface="Calibri" panose="020F0502020204030204" pitchFamily="34" charset="0"/>
              </a:rPr>
              <a:t>caso</a:t>
            </a:r>
            <a:r>
              <a:rPr lang="en-US" sz="1600" dirty="0">
                <a:ea typeface="Calibri" panose="020F0502020204030204" pitchFamily="34" charset="0"/>
                <a:cs typeface="Calibri" panose="020F0502020204030204" pitchFamily="34" charset="0"/>
              </a:rPr>
              <a:t> de </a:t>
            </a:r>
            <a:r>
              <a:rPr lang="en-US" sz="1600" dirty="0" err="1">
                <a:ea typeface="Calibri" panose="020F0502020204030204" pitchFamily="34" charset="0"/>
                <a:cs typeface="Calibri" panose="020F0502020204030204" pitchFamily="34" charset="0"/>
              </a:rPr>
              <a:t>hacer</a:t>
            </a:r>
            <a:r>
              <a:rPr lang="en-US" sz="1600" dirty="0">
                <a:ea typeface="Calibri" panose="020F0502020204030204" pitchFamily="34" charset="0"/>
                <a:cs typeface="Calibri" panose="020F0502020204030204" pitchFamily="34" charset="0"/>
              </a:rPr>
              <a:t> un ROLLBACK.</a:t>
            </a:r>
            <a:endParaRPr lang="es-CL" sz="16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505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MODELO CONCEPTUAL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E5A08D05-704D-4B16-A2C8-371A675454B1}"/>
              </a:ext>
            </a:extLst>
          </p:cNvPr>
          <p:cNvPicPr>
            <a:picLocks noChangeAspect="1"/>
          </p:cNvPicPr>
          <p:nvPr/>
        </p:nvPicPr>
        <p:blipFill>
          <a:blip r:embed="rId3"/>
          <a:stretch>
            <a:fillRect/>
          </a:stretch>
        </p:blipFill>
        <p:spPr>
          <a:xfrm>
            <a:off x="5363712" y="4893277"/>
            <a:ext cx="6633181" cy="1834952"/>
          </a:xfrm>
          <a:prstGeom prst="rect">
            <a:avLst/>
          </a:prstGeom>
        </p:spPr>
      </p:pic>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80702" y="2074414"/>
            <a:ext cx="10153521" cy="3686788"/>
          </a:xfrm>
        </p:spPr>
        <p:txBody>
          <a:bodyPr>
            <a:normAutofit fontScale="62500" lnSpcReduction="20000"/>
          </a:bodyPr>
          <a:lstStyle/>
          <a:p>
            <a:r>
              <a:rPr lang="es-ES" dirty="0"/>
              <a:t>Posterior conversación con el cliente se dice que:</a:t>
            </a:r>
          </a:p>
          <a:p>
            <a:r>
              <a:rPr lang="es-ES" dirty="0"/>
              <a:t>“Un cliente puede comprar varios productos y un producto puede ser comprado por varios clientes”. </a:t>
            </a:r>
          </a:p>
          <a:p>
            <a:r>
              <a:rPr lang="es-ES" dirty="0"/>
              <a:t>● Paso 1: Identificar las entidades. </a:t>
            </a:r>
          </a:p>
          <a:p>
            <a:r>
              <a:rPr lang="es-ES" dirty="0"/>
              <a:t>	○ Entidades: Cliente y Producto. </a:t>
            </a:r>
          </a:p>
          <a:p>
            <a:r>
              <a:rPr lang="es-ES" dirty="0"/>
              <a:t>● Paso 2: Agrupar entidades con sus atributos. </a:t>
            </a:r>
          </a:p>
          <a:p>
            <a:r>
              <a:rPr lang="es-ES" dirty="0"/>
              <a:t>	○ Cliente(nombre, apellido, </a:t>
            </a:r>
            <a:r>
              <a:rPr lang="es-ES" dirty="0" err="1"/>
              <a:t>dni</a:t>
            </a:r>
            <a:r>
              <a:rPr lang="es-ES" dirty="0"/>
              <a:t>, </a:t>
            </a:r>
            <a:r>
              <a:rPr lang="es-ES" dirty="0" err="1"/>
              <a:t>direccion</a:t>
            </a:r>
            <a:r>
              <a:rPr lang="es-ES" dirty="0"/>
              <a:t>). </a:t>
            </a:r>
          </a:p>
          <a:p>
            <a:r>
              <a:rPr lang="es-ES" dirty="0"/>
              <a:t>	○ Producto(código). </a:t>
            </a:r>
          </a:p>
          <a:p>
            <a:r>
              <a:rPr lang="es-ES" dirty="0"/>
              <a:t>● Paso 3: Nombrar la relación. </a:t>
            </a:r>
          </a:p>
          <a:p>
            <a:r>
              <a:rPr lang="es-ES" dirty="0"/>
              <a:t>	○ Relacionamos la entidad Cliente con Producto, mediante una compra como se muestra en 	la siguiente imagen 3, con la compra.</a:t>
            </a:r>
          </a:p>
        </p:txBody>
      </p:sp>
      <p:sp>
        <p:nvSpPr>
          <p:cNvPr id="6" name="CuadroTexto 5">
            <a:extLst>
              <a:ext uri="{FF2B5EF4-FFF2-40B4-BE49-F238E27FC236}">
                <a16:creationId xmlns:a16="http://schemas.microsoft.com/office/drawing/2014/main" id="{6C5BEFB4-C6A3-4F31-B3C6-F5D7AD090B03}"/>
              </a:ext>
            </a:extLst>
          </p:cNvPr>
          <p:cNvSpPr txBox="1"/>
          <p:nvPr/>
        </p:nvSpPr>
        <p:spPr>
          <a:xfrm>
            <a:off x="1535370" y="5895577"/>
            <a:ext cx="3718413" cy="369332"/>
          </a:xfrm>
          <a:prstGeom prst="rect">
            <a:avLst/>
          </a:prstGeom>
          <a:noFill/>
        </p:spPr>
        <p:txBody>
          <a:bodyPr wrap="square" rtlCol="0">
            <a:spAutoFit/>
          </a:bodyPr>
          <a:lstStyle/>
          <a:p>
            <a:r>
              <a:rPr lang="es-MX" dirty="0"/>
              <a:t>DIAGRAMA Entidad </a:t>
            </a:r>
            <a:r>
              <a:rPr lang="es-MX" dirty="0" err="1"/>
              <a:t>Relacion</a:t>
            </a:r>
            <a:endParaRPr lang="es-CL" dirty="0"/>
          </a:p>
        </p:txBody>
      </p:sp>
      <p:sp>
        <p:nvSpPr>
          <p:cNvPr id="7" name="CuadroTexto 6">
            <a:extLst>
              <a:ext uri="{FF2B5EF4-FFF2-40B4-BE49-F238E27FC236}">
                <a16:creationId xmlns:a16="http://schemas.microsoft.com/office/drawing/2014/main" id="{578728BA-0AA7-47CD-B927-6BE6679760A1}"/>
              </a:ext>
            </a:extLst>
          </p:cNvPr>
          <p:cNvSpPr txBox="1"/>
          <p:nvPr/>
        </p:nvSpPr>
        <p:spPr>
          <a:xfrm>
            <a:off x="1756408" y="6358897"/>
            <a:ext cx="1010533" cy="369332"/>
          </a:xfrm>
          <a:prstGeom prst="rect">
            <a:avLst/>
          </a:prstGeom>
          <a:noFill/>
        </p:spPr>
        <p:txBody>
          <a:bodyPr wrap="none" rtlCol="0">
            <a:spAutoFit/>
          </a:bodyPr>
          <a:lstStyle/>
          <a:p>
            <a:r>
              <a:rPr lang="es-MX" dirty="0"/>
              <a:t>draw.io</a:t>
            </a:r>
            <a:endParaRPr lang="es-CL" dirty="0"/>
          </a:p>
        </p:txBody>
      </p:sp>
    </p:spTree>
    <p:extLst>
      <p:ext uri="{BB962C8B-B14F-4D97-AF65-F5344CB8AC3E}">
        <p14:creationId xmlns:p14="http://schemas.microsoft.com/office/powerpoint/2010/main" val="23099964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RECOMENDACIONES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F0935AAE-2D69-460E-AF78-011B1511FF3F}"/>
              </a:ext>
            </a:extLst>
          </p:cNvPr>
          <p:cNvSpPr txBox="1"/>
          <p:nvPr/>
        </p:nvSpPr>
        <p:spPr>
          <a:xfrm>
            <a:off x="1275250" y="2546258"/>
            <a:ext cx="10533950" cy="1874103"/>
          </a:xfrm>
          <a:prstGeom prst="rect">
            <a:avLst/>
          </a:prstGeom>
          <a:noFill/>
        </p:spPr>
        <p:txBody>
          <a:bodyPr wrap="square">
            <a:spAutoFit/>
          </a:bodyPr>
          <a:lstStyle/>
          <a:p>
            <a:pPr lvl="0" algn="just">
              <a:lnSpc>
                <a:spcPct val="107000"/>
              </a:lnSpc>
              <a:spcAft>
                <a:spcPts val="800"/>
              </a:spcAft>
            </a:pPr>
            <a:r>
              <a:rPr lang="es-ES" sz="1600" dirty="0"/>
              <a:t>Algunas acciones no pueden ser devueltas con un </a:t>
            </a:r>
            <a:r>
              <a:rPr lang="es-ES" sz="1600" dirty="0" err="1"/>
              <a:t>rollback</a:t>
            </a:r>
            <a:r>
              <a:rPr lang="es-ES" sz="1600" dirty="0"/>
              <a:t>, por ejemplo:</a:t>
            </a:r>
          </a:p>
          <a:p>
            <a:pPr lvl="0" algn="just">
              <a:lnSpc>
                <a:spcPct val="107000"/>
              </a:lnSpc>
              <a:spcAft>
                <a:spcPts val="800"/>
              </a:spcAft>
            </a:pPr>
            <a:r>
              <a:rPr lang="es-ES" dirty="0">
                <a:effectLst/>
                <a:latin typeface="Calibri" panose="020F0502020204030204" pitchFamily="34" charset="0"/>
                <a:ea typeface="Calibri" panose="020F0502020204030204" pitchFamily="34" charset="0"/>
                <a:cs typeface="Calibri" panose="020F0502020204030204" pitchFamily="34" charset="0"/>
              </a:rPr>
              <a:t>CREATE DATABASE;</a:t>
            </a:r>
          </a:p>
          <a:p>
            <a:pPr lvl="0" algn="just">
              <a:lnSpc>
                <a:spcPct val="107000"/>
              </a:lnSpc>
              <a:spcAft>
                <a:spcPts val="800"/>
              </a:spcAft>
            </a:pPr>
            <a:r>
              <a:rPr lang="es-ES" dirty="0">
                <a:latin typeface="Calibri" panose="020F0502020204030204" pitchFamily="34" charset="0"/>
                <a:ea typeface="Calibri" panose="020F0502020204030204" pitchFamily="34" charset="0"/>
                <a:cs typeface="Calibri" panose="020F0502020204030204" pitchFamily="34" charset="0"/>
              </a:rPr>
              <a:t>DROP DATABASE;</a:t>
            </a:r>
          </a:p>
          <a:p>
            <a:pPr lvl="0" algn="just">
              <a:lnSpc>
                <a:spcPct val="107000"/>
              </a:lnSpc>
              <a:spcAft>
                <a:spcPts val="800"/>
              </a:spcAft>
            </a:pPr>
            <a:endParaRPr lang="es-ES" sz="1600" dirty="0">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spcAft>
                <a:spcPts val="800"/>
              </a:spcAft>
            </a:pPr>
            <a:r>
              <a:rPr lang="es-ES" sz="1600" dirty="0">
                <a:latin typeface="Calibri" panose="020F0502020204030204" pitchFamily="34" charset="0"/>
                <a:ea typeface="Calibri" panose="020F0502020204030204" pitchFamily="34" charset="0"/>
                <a:cs typeface="Calibri" panose="020F0502020204030204" pitchFamily="34" charset="0"/>
              </a:rPr>
              <a:t>Se deben diseñar</a:t>
            </a:r>
            <a:r>
              <a:rPr lang="es-CL" sz="1600" dirty="0">
                <a:latin typeface="Calibri" panose="020F0502020204030204" pitchFamily="34" charset="0"/>
                <a:ea typeface="Calibri" panose="020F0502020204030204" pitchFamily="34" charset="0"/>
                <a:cs typeface="Calibri" panose="020F0502020204030204" pitchFamily="34" charset="0"/>
              </a:rPr>
              <a:t> las transacciones sin esas acciones.</a:t>
            </a:r>
            <a:endParaRPr lang="es-CL"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CuadroTexto 10">
            <a:extLst>
              <a:ext uri="{FF2B5EF4-FFF2-40B4-BE49-F238E27FC236}">
                <a16:creationId xmlns:a16="http://schemas.microsoft.com/office/drawing/2014/main" id="{F293EF7A-F4FC-4103-BA36-A6C56DC407AB}"/>
              </a:ext>
            </a:extLst>
          </p:cNvPr>
          <p:cNvSpPr txBox="1"/>
          <p:nvPr/>
        </p:nvSpPr>
        <p:spPr>
          <a:xfrm>
            <a:off x="3316371" y="2891202"/>
            <a:ext cx="6097464" cy="1173463"/>
          </a:xfrm>
          <a:prstGeom prst="rect">
            <a:avLst/>
          </a:prstGeom>
          <a:noFill/>
        </p:spPr>
        <p:txBody>
          <a:bodyPr wrap="square">
            <a:spAutoFit/>
          </a:bodyPr>
          <a:lstStyle/>
          <a:p>
            <a:pPr lvl="0" algn="just">
              <a:lnSpc>
                <a:spcPct val="107000"/>
              </a:lnSpc>
              <a:spcAft>
                <a:spcPts val="800"/>
              </a:spcAft>
            </a:pPr>
            <a:r>
              <a:rPr lang="es-ES" sz="1800" dirty="0">
                <a:latin typeface="Calibri" panose="020F0502020204030204" pitchFamily="34" charset="0"/>
                <a:ea typeface="Calibri" panose="020F0502020204030204" pitchFamily="34" charset="0"/>
                <a:cs typeface="Calibri" panose="020F0502020204030204" pitchFamily="34" charset="0"/>
              </a:rPr>
              <a:t>CREATE TABLE;</a:t>
            </a:r>
          </a:p>
          <a:p>
            <a:pPr lvl="0"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AL</a:t>
            </a:r>
            <a:r>
              <a:rPr lang="es-ES" sz="1800" dirty="0">
                <a:latin typeface="Calibri" panose="020F0502020204030204" pitchFamily="34" charset="0"/>
                <a:ea typeface="Calibri" panose="020F0502020204030204" pitchFamily="34" charset="0"/>
                <a:cs typeface="Calibri" panose="020F0502020204030204" pitchFamily="34" charset="0"/>
              </a:rPr>
              <a:t>TER TABLE;</a:t>
            </a:r>
          </a:p>
          <a:p>
            <a:pPr lvl="0"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DROP TABLE;</a:t>
            </a:r>
          </a:p>
        </p:txBody>
      </p:sp>
      <p:sp>
        <p:nvSpPr>
          <p:cNvPr id="13" name="CuadroTexto 12">
            <a:extLst>
              <a:ext uri="{FF2B5EF4-FFF2-40B4-BE49-F238E27FC236}">
                <a16:creationId xmlns:a16="http://schemas.microsoft.com/office/drawing/2014/main" id="{92D51B87-0C53-4D7F-8C82-1B46EF16E211}"/>
              </a:ext>
            </a:extLst>
          </p:cNvPr>
          <p:cNvSpPr txBox="1"/>
          <p:nvPr/>
        </p:nvSpPr>
        <p:spPr>
          <a:xfrm>
            <a:off x="2026707" y="5122411"/>
            <a:ext cx="8138585" cy="838948"/>
          </a:xfrm>
          <a:prstGeom prst="rect">
            <a:avLst/>
          </a:prstGeom>
          <a:noFill/>
        </p:spPr>
        <p:txBody>
          <a:bodyPr wrap="square">
            <a:spAutoFit/>
          </a:bodyPr>
          <a:lstStyle/>
          <a:p>
            <a:pPr lvl="0"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Las </a:t>
            </a:r>
            <a:r>
              <a:rPr lang="en-US" sz="2000" dirty="0" err="1">
                <a:latin typeface="Calibri" panose="020F0502020204030204" pitchFamily="34" charset="0"/>
                <a:ea typeface="Calibri" panose="020F0502020204030204" pitchFamily="34" charset="0"/>
                <a:cs typeface="Calibri" panose="020F0502020204030204" pitchFamily="34" charset="0"/>
              </a:rPr>
              <a:t>transacciones</a:t>
            </a:r>
            <a:r>
              <a:rPr lang="en-US" sz="2000" dirty="0">
                <a:latin typeface="Calibri" panose="020F0502020204030204" pitchFamily="34" charset="0"/>
                <a:ea typeface="Calibri" panose="020F0502020204030204" pitchFamily="34" charset="0"/>
                <a:cs typeface="Calibri" panose="020F0502020204030204" pitchFamily="34" charset="0"/>
              </a:rPr>
              <a:t> se </a:t>
            </a:r>
            <a:r>
              <a:rPr lang="en-US" sz="2000" dirty="0" err="1">
                <a:latin typeface="Calibri" panose="020F0502020204030204" pitchFamily="34" charset="0"/>
                <a:ea typeface="Calibri" panose="020F0502020204030204" pitchFamily="34" charset="0"/>
                <a:cs typeface="Calibri" panose="020F0502020204030204" pitchFamily="34" charset="0"/>
              </a:rPr>
              <a:t>recomiendan</a:t>
            </a:r>
            <a:r>
              <a:rPr lang="en-US" sz="2000" dirty="0">
                <a:latin typeface="Calibri" panose="020F0502020204030204" pitchFamily="34" charset="0"/>
                <a:ea typeface="Calibri" panose="020F0502020204030204" pitchFamily="34" charset="0"/>
                <a:cs typeface="Calibri" panose="020F0502020204030204" pitchFamily="34" charset="0"/>
              </a:rPr>
              <a:t> usar </a:t>
            </a:r>
            <a:r>
              <a:rPr lang="en-US" sz="2000" dirty="0" err="1">
                <a:latin typeface="Calibri" panose="020F0502020204030204" pitchFamily="34" charset="0"/>
                <a:ea typeface="Calibri" panose="020F0502020204030204" pitchFamily="34" charset="0"/>
                <a:cs typeface="Calibri" panose="020F0502020204030204" pitchFamily="34" charset="0"/>
              </a:rPr>
              <a:t>sobre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todo</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cuando</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efectuamos</a:t>
            </a:r>
            <a:r>
              <a:rPr lang="en-US" sz="2000" dirty="0">
                <a:latin typeface="Calibri" panose="020F0502020204030204" pitchFamily="34" charset="0"/>
                <a:ea typeface="Calibri" panose="020F0502020204030204" pitchFamily="34" charset="0"/>
                <a:cs typeface="Calibri" panose="020F0502020204030204" pitchFamily="34" charset="0"/>
              </a:rPr>
              <a:t> un </a:t>
            </a:r>
          </a:p>
          <a:p>
            <a:pPr lvl="0"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INSERT, UPDATE o DELETE, </a:t>
            </a:r>
            <a:r>
              <a:rPr lang="en-US" sz="2000" dirty="0" err="1">
                <a:latin typeface="Calibri" panose="020F0502020204030204" pitchFamily="34" charset="0"/>
                <a:ea typeface="Calibri" panose="020F0502020204030204" pitchFamily="34" charset="0"/>
                <a:cs typeface="Calibri" panose="020F0502020204030204" pitchFamily="34" charset="0"/>
              </a:rPr>
              <a:t>en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el</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caso</a:t>
            </a:r>
            <a:r>
              <a:rPr lang="en-US" sz="2000" dirty="0">
                <a:latin typeface="Calibri" panose="020F0502020204030204" pitchFamily="34" charset="0"/>
                <a:ea typeface="Calibri" panose="020F0502020204030204" pitchFamily="34" charset="0"/>
                <a:cs typeface="Calibri" panose="020F0502020204030204" pitchFamily="34" charset="0"/>
              </a:rPr>
              <a:t> que </a:t>
            </a:r>
            <a:r>
              <a:rPr lang="en-US" sz="2000" dirty="0" err="1">
                <a:latin typeface="Calibri" panose="020F0502020204030204" pitchFamily="34" charset="0"/>
                <a:ea typeface="Calibri" panose="020F0502020204030204" pitchFamily="34" charset="0"/>
                <a:cs typeface="Calibri" panose="020F0502020204030204" pitchFamily="34" charset="0"/>
              </a:rPr>
              <a:t>el</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resultado</a:t>
            </a:r>
            <a:r>
              <a:rPr lang="en-US" sz="2000" dirty="0">
                <a:latin typeface="Calibri" panose="020F0502020204030204" pitchFamily="34" charset="0"/>
                <a:ea typeface="Calibri" panose="020F0502020204030204" pitchFamily="34" charset="0"/>
                <a:cs typeface="Calibri" panose="020F0502020204030204" pitchFamily="34" charset="0"/>
              </a:rPr>
              <a:t> no sea </a:t>
            </a:r>
            <a:r>
              <a:rPr lang="en-US" sz="2000" dirty="0" err="1">
                <a:latin typeface="Calibri" panose="020F0502020204030204" pitchFamily="34" charset="0"/>
                <a:ea typeface="Calibri" panose="020F0502020204030204" pitchFamily="34" charset="0"/>
                <a:cs typeface="Calibri" panose="020F0502020204030204" pitchFamily="34" charset="0"/>
              </a:rPr>
              <a:t>el</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esperado</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s-CL"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87133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RECOMENDACIONES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F0935AAE-2D69-460E-AF78-011B1511FF3F}"/>
              </a:ext>
            </a:extLst>
          </p:cNvPr>
          <p:cNvSpPr txBox="1"/>
          <p:nvPr/>
        </p:nvSpPr>
        <p:spPr>
          <a:xfrm>
            <a:off x="1275250" y="2546258"/>
            <a:ext cx="10533950" cy="2335255"/>
          </a:xfrm>
          <a:prstGeom prst="rect">
            <a:avLst/>
          </a:prstGeom>
          <a:noFill/>
        </p:spPr>
        <p:txBody>
          <a:bodyPr wrap="square">
            <a:spAutoFit/>
          </a:bodyPr>
          <a:lstStyle/>
          <a:p>
            <a:pPr lvl="0" algn="just">
              <a:lnSpc>
                <a:spcPct val="107000"/>
              </a:lnSpc>
              <a:spcAft>
                <a:spcPts val="800"/>
              </a:spcAft>
            </a:pPr>
            <a:r>
              <a:rPr lang="en-US" sz="1600" dirty="0"/>
              <a:t>CHECK: </a:t>
            </a:r>
            <a:r>
              <a:rPr lang="es-ES" sz="1600" dirty="0"/>
              <a:t>a la palabra reservada “CHECK” escrita luego de definir el tipo de dato para la propiedad “balance”, esto </a:t>
            </a:r>
            <a:r>
              <a:rPr lang="es-ES" sz="1600" dirty="0" err="1"/>
              <a:t>setea</a:t>
            </a:r>
            <a:r>
              <a:rPr lang="es-ES" sz="1600" dirty="0"/>
              <a:t> una restricción a esa columna que devolverá un error cuando intente actualizar o ingresar un valor que no cumpla con la condición.</a:t>
            </a:r>
          </a:p>
          <a:p>
            <a:pPr lvl="0" algn="just">
              <a:lnSpc>
                <a:spcPct val="107000"/>
              </a:lnSpc>
              <a:spcAft>
                <a:spcPts val="800"/>
              </a:spcAft>
            </a:pPr>
            <a:endParaRPr lang="es-ES" sz="1600" dirty="0"/>
          </a:p>
          <a:p>
            <a:pPr lvl="0" algn="just">
              <a:lnSpc>
                <a:spcPct val="107000"/>
              </a:lnSpc>
              <a:spcAft>
                <a:spcPts val="800"/>
              </a:spcAft>
            </a:pPr>
            <a:r>
              <a:rPr lang="es-ES" sz="1600" dirty="0"/>
              <a:t>Ejemplos de como aplicar CHECK a una tabla: </a:t>
            </a:r>
          </a:p>
          <a:p>
            <a:pPr lvl="0" algn="just">
              <a:lnSpc>
                <a:spcPct val="107000"/>
              </a:lnSpc>
              <a:spcAft>
                <a:spcPts val="800"/>
              </a:spcAft>
            </a:pPr>
            <a:endParaRPr lang="en-US" sz="1600" dirty="0"/>
          </a:p>
          <a:p>
            <a:pPr lvl="0" algn="just">
              <a:lnSpc>
                <a:spcPct val="107000"/>
              </a:lnSpc>
              <a:spcAft>
                <a:spcPts val="800"/>
              </a:spcAft>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AEDB2A20-3216-4BAE-AB6E-7813DF6DA219}"/>
              </a:ext>
            </a:extLst>
          </p:cNvPr>
          <p:cNvPicPr>
            <a:picLocks noChangeAspect="1"/>
          </p:cNvPicPr>
          <p:nvPr/>
        </p:nvPicPr>
        <p:blipFill>
          <a:blip r:embed="rId3"/>
          <a:stretch>
            <a:fillRect/>
          </a:stretch>
        </p:blipFill>
        <p:spPr>
          <a:xfrm>
            <a:off x="1275248" y="4298730"/>
            <a:ext cx="3680360" cy="1968294"/>
          </a:xfrm>
          <a:prstGeom prst="rect">
            <a:avLst/>
          </a:prstGeom>
        </p:spPr>
      </p:pic>
      <p:pic>
        <p:nvPicPr>
          <p:cNvPr id="6" name="Imagen 5">
            <a:extLst>
              <a:ext uri="{FF2B5EF4-FFF2-40B4-BE49-F238E27FC236}">
                <a16:creationId xmlns:a16="http://schemas.microsoft.com/office/drawing/2014/main" id="{4CA8826F-FA12-4937-95A5-9550F50C659F}"/>
              </a:ext>
            </a:extLst>
          </p:cNvPr>
          <p:cNvPicPr>
            <a:picLocks noChangeAspect="1"/>
          </p:cNvPicPr>
          <p:nvPr/>
        </p:nvPicPr>
        <p:blipFill>
          <a:blip r:embed="rId4"/>
          <a:stretch>
            <a:fillRect/>
          </a:stretch>
        </p:blipFill>
        <p:spPr>
          <a:xfrm>
            <a:off x="5973110" y="4298730"/>
            <a:ext cx="2860148" cy="823846"/>
          </a:xfrm>
          <a:prstGeom prst="rect">
            <a:avLst/>
          </a:prstGeom>
        </p:spPr>
      </p:pic>
    </p:spTree>
    <p:extLst>
      <p:ext uri="{BB962C8B-B14F-4D97-AF65-F5344CB8AC3E}">
        <p14:creationId xmlns:p14="http://schemas.microsoft.com/office/powerpoint/2010/main" val="22440798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F0935AAE-2D69-460E-AF78-011B1511FF3F}"/>
              </a:ext>
            </a:extLst>
          </p:cNvPr>
          <p:cNvSpPr txBox="1"/>
          <p:nvPr/>
        </p:nvSpPr>
        <p:spPr>
          <a:xfrm>
            <a:off x="1275250" y="2546258"/>
            <a:ext cx="10533950" cy="3799502"/>
          </a:xfrm>
          <a:prstGeom prst="rect">
            <a:avLst/>
          </a:prstGeom>
          <a:noFill/>
        </p:spPr>
        <p:txBody>
          <a:bodyPr wrap="square">
            <a:spAutoFit/>
          </a:bodyPr>
          <a:lstStyle/>
          <a:p>
            <a:pPr lvl="0" algn="just">
              <a:lnSpc>
                <a:spcPct val="107000"/>
              </a:lnSpc>
              <a:spcAft>
                <a:spcPts val="800"/>
              </a:spcAft>
            </a:pPr>
            <a:r>
              <a:rPr lang="en-US" sz="1600" dirty="0" err="1"/>
              <a:t>Trabajar</a:t>
            </a:r>
            <a:r>
              <a:rPr lang="en-US" sz="1600" dirty="0"/>
              <a:t> con la base de </a:t>
            </a:r>
            <a:r>
              <a:rPr lang="en-US" sz="1600" dirty="0" err="1"/>
              <a:t>datos</a:t>
            </a:r>
            <a:r>
              <a:rPr lang="en-US" sz="1600" dirty="0"/>
              <a:t> cars, y </a:t>
            </a:r>
            <a:r>
              <a:rPr lang="en-US" sz="1600" dirty="0" err="1"/>
              <a:t>efectuar</a:t>
            </a:r>
            <a:r>
              <a:rPr lang="en-US" sz="1600" dirty="0"/>
              <a:t> las </a:t>
            </a:r>
            <a:r>
              <a:rPr lang="en-US" sz="1600" dirty="0" err="1"/>
              <a:t>siguentes</a:t>
            </a:r>
            <a:r>
              <a:rPr lang="en-US" sz="1600" dirty="0"/>
              <a:t> </a:t>
            </a:r>
            <a:r>
              <a:rPr lang="en-US" sz="1600" dirty="0" err="1"/>
              <a:t>acciones</a:t>
            </a:r>
            <a:r>
              <a:rPr lang="en-US" sz="1600" dirty="0"/>
              <a:t>.</a:t>
            </a:r>
          </a:p>
          <a:p>
            <a:pPr lvl="0" algn="just">
              <a:lnSpc>
                <a:spcPct val="107000"/>
              </a:lnSpc>
              <a:spcAft>
                <a:spcPts val="800"/>
              </a:spcAft>
            </a:pPr>
            <a:endParaRPr lang="en-US" sz="1600" dirty="0"/>
          </a:p>
          <a:p>
            <a:pPr marL="285750" lvl="0" indent="-285750" algn="just">
              <a:lnSpc>
                <a:spcPct val="107000"/>
              </a:lnSpc>
              <a:spcAft>
                <a:spcPts val="800"/>
              </a:spcAft>
              <a:buFontTx/>
              <a:buChar char="-"/>
            </a:pPr>
            <a:r>
              <a:rPr lang="en-US" sz="1600" dirty="0" err="1"/>
              <a:t>Dejar</a:t>
            </a:r>
            <a:r>
              <a:rPr lang="en-US" sz="1600" dirty="0"/>
              <a:t> </a:t>
            </a:r>
            <a:r>
              <a:rPr lang="en-US" sz="1600" dirty="0" err="1"/>
              <a:t>el</a:t>
            </a:r>
            <a:r>
              <a:rPr lang="en-US" sz="1600" dirty="0"/>
              <a:t> stock de las </a:t>
            </a:r>
            <a:r>
              <a:rPr lang="en-US" sz="1600" dirty="0" err="1"/>
              <a:t>tablas</a:t>
            </a:r>
            <a:r>
              <a:rPr lang="en-US" sz="1600" dirty="0"/>
              <a:t> de </a:t>
            </a:r>
            <a:r>
              <a:rPr lang="en-US" sz="1600" dirty="0" err="1"/>
              <a:t>los</a:t>
            </a:r>
            <a:r>
              <a:rPr lang="en-US" sz="1600" dirty="0"/>
              <a:t> autos </a:t>
            </a:r>
            <a:r>
              <a:rPr lang="en-US" sz="1600" dirty="0" err="1"/>
              <a:t>en</a:t>
            </a:r>
            <a:r>
              <a:rPr lang="en-US" sz="1600" dirty="0"/>
              <a:t> 5.</a:t>
            </a:r>
          </a:p>
          <a:p>
            <a:pPr marL="285750" lvl="0" indent="-285750" algn="just">
              <a:lnSpc>
                <a:spcPct val="107000"/>
              </a:lnSpc>
              <a:spcAft>
                <a:spcPts val="800"/>
              </a:spcAft>
              <a:buFontTx/>
              <a:buChar char="-"/>
            </a:pPr>
            <a:r>
              <a:rPr lang="en-US" sz="1600" dirty="0" err="1"/>
              <a:t>Definir</a:t>
            </a:r>
            <a:r>
              <a:rPr lang="en-US" sz="1600" dirty="0"/>
              <a:t> que la </a:t>
            </a:r>
            <a:r>
              <a:rPr lang="en-US" sz="1600" dirty="0" err="1"/>
              <a:t>columna</a:t>
            </a:r>
            <a:r>
              <a:rPr lang="en-US" sz="1600" dirty="0"/>
              <a:t> stock no </a:t>
            </a:r>
            <a:r>
              <a:rPr lang="en-US" sz="1600" dirty="0" err="1"/>
              <a:t>pueda</a:t>
            </a:r>
            <a:r>
              <a:rPr lang="en-US" sz="1600" dirty="0"/>
              <a:t> ser un </a:t>
            </a:r>
            <a:r>
              <a:rPr lang="en-US" sz="1600" dirty="0" err="1"/>
              <a:t>numero</a:t>
            </a:r>
            <a:r>
              <a:rPr lang="en-US" sz="1600" dirty="0"/>
              <a:t> </a:t>
            </a:r>
            <a:r>
              <a:rPr lang="en-US" sz="1600" dirty="0" err="1"/>
              <a:t>negativo</a:t>
            </a:r>
            <a:r>
              <a:rPr lang="en-US" sz="1600" dirty="0"/>
              <a:t>.</a:t>
            </a:r>
          </a:p>
          <a:p>
            <a:pPr marL="285750" lvl="0" indent="-285750" algn="just">
              <a:lnSpc>
                <a:spcPct val="107000"/>
              </a:lnSpc>
              <a:spcAft>
                <a:spcPts val="800"/>
              </a:spcAft>
              <a:buFontTx/>
              <a:buChar char="-"/>
            </a:pPr>
            <a:r>
              <a:rPr lang="es-ES" sz="1600" dirty="0"/>
              <a:t>Realizar una transacción que incluya la inserción de un registro en la tabla “ventas” del auto con id 5 y una actualización en la tabla “autos” que reste 1 al stock de dicho auto. </a:t>
            </a:r>
          </a:p>
          <a:p>
            <a:pPr marL="285750" lvl="0" indent="-285750" algn="just">
              <a:lnSpc>
                <a:spcPct val="107000"/>
              </a:lnSpc>
              <a:spcAft>
                <a:spcPts val="800"/>
              </a:spcAft>
              <a:buFontTx/>
              <a:buChar char="-"/>
            </a:pPr>
            <a:r>
              <a:rPr lang="es-ES" sz="1600" dirty="0"/>
              <a:t>Realizar una transacción de una venta, de 2 autos, pero que esta vez en la segunda venta se le reste 6 a la tabla autos, luego ejecutar un </a:t>
            </a:r>
            <a:r>
              <a:rPr lang="es-ES" sz="1600" dirty="0" err="1"/>
              <a:t>rollback</a:t>
            </a:r>
            <a:r>
              <a:rPr lang="es-ES" sz="1600" dirty="0"/>
              <a:t> a un </a:t>
            </a:r>
            <a:r>
              <a:rPr lang="es-ES" sz="1600" dirty="0" err="1"/>
              <a:t>savepoint</a:t>
            </a:r>
            <a:r>
              <a:rPr lang="es-ES" sz="1600" dirty="0"/>
              <a:t> entre la primera y segunda venta.</a:t>
            </a:r>
            <a:endParaRPr lang="en-US" sz="1600" dirty="0"/>
          </a:p>
          <a:p>
            <a:pPr lvl="0" algn="just">
              <a:lnSpc>
                <a:spcPct val="107000"/>
              </a:lnSpc>
              <a:spcAft>
                <a:spcPts val="800"/>
              </a:spcAft>
            </a:pPr>
            <a:endParaRPr lang="es-ES" sz="1600" dirty="0"/>
          </a:p>
          <a:p>
            <a:pPr lvl="0" algn="just">
              <a:lnSpc>
                <a:spcPct val="107000"/>
              </a:lnSpc>
              <a:spcAft>
                <a:spcPts val="800"/>
              </a:spcAft>
            </a:pPr>
            <a:endParaRPr lang="en-US" sz="1600" dirty="0"/>
          </a:p>
          <a:p>
            <a:pPr lvl="0" algn="just">
              <a:lnSpc>
                <a:spcPct val="107000"/>
              </a:lnSpc>
              <a:spcAft>
                <a:spcPts val="800"/>
              </a:spcAft>
            </a:pPr>
            <a:endParaRPr lang="es-CL"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753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EJERCICIO EN CLASES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39523" y="2274571"/>
            <a:ext cx="11052476" cy="3804953"/>
          </a:xfrm>
        </p:spPr>
        <p:txBody>
          <a:bodyPr>
            <a:normAutofit/>
          </a:bodyPr>
          <a:lstStyle/>
          <a:p>
            <a:r>
              <a:rPr lang="es-ES" dirty="0"/>
              <a:t>Realizar el modelo conceptual del siguiente enunciado: </a:t>
            </a:r>
          </a:p>
          <a:p>
            <a:endParaRPr lang="es-ES" dirty="0"/>
          </a:p>
          <a:p>
            <a:r>
              <a:rPr lang="es-ES" dirty="0"/>
              <a:t>Un instituto tecnológico que ofrece cursos a profesionales activos en la industria, necesita conocer los datos personales de los estudiantes (nombre, </a:t>
            </a:r>
            <a:r>
              <a:rPr lang="es-ES" dirty="0" err="1"/>
              <a:t>dni</a:t>
            </a:r>
            <a:r>
              <a:rPr lang="es-ES" dirty="0"/>
              <a:t>, título profesional, años de experiencia y la empresa en la que labora) y llevar un registro de las asignaturas que vaya cursando. </a:t>
            </a:r>
          </a:p>
        </p:txBody>
      </p:sp>
    </p:spTree>
    <p:extLst>
      <p:ext uri="{BB962C8B-B14F-4D97-AF65-F5344CB8AC3E}">
        <p14:creationId xmlns:p14="http://schemas.microsoft.com/office/powerpoint/2010/main" val="358100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CARDINALIDAD</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39523" y="2274571"/>
            <a:ext cx="11052476" cy="3686788"/>
          </a:xfrm>
        </p:spPr>
        <p:txBody>
          <a:bodyPr>
            <a:normAutofit lnSpcReduction="10000"/>
          </a:bodyPr>
          <a:lstStyle/>
          <a:p>
            <a:r>
              <a:rPr lang="es-ES" dirty="0"/>
              <a:t>Aprendimos a identificar las entidades y sus atributos bajo una problemática, además se definió una relación entre estas. Las relaciones entre entidades pueden ser de variadas formas.</a:t>
            </a:r>
          </a:p>
          <a:p>
            <a:endParaRPr lang="es-ES" dirty="0"/>
          </a:p>
          <a:p>
            <a:r>
              <a:rPr lang="es-ES" dirty="0"/>
              <a:t>En un problema donde tenemos las entidades Cliente y Producto relacionadas entre sí con la relación comprar, esta relación nos dice que ¿Un cliente compra un producto, o un producto es comprado por un cliente, o muchos productos son comprados por muchos cliente o muchos clientes compran un producto?</a:t>
            </a:r>
          </a:p>
        </p:txBody>
      </p:sp>
    </p:spTree>
    <p:extLst>
      <p:ext uri="{BB962C8B-B14F-4D97-AF65-F5344CB8AC3E}">
        <p14:creationId xmlns:p14="http://schemas.microsoft.com/office/powerpoint/2010/main" val="6540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LLAVE PRIMARIA Y FORANEA</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2140CBC5-4340-4F1D-8F3C-AAAED06627C6}"/>
              </a:ext>
            </a:extLst>
          </p:cNvPr>
          <p:cNvSpPr>
            <a:spLocks noGrp="1"/>
          </p:cNvSpPr>
          <p:nvPr>
            <p:ph idx="1"/>
          </p:nvPr>
        </p:nvSpPr>
        <p:spPr>
          <a:xfrm>
            <a:off x="1102776" y="2315513"/>
            <a:ext cx="10853003" cy="4359607"/>
          </a:xfrm>
        </p:spPr>
        <p:txBody>
          <a:bodyPr>
            <a:normAutofit fontScale="92500" lnSpcReduction="10000"/>
          </a:bodyPr>
          <a:lstStyle/>
          <a:p>
            <a:r>
              <a:rPr lang="en-US" dirty="0"/>
              <a:t>LLAVE PRIMARIA Y FORANEA</a:t>
            </a:r>
          </a:p>
          <a:p>
            <a:r>
              <a:rPr lang="es-ES" sz="1400" b="0" dirty="0"/>
              <a:t>De manera adicional a las filas y columnas, las tablas también cuentan con claves primarias y foráneas. Estas buscan generar </a:t>
            </a:r>
            <a:r>
              <a:rPr lang="es-ES" sz="1400" b="0" u="sng" dirty="0"/>
              <a:t>identificadores</a:t>
            </a:r>
            <a:r>
              <a:rPr lang="es-ES" sz="1400" b="0" dirty="0"/>
              <a:t> para cada registro de estas tablas mediante algún valor específico de una columna o atributo. </a:t>
            </a:r>
          </a:p>
          <a:p>
            <a:endParaRPr lang="es-ES" sz="1400" b="0" dirty="0"/>
          </a:p>
          <a:p>
            <a:r>
              <a:rPr lang="es-ES" sz="1400" dirty="0"/>
              <a:t>Clave primaria (</a:t>
            </a:r>
            <a:r>
              <a:rPr lang="es-ES" sz="1400" dirty="0" err="1"/>
              <a:t>primary</a:t>
            </a:r>
            <a:r>
              <a:rPr lang="es-ES" sz="1400" dirty="0"/>
              <a:t> </a:t>
            </a:r>
            <a:r>
              <a:rPr lang="es-ES" sz="1400" dirty="0" err="1"/>
              <a:t>key</a:t>
            </a:r>
            <a:r>
              <a:rPr lang="es-ES" sz="1400" dirty="0"/>
              <a:t>)</a:t>
            </a:r>
          </a:p>
          <a:p>
            <a:r>
              <a:rPr lang="es-ES" sz="1400" b="0" dirty="0"/>
              <a:t>Cuando hacemos referencia a una columna dentro de su tabla de origen, hablaremos de una clave primaria. </a:t>
            </a:r>
            <a:r>
              <a:rPr lang="es-ES" sz="1400" b="0" u="sng" dirty="0"/>
              <a:t>Esta clave siempre será de carácter único. </a:t>
            </a:r>
          </a:p>
          <a:p>
            <a:endParaRPr lang="es-ES" sz="1400" b="0" u="sng" dirty="0"/>
          </a:p>
          <a:p>
            <a:r>
              <a:rPr lang="es-ES" sz="1400" dirty="0"/>
              <a:t>Clave foránea (</a:t>
            </a:r>
            <a:r>
              <a:rPr lang="es-ES" sz="1400" dirty="0" err="1"/>
              <a:t>foreign</a:t>
            </a:r>
            <a:r>
              <a:rPr lang="es-ES" sz="1400" dirty="0"/>
              <a:t> </a:t>
            </a:r>
            <a:r>
              <a:rPr lang="es-ES" sz="1400" dirty="0" err="1"/>
              <a:t>key</a:t>
            </a:r>
            <a:r>
              <a:rPr lang="es-ES" sz="1400" dirty="0"/>
              <a:t>) </a:t>
            </a:r>
          </a:p>
          <a:p>
            <a:r>
              <a:rPr lang="es-ES" sz="1400" b="0" dirty="0"/>
              <a:t>Cuando hacemos referencia a una columna identificadora en </a:t>
            </a:r>
            <a:r>
              <a:rPr lang="es-ES" sz="1400" b="0" u="sng" dirty="0"/>
              <a:t>otra tabla a la cual hacemos referencia</a:t>
            </a:r>
            <a:r>
              <a:rPr lang="es-ES" sz="1400" b="0" dirty="0"/>
              <a:t>, hablamos de una clave foránea.</a:t>
            </a:r>
            <a:endParaRPr lang="es-CL" b="0" dirty="0"/>
          </a:p>
        </p:txBody>
      </p:sp>
    </p:spTree>
    <p:extLst>
      <p:ext uri="{BB962C8B-B14F-4D97-AF65-F5344CB8AC3E}">
        <p14:creationId xmlns:p14="http://schemas.microsoft.com/office/powerpoint/2010/main" val="294081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UNO A UNO</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39523" y="2274571"/>
            <a:ext cx="11052476" cy="1154429"/>
          </a:xfrm>
        </p:spPr>
        <p:txBody>
          <a:bodyPr>
            <a:normAutofit/>
          </a:bodyPr>
          <a:lstStyle/>
          <a:p>
            <a:r>
              <a:rPr lang="es-ES" dirty="0"/>
              <a:t>Donde cada registro debe estar asociado a otro registro, visualicemos la siguiente imagen:</a:t>
            </a:r>
          </a:p>
        </p:txBody>
      </p:sp>
      <p:pic>
        <p:nvPicPr>
          <p:cNvPr id="5" name="Imagen 4">
            <a:extLst>
              <a:ext uri="{FF2B5EF4-FFF2-40B4-BE49-F238E27FC236}">
                <a16:creationId xmlns:a16="http://schemas.microsoft.com/office/drawing/2014/main" id="{6485912B-F919-4802-848F-2C12785B11A2}"/>
              </a:ext>
            </a:extLst>
          </p:cNvPr>
          <p:cNvPicPr>
            <a:picLocks noChangeAspect="1"/>
          </p:cNvPicPr>
          <p:nvPr/>
        </p:nvPicPr>
        <p:blipFill>
          <a:blip r:embed="rId3"/>
          <a:stretch>
            <a:fillRect/>
          </a:stretch>
        </p:blipFill>
        <p:spPr>
          <a:xfrm>
            <a:off x="3729437" y="2999139"/>
            <a:ext cx="4733125" cy="2024574"/>
          </a:xfrm>
          <a:prstGeom prst="rect">
            <a:avLst/>
          </a:prstGeom>
        </p:spPr>
      </p:pic>
      <p:sp>
        <p:nvSpPr>
          <p:cNvPr id="13" name="CuadroTexto 12">
            <a:extLst>
              <a:ext uri="{FF2B5EF4-FFF2-40B4-BE49-F238E27FC236}">
                <a16:creationId xmlns:a16="http://schemas.microsoft.com/office/drawing/2014/main" id="{B548E8C0-9E4E-4215-B7FB-DE24F161992F}"/>
              </a:ext>
            </a:extLst>
          </p:cNvPr>
          <p:cNvSpPr txBox="1"/>
          <p:nvPr/>
        </p:nvSpPr>
        <p:spPr>
          <a:xfrm>
            <a:off x="1006764" y="5111012"/>
            <a:ext cx="11217237" cy="646331"/>
          </a:xfrm>
          <a:prstGeom prst="rect">
            <a:avLst/>
          </a:prstGeom>
          <a:noFill/>
        </p:spPr>
        <p:txBody>
          <a:bodyPr wrap="square">
            <a:spAutoFit/>
          </a:bodyPr>
          <a:lstStyle/>
          <a:p>
            <a:r>
              <a:rPr lang="es-ES" dirty="0"/>
              <a:t>● </a:t>
            </a:r>
            <a:r>
              <a:rPr lang="es-ES" b="1" dirty="0"/>
              <a:t>Personas y documentos de identidad</a:t>
            </a:r>
            <a:r>
              <a:rPr lang="es-ES" dirty="0"/>
              <a:t>: Cada persona tiene solo un documento de identidad nacional que lo identifica en un país, y este documento, está relacionado a una persona. </a:t>
            </a:r>
            <a:endParaRPr lang="es-CL" dirty="0"/>
          </a:p>
        </p:txBody>
      </p:sp>
      <p:sp>
        <p:nvSpPr>
          <p:cNvPr id="15" name="CuadroTexto 14">
            <a:extLst>
              <a:ext uri="{FF2B5EF4-FFF2-40B4-BE49-F238E27FC236}">
                <a16:creationId xmlns:a16="http://schemas.microsoft.com/office/drawing/2014/main" id="{6D384D39-23AE-4656-83A3-921A9601F865}"/>
              </a:ext>
            </a:extLst>
          </p:cNvPr>
          <p:cNvSpPr txBox="1"/>
          <p:nvPr/>
        </p:nvSpPr>
        <p:spPr>
          <a:xfrm>
            <a:off x="1006764" y="6021828"/>
            <a:ext cx="11185236" cy="923330"/>
          </a:xfrm>
          <a:prstGeom prst="rect">
            <a:avLst/>
          </a:prstGeom>
          <a:noFill/>
        </p:spPr>
        <p:txBody>
          <a:bodyPr wrap="square">
            <a:spAutoFit/>
          </a:bodyPr>
          <a:lstStyle/>
          <a:p>
            <a:r>
              <a:rPr lang="es-ES" dirty="0">
                <a:solidFill>
                  <a:schemeClr val="bg2">
                    <a:lumMod val="25000"/>
                  </a:schemeClr>
                </a:solidFill>
              </a:rPr>
              <a:t>● </a:t>
            </a:r>
            <a:r>
              <a:rPr lang="es-ES" b="1" i="0" dirty="0">
                <a:solidFill>
                  <a:schemeClr val="bg2">
                    <a:lumMod val="25000"/>
                  </a:schemeClr>
                </a:solidFill>
                <a:effectLst/>
              </a:rPr>
              <a:t>Clientes y tarjetas de crédito: </a:t>
            </a:r>
            <a:r>
              <a:rPr lang="es-ES" b="0" i="0" dirty="0">
                <a:solidFill>
                  <a:schemeClr val="bg2">
                    <a:lumMod val="25000"/>
                  </a:schemeClr>
                </a:solidFill>
                <a:effectLst/>
              </a:rPr>
              <a:t>cada cliente tiene una tarjeta de crédito, cada tarjeta de crédito pertenece a un cliente.</a:t>
            </a:r>
          </a:p>
          <a:p>
            <a:endParaRPr lang="es-CL" dirty="0"/>
          </a:p>
        </p:txBody>
      </p:sp>
    </p:spTree>
    <p:extLst>
      <p:ext uri="{BB962C8B-B14F-4D97-AF65-F5344CB8AC3E}">
        <p14:creationId xmlns:p14="http://schemas.microsoft.com/office/powerpoint/2010/main" val="210985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UNO A MUCHOS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39523" y="2274571"/>
            <a:ext cx="11052476" cy="1154429"/>
          </a:xfrm>
        </p:spPr>
        <p:txBody>
          <a:bodyPr>
            <a:normAutofit/>
          </a:bodyPr>
          <a:lstStyle/>
          <a:p>
            <a:r>
              <a:rPr lang="es-ES" dirty="0"/>
              <a:t>Es donde cada entidad puede estar asociada a cualquier número de otras entidades, así como puedes observar en la siguiente imagen.</a:t>
            </a:r>
          </a:p>
        </p:txBody>
      </p:sp>
      <p:sp>
        <p:nvSpPr>
          <p:cNvPr id="13" name="CuadroTexto 12">
            <a:extLst>
              <a:ext uri="{FF2B5EF4-FFF2-40B4-BE49-F238E27FC236}">
                <a16:creationId xmlns:a16="http://schemas.microsoft.com/office/drawing/2014/main" id="{B548E8C0-9E4E-4215-B7FB-DE24F161992F}"/>
              </a:ext>
            </a:extLst>
          </p:cNvPr>
          <p:cNvSpPr txBox="1"/>
          <p:nvPr/>
        </p:nvSpPr>
        <p:spPr>
          <a:xfrm>
            <a:off x="1006764" y="5111012"/>
            <a:ext cx="11217237" cy="646331"/>
          </a:xfrm>
          <a:prstGeom prst="rect">
            <a:avLst/>
          </a:prstGeom>
          <a:noFill/>
        </p:spPr>
        <p:txBody>
          <a:bodyPr wrap="square">
            <a:spAutoFit/>
          </a:bodyPr>
          <a:lstStyle/>
          <a:p>
            <a:r>
              <a:rPr lang="es-ES" dirty="0"/>
              <a:t>● </a:t>
            </a:r>
            <a:r>
              <a:rPr lang="es-ES" b="1" dirty="0"/>
              <a:t>Personas y sus países de orígenes: </a:t>
            </a:r>
            <a:r>
              <a:rPr lang="es-ES" dirty="0"/>
              <a:t>Una persona solo puede tener un país de origen, cada país tiene asociadas N personas. </a:t>
            </a:r>
            <a:endParaRPr lang="es-CL" dirty="0"/>
          </a:p>
        </p:txBody>
      </p:sp>
      <p:sp>
        <p:nvSpPr>
          <p:cNvPr id="15" name="CuadroTexto 14">
            <a:extLst>
              <a:ext uri="{FF2B5EF4-FFF2-40B4-BE49-F238E27FC236}">
                <a16:creationId xmlns:a16="http://schemas.microsoft.com/office/drawing/2014/main" id="{6D384D39-23AE-4656-83A3-921A9601F865}"/>
              </a:ext>
            </a:extLst>
          </p:cNvPr>
          <p:cNvSpPr txBox="1"/>
          <p:nvPr/>
        </p:nvSpPr>
        <p:spPr>
          <a:xfrm>
            <a:off x="1006764" y="6021828"/>
            <a:ext cx="11185236" cy="646331"/>
          </a:xfrm>
          <a:prstGeom prst="rect">
            <a:avLst/>
          </a:prstGeom>
          <a:noFill/>
        </p:spPr>
        <p:txBody>
          <a:bodyPr wrap="square">
            <a:spAutoFit/>
          </a:bodyPr>
          <a:lstStyle/>
          <a:p>
            <a:r>
              <a:rPr lang="es-ES" dirty="0"/>
              <a:t>● </a:t>
            </a:r>
            <a:r>
              <a:rPr lang="es-ES" b="1" i="0" dirty="0">
                <a:solidFill>
                  <a:schemeClr val="bg2">
                    <a:lumMod val="25000"/>
                  </a:schemeClr>
                </a:solidFill>
                <a:effectLst/>
              </a:rPr>
              <a:t>Clientes y pedidos: </a:t>
            </a:r>
            <a:r>
              <a:rPr lang="es-ES" b="0" i="0" dirty="0">
                <a:solidFill>
                  <a:schemeClr val="bg2">
                    <a:lumMod val="25000"/>
                  </a:schemeClr>
                </a:solidFill>
                <a:effectLst/>
              </a:rPr>
              <a:t>un pedido sólo tiene un cliente, pero un cliente puede tener muchos pedidos</a:t>
            </a:r>
            <a:endParaRPr lang="es-CL" dirty="0">
              <a:solidFill>
                <a:schemeClr val="bg2">
                  <a:lumMod val="25000"/>
                </a:schemeClr>
              </a:solidFill>
            </a:endParaRPr>
          </a:p>
        </p:txBody>
      </p:sp>
      <p:pic>
        <p:nvPicPr>
          <p:cNvPr id="6" name="Imagen 5">
            <a:extLst>
              <a:ext uri="{FF2B5EF4-FFF2-40B4-BE49-F238E27FC236}">
                <a16:creationId xmlns:a16="http://schemas.microsoft.com/office/drawing/2014/main" id="{41C8EB37-4659-4C7A-B0EA-7288BA58BFE3}"/>
              </a:ext>
            </a:extLst>
          </p:cNvPr>
          <p:cNvPicPr>
            <a:picLocks noChangeAspect="1"/>
          </p:cNvPicPr>
          <p:nvPr/>
        </p:nvPicPr>
        <p:blipFill>
          <a:blip r:embed="rId3"/>
          <a:stretch>
            <a:fillRect/>
          </a:stretch>
        </p:blipFill>
        <p:spPr>
          <a:xfrm>
            <a:off x="4516012" y="3197751"/>
            <a:ext cx="3629532" cy="1743318"/>
          </a:xfrm>
          <a:prstGeom prst="rect">
            <a:avLst/>
          </a:prstGeom>
        </p:spPr>
      </p:pic>
    </p:spTree>
    <p:extLst>
      <p:ext uri="{BB962C8B-B14F-4D97-AF65-F5344CB8AC3E}">
        <p14:creationId xmlns:p14="http://schemas.microsoft.com/office/powerpoint/2010/main" val="375560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MUCHOS A MUCHOS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038768" y="2274571"/>
            <a:ext cx="11153231" cy="1154429"/>
          </a:xfrm>
        </p:spPr>
        <p:txBody>
          <a:bodyPr>
            <a:normAutofit fontScale="92500" lnSpcReduction="20000"/>
          </a:bodyPr>
          <a:lstStyle/>
          <a:p>
            <a:r>
              <a:rPr lang="es-ES" dirty="0"/>
              <a:t>Este tipo de cardinalidad representa situaciones donde cada entidad puede estar asociada a múltiples entidades de otro tipo y al mismo tiempo una entidad del otro grupo:</a:t>
            </a:r>
          </a:p>
        </p:txBody>
      </p:sp>
      <p:sp>
        <p:nvSpPr>
          <p:cNvPr id="13" name="CuadroTexto 12">
            <a:extLst>
              <a:ext uri="{FF2B5EF4-FFF2-40B4-BE49-F238E27FC236}">
                <a16:creationId xmlns:a16="http://schemas.microsoft.com/office/drawing/2014/main" id="{B548E8C0-9E4E-4215-B7FB-DE24F161992F}"/>
              </a:ext>
            </a:extLst>
          </p:cNvPr>
          <p:cNvSpPr txBox="1"/>
          <p:nvPr/>
        </p:nvSpPr>
        <p:spPr>
          <a:xfrm>
            <a:off x="1006764" y="5111012"/>
            <a:ext cx="11217237" cy="646331"/>
          </a:xfrm>
          <a:prstGeom prst="rect">
            <a:avLst/>
          </a:prstGeom>
          <a:noFill/>
        </p:spPr>
        <p:txBody>
          <a:bodyPr wrap="square">
            <a:spAutoFit/>
          </a:bodyPr>
          <a:lstStyle/>
          <a:p>
            <a:r>
              <a:rPr lang="es-ES" dirty="0"/>
              <a:t>● </a:t>
            </a:r>
            <a:r>
              <a:rPr lang="es-ES" b="1" dirty="0"/>
              <a:t>Artículos y etiquetas: </a:t>
            </a:r>
            <a:r>
              <a:rPr lang="es-ES" dirty="0"/>
              <a:t>Un artículo puede tener múltiples etiquetas y cada etiqueta puede estar asociada a múltiples artículos.</a:t>
            </a:r>
            <a:endParaRPr lang="es-CL" dirty="0"/>
          </a:p>
        </p:txBody>
      </p:sp>
      <p:sp>
        <p:nvSpPr>
          <p:cNvPr id="15" name="CuadroTexto 14">
            <a:extLst>
              <a:ext uri="{FF2B5EF4-FFF2-40B4-BE49-F238E27FC236}">
                <a16:creationId xmlns:a16="http://schemas.microsoft.com/office/drawing/2014/main" id="{6D384D39-23AE-4656-83A3-921A9601F865}"/>
              </a:ext>
            </a:extLst>
          </p:cNvPr>
          <p:cNvSpPr txBox="1"/>
          <p:nvPr/>
        </p:nvSpPr>
        <p:spPr>
          <a:xfrm>
            <a:off x="1006764" y="6021828"/>
            <a:ext cx="11185236" cy="923330"/>
          </a:xfrm>
          <a:prstGeom prst="rect">
            <a:avLst/>
          </a:prstGeom>
          <a:noFill/>
        </p:spPr>
        <p:txBody>
          <a:bodyPr wrap="square">
            <a:spAutoFit/>
          </a:bodyPr>
          <a:lstStyle/>
          <a:p>
            <a:r>
              <a:rPr lang="es-ES" dirty="0"/>
              <a:t>● </a:t>
            </a:r>
            <a:r>
              <a:rPr lang="es-ES" b="1" i="0" dirty="0">
                <a:solidFill>
                  <a:srgbClr val="505050"/>
                </a:solidFill>
                <a:effectLst/>
              </a:rPr>
              <a:t>Actores y películas:</a:t>
            </a:r>
            <a:r>
              <a:rPr lang="es-ES" b="0" i="0" dirty="0">
                <a:solidFill>
                  <a:srgbClr val="505050"/>
                </a:solidFill>
                <a:effectLst/>
              </a:rPr>
              <a:t> una película puede tener muchos actores, un actor puede estar en muchas películas.</a:t>
            </a:r>
          </a:p>
          <a:p>
            <a:endParaRPr lang="es-CL" dirty="0">
              <a:solidFill>
                <a:schemeClr val="bg2">
                  <a:lumMod val="25000"/>
                </a:schemeClr>
              </a:solidFill>
            </a:endParaRPr>
          </a:p>
        </p:txBody>
      </p:sp>
      <p:pic>
        <p:nvPicPr>
          <p:cNvPr id="5" name="Imagen 4">
            <a:extLst>
              <a:ext uri="{FF2B5EF4-FFF2-40B4-BE49-F238E27FC236}">
                <a16:creationId xmlns:a16="http://schemas.microsoft.com/office/drawing/2014/main" id="{DE7B5234-119C-41DA-8883-C86524048B4B}"/>
              </a:ext>
            </a:extLst>
          </p:cNvPr>
          <p:cNvPicPr>
            <a:picLocks noChangeAspect="1"/>
          </p:cNvPicPr>
          <p:nvPr/>
        </p:nvPicPr>
        <p:blipFill>
          <a:blip r:embed="rId3"/>
          <a:stretch>
            <a:fillRect/>
          </a:stretch>
        </p:blipFill>
        <p:spPr>
          <a:xfrm>
            <a:off x="4206544" y="3093159"/>
            <a:ext cx="4124901" cy="1933845"/>
          </a:xfrm>
          <a:prstGeom prst="rect">
            <a:avLst/>
          </a:prstGeom>
        </p:spPr>
      </p:pic>
    </p:spTree>
    <p:extLst>
      <p:ext uri="{BB962C8B-B14F-4D97-AF65-F5344CB8AC3E}">
        <p14:creationId xmlns:p14="http://schemas.microsoft.com/office/powerpoint/2010/main" val="425493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MODELO LOGICO</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038768" y="2274571"/>
            <a:ext cx="11153231" cy="2124434"/>
          </a:xfrm>
        </p:spPr>
        <p:txBody>
          <a:bodyPr>
            <a:normAutofit fontScale="92500" lnSpcReduction="20000"/>
          </a:bodyPr>
          <a:lstStyle/>
          <a:p>
            <a:r>
              <a:rPr lang="es-ES" dirty="0"/>
              <a:t>Para transformar un modelo conceptual en lógico lo que tenemos que hacer es: </a:t>
            </a:r>
          </a:p>
          <a:p>
            <a:pPr marL="342900" indent="-342900">
              <a:buAutoNum type="arabicPeriod"/>
            </a:pPr>
            <a:r>
              <a:rPr lang="es-ES" dirty="0"/>
              <a:t>Transformar todas las entidades en tablas y agregar los atributos como columnas de la tabla. </a:t>
            </a:r>
          </a:p>
          <a:p>
            <a:pPr marL="342900" indent="-342900">
              <a:buAutoNum type="arabicPeriod"/>
            </a:pPr>
            <a:r>
              <a:rPr lang="es-ES" dirty="0"/>
              <a:t>Transformar todas las relaciones del tipo N:N en tablas nuevas. </a:t>
            </a:r>
          </a:p>
          <a:p>
            <a:pPr marL="342900" indent="-342900">
              <a:buAutoNum type="arabicPeriod"/>
            </a:pPr>
            <a:r>
              <a:rPr lang="es-ES" dirty="0"/>
              <a:t>Propagar la clave primaria en las relaciones 1:N.</a:t>
            </a:r>
          </a:p>
        </p:txBody>
      </p:sp>
      <p:pic>
        <p:nvPicPr>
          <p:cNvPr id="6" name="Imagen 5">
            <a:extLst>
              <a:ext uri="{FF2B5EF4-FFF2-40B4-BE49-F238E27FC236}">
                <a16:creationId xmlns:a16="http://schemas.microsoft.com/office/drawing/2014/main" id="{7945E2F1-EA1F-453C-9227-D84D1B385E3B}"/>
              </a:ext>
            </a:extLst>
          </p:cNvPr>
          <p:cNvPicPr>
            <a:picLocks noChangeAspect="1"/>
          </p:cNvPicPr>
          <p:nvPr/>
        </p:nvPicPr>
        <p:blipFill>
          <a:blip r:embed="rId3"/>
          <a:stretch>
            <a:fillRect/>
          </a:stretch>
        </p:blipFill>
        <p:spPr>
          <a:xfrm>
            <a:off x="2381718" y="4238369"/>
            <a:ext cx="7519496" cy="2539050"/>
          </a:xfrm>
          <a:prstGeom prst="rect">
            <a:avLst/>
          </a:prstGeom>
        </p:spPr>
      </p:pic>
    </p:spTree>
    <p:extLst>
      <p:ext uri="{BB962C8B-B14F-4D97-AF65-F5344CB8AC3E}">
        <p14:creationId xmlns:p14="http://schemas.microsoft.com/office/powerpoint/2010/main" val="140759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MODELO LOGICO</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7945E2F1-EA1F-453C-9227-D84D1B385E3B}"/>
              </a:ext>
            </a:extLst>
          </p:cNvPr>
          <p:cNvPicPr>
            <a:picLocks noChangeAspect="1"/>
          </p:cNvPicPr>
          <p:nvPr/>
        </p:nvPicPr>
        <p:blipFill>
          <a:blip r:embed="rId3"/>
          <a:stretch>
            <a:fillRect/>
          </a:stretch>
        </p:blipFill>
        <p:spPr>
          <a:xfrm>
            <a:off x="3249930" y="2245815"/>
            <a:ext cx="6339446" cy="2140592"/>
          </a:xfrm>
          <a:prstGeom prst="rect">
            <a:avLst/>
          </a:prstGeom>
        </p:spPr>
      </p:pic>
      <p:pic>
        <p:nvPicPr>
          <p:cNvPr id="9" name="Imagen 8">
            <a:extLst>
              <a:ext uri="{FF2B5EF4-FFF2-40B4-BE49-F238E27FC236}">
                <a16:creationId xmlns:a16="http://schemas.microsoft.com/office/drawing/2014/main" id="{FB0C577E-0516-4EA8-AC3C-65308445DBF1}"/>
              </a:ext>
            </a:extLst>
          </p:cNvPr>
          <p:cNvPicPr>
            <a:picLocks noChangeAspect="1"/>
          </p:cNvPicPr>
          <p:nvPr/>
        </p:nvPicPr>
        <p:blipFill>
          <a:blip r:embed="rId4"/>
          <a:stretch>
            <a:fillRect/>
          </a:stretch>
        </p:blipFill>
        <p:spPr>
          <a:xfrm>
            <a:off x="2204971" y="4556350"/>
            <a:ext cx="8852831" cy="2186052"/>
          </a:xfrm>
          <a:prstGeom prst="rect">
            <a:avLst/>
          </a:prstGeom>
        </p:spPr>
      </p:pic>
    </p:spTree>
    <p:extLst>
      <p:ext uri="{BB962C8B-B14F-4D97-AF65-F5344CB8AC3E}">
        <p14:creationId xmlns:p14="http://schemas.microsoft.com/office/powerpoint/2010/main" val="345102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CARACTERISTICAS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C5950BC-340D-4387-81B0-2551F491021A}"/>
              </a:ext>
            </a:extLst>
          </p:cNvPr>
          <p:cNvSpPr>
            <a:spLocks noGrp="1"/>
          </p:cNvSpPr>
          <p:nvPr>
            <p:ph idx="1"/>
          </p:nvPr>
        </p:nvSpPr>
        <p:spPr>
          <a:xfrm>
            <a:off x="1535371" y="2702257"/>
            <a:ext cx="9935571" cy="3426158"/>
          </a:xfrm>
        </p:spPr>
        <p:txBody>
          <a:bodyPr anchor="t">
            <a:normAutofit fontScale="85000" lnSpcReduction="10000"/>
          </a:bodyPr>
          <a:lstStyle/>
          <a:p>
            <a:r>
              <a:rPr lang="es-ES" dirty="0"/>
              <a:t>Algunas de sus características son: </a:t>
            </a:r>
          </a:p>
          <a:p>
            <a:r>
              <a:rPr lang="es-ES" dirty="0"/>
              <a:t>● El lenguaje de datos para realizar consultas a la base de datos es SQL. </a:t>
            </a:r>
          </a:p>
          <a:p>
            <a:r>
              <a:rPr lang="es-ES" dirty="0"/>
              <a:t>● Almacena datos en tablas. </a:t>
            </a:r>
          </a:p>
          <a:p>
            <a:r>
              <a:rPr lang="es-ES" dirty="0"/>
              <a:t>● Persiste los datos en forma de filas y columnas. </a:t>
            </a:r>
          </a:p>
          <a:p>
            <a:r>
              <a:rPr lang="es-ES" dirty="0"/>
              <a:t>● Recupera datos de una o más tablas. </a:t>
            </a:r>
          </a:p>
          <a:p>
            <a:r>
              <a:rPr lang="es-ES" dirty="0"/>
              <a:t>● Proporciona las claves primarias para identificar de forma única las filas y las claves foráneas para la relación entre tablas. </a:t>
            </a:r>
          </a:p>
          <a:p>
            <a:r>
              <a:rPr lang="es-ES" dirty="0"/>
              <a:t>● Crea índices para una recuperación de datos más rápida.</a:t>
            </a:r>
            <a:endParaRPr lang="es-CL" dirty="0"/>
          </a:p>
        </p:txBody>
      </p:sp>
    </p:spTree>
    <p:extLst>
      <p:ext uri="{BB962C8B-B14F-4D97-AF65-F5344CB8AC3E}">
        <p14:creationId xmlns:p14="http://schemas.microsoft.com/office/powerpoint/2010/main" val="363915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EJERCICIO</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835A81D-AA19-4051-8043-7486A58A0E72}"/>
              </a:ext>
            </a:extLst>
          </p:cNvPr>
          <p:cNvSpPr txBox="1"/>
          <p:nvPr/>
        </p:nvSpPr>
        <p:spPr>
          <a:xfrm>
            <a:off x="1084080" y="2391770"/>
            <a:ext cx="11025213" cy="923330"/>
          </a:xfrm>
          <a:prstGeom prst="rect">
            <a:avLst/>
          </a:prstGeom>
          <a:noFill/>
        </p:spPr>
        <p:txBody>
          <a:bodyPr wrap="square">
            <a:spAutoFit/>
          </a:bodyPr>
          <a:lstStyle/>
          <a:p>
            <a:r>
              <a:rPr lang="es-ES" dirty="0"/>
              <a:t>En el siguiente problema se debe entregar como resultado; el modelo lógico del caso presentado a continuación: Una clínica requiere que generemos el modelo de su lógica de negocio, de acuerdo a los siguientes requerimientos.</a:t>
            </a:r>
            <a:endParaRPr lang="es-CL" dirty="0"/>
          </a:p>
        </p:txBody>
      </p:sp>
      <p:sp>
        <p:nvSpPr>
          <p:cNvPr id="13" name="CuadroTexto 12">
            <a:extLst>
              <a:ext uri="{FF2B5EF4-FFF2-40B4-BE49-F238E27FC236}">
                <a16:creationId xmlns:a16="http://schemas.microsoft.com/office/drawing/2014/main" id="{BA7C8C55-B51D-4D53-9602-EA30CD75DF6A}"/>
              </a:ext>
            </a:extLst>
          </p:cNvPr>
          <p:cNvSpPr txBox="1"/>
          <p:nvPr/>
        </p:nvSpPr>
        <p:spPr>
          <a:xfrm>
            <a:off x="1070773" y="3542902"/>
            <a:ext cx="11038519" cy="2585323"/>
          </a:xfrm>
          <a:prstGeom prst="rect">
            <a:avLst/>
          </a:prstGeom>
          <a:noFill/>
        </p:spPr>
        <p:txBody>
          <a:bodyPr wrap="square">
            <a:spAutoFit/>
          </a:bodyPr>
          <a:lstStyle/>
          <a:p>
            <a:r>
              <a:rPr lang="es-ES" dirty="0"/>
              <a:t>● Un médico tiene una especialidad. </a:t>
            </a:r>
          </a:p>
          <a:p>
            <a:r>
              <a:rPr lang="es-ES" dirty="0"/>
              <a:t>● El médico tiene un nombre, RUT y dirección. </a:t>
            </a:r>
          </a:p>
          <a:p>
            <a:r>
              <a:rPr lang="es-ES" dirty="0"/>
              <a:t>● La especialidad tiene un código y una descripción. </a:t>
            </a:r>
          </a:p>
          <a:p>
            <a:r>
              <a:rPr lang="es-ES" dirty="0"/>
              <a:t>● El médico realiza consultas a distintos pacientes. </a:t>
            </a:r>
          </a:p>
          <a:p>
            <a:r>
              <a:rPr lang="es-ES" dirty="0"/>
              <a:t>● Un paciente agenda una o muchas consultas. </a:t>
            </a:r>
          </a:p>
          <a:p>
            <a:r>
              <a:rPr lang="es-ES" dirty="0"/>
              <a:t>● La consulta tiene una fecha, hora de atención y número de box (consultorio). </a:t>
            </a:r>
          </a:p>
          <a:p>
            <a:r>
              <a:rPr lang="es-ES" dirty="0"/>
              <a:t>● El paciente tiene un nombre, </a:t>
            </a:r>
            <a:r>
              <a:rPr lang="es-ES" dirty="0" err="1"/>
              <a:t>rut</a:t>
            </a:r>
            <a:r>
              <a:rPr lang="es-ES" dirty="0"/>
              <a:t> y dirección. </a:t>
            </a:r>
          </a:p>
          <a:p>
            <a:r>
              <a:rPr lang="es-ES" dirty="0"/>
              <a:t>● Un médico puede o no entregar una licencia a un paciente. </a:t>
            </a:r>
          </a:p>
          <a:p>
            <a:r>
              <a:rPr lang="es-ES" dirty="0"/>
              <a:t>● La licencia tiene un código, un diagnóstico, una fecha de inicio y una fecha de término.</a:t>
            </a:r>
            <a:endParaRPr lang="es-CL" dirty="0"/>
          </a:p>
        </p:txBody>
      </p:sp>
    </p:spTree>
    <p:extLst>
      <p:ext uri="{BB962C8B-B14F-4D97-AF65-F5344CB8AC3E}">
        <p14:creationId xmlns:p14="http://schemas.microsoft.com/office/powerpoint/2010/main" val="140565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MODELO FISICO </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835A81D-AA19-4051-8043-7486A58A0E72}"/>
              </a:ext>
            </a:extLst>
          </p:cNvPr>
          <p:cNvSpPr txBox="1"/>
          <p:nvPr/>
        </p:nvSpPr>
        <p:spPr>
          <a:xfrm>
            <a:off x="1084080" y="2391770"/>
            <a:ext cx="11025213" cy="1200329"/>
          </a:xfrm>
          <a:prstGeom prst="rect">
            <a:avLst/>
          </a:prstGeom>
          <a:noFill/>
        </p:spPr>
        <p:txBody>
          <a:bodyPr wrap="square">
            <a:spAutoFit/>
          </a:bodyPr>
          <a:lstStyle/>
          <a:p>
            <a:r>
              <a:rPr lang="es-ES" dirty="0"/>
              <a:t>El modelo físico es el responsable de representar cómo se construirá finalmente el modelo en nuestra base de datos. Incluye la estructuras de las tablas, definiendo cada uno de sus atributos y tipo de dato para cada atributo, las restricciones de las columnas, las claves primarias, claves foráneas y las relaciones entre las tablas.</a:t>
            </a:r>
            <a:endParaRPr lang="es-CL" dirty="0"/>
          </a:p>
        </p:txBody>
      </p:sp>
      <p:pic>
        <p:nvPicPr>
          <p:cNvPr id="19" name="Imagen 18">
            <a:extLst>
              <a:ext uri="{FF2B5EF4-FFF2-40B4-BE49-F238E27FC236}">
                <a16:creationId xmlns:a16="http://schemas.microsoft.com/office/drawing/2014/main" id="{454F2861-BB81-46E7-B07D-D9EFA91968A5}"/>
              </a:ext>
            </a:extLst>
          </p:cNvPr>
          <p:cNvPicPr>
            <a:picLocks noChangeAspect="1"/>
          </p:cNvPicPr>
          <p:nvPr/>
        </p:nvPicPr>
        <p:blipFill>
          <a:blip r:embed="rId3"/>
          <a:stretch>
            <a:fillRect/>
          </a:stretch>
        </p:blipFill>
        <p:spPr>
          <a:xfrm>
            <a:off x="3867554" y="3929691"/>
            <a:ext cx="4801811" cy="2592745"/>
          </a:xfrm>
          <a:prstGeom prst="rect">
            <a:avLst/>
          </a:prstGeom>
        </p:spPr>
      </p:pic>
    </p:spTree>
    <p:extLst>
      <p:ext uri="{BB962C8B-B14F-4D97-AF65-F5344CB8AC3E}">
        <p14:creationId xmlns:p14="http://schemas.microsoft.com/office/powerpoint/2010/main" val="226047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TIPOS DE DATOS NUMERICOS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CB32FB00-5E6C-4E7A-A2C3-2EB0D29D2F23}"/>
              </a:ext>
            </a:extLst>
          </p:cNvPr>
          <p:cNvSpPr txBox="1"/>
          <p:nvPr/>
        </p:nvSpPr>
        <p:spPr>
          <a:xfrm>
            <a:off x="1102777" y="2339754"/>
            <a:ext cx="6097978" cy="646331"/>
          </a:xfrm>
          <a:prstGeom prst="rect">
            <a:avLst/>
          </a:prstGeom>
          <a:noFill/>
        </p:spPr>
        <p:txBody>
          <a:bodyPr wrap="square">
            <a:spAutoFit/>
          </a:bodyPr>
          <a:lstStyle/>
          <a:p>
            <a:pPr algn="l"/>
            <a:r>
              <a:rPr lang="es-ES" b="1" i="0" dirty="0">
                <a:solidFill>
                  <a:srgbClr val="000000"/>
                </a:solidFill>
                <a:effectLst/>
                <a:latin typeface="Roboto" panose="020B0604020202020204" pitchFamily="2" charset="0"/>
              </a:rPr>
              <a:t>Bit </a:t>
            </a:r>
            <a:r>
              <a:rPr lang="en-US" b="1" dirty="0">
                <a:solidFill>
                  <a:srgbClr val="000000"/>
                </a:solidFill>
                <a:latin typeface="Roboto" panose="020B0604020202020204" pitchFamily="2" charset="0"/>
              </a:rPr>
              <a:t>/</a:t>
            </a:r>
            <a:r>
              <a:rPr lang="es-ES" b="1" i="0" dirty="0">
                <a:solidFill>
                  <a:srgbClr val="000000"/>
                </a:solidFill>
                <a:effectLst/>
                <a:latin typeface="Roboto" panose="020B0604020202020204" pitchFamily="2" charset="0"/>
              </a:rPr>
              <a:t> </a:t>
            </a:r>
            <a:r>
              <a:rPr lang="es-ES" b="1" i="0" dirty="0" err="1">
                <a:solidFill>
                  <a:srgbClr val="000000"/>
                </a:solidFill>
                <a:effectLst/>
                <a:latin typeface="Roboto" panose="020B0604020202020204" pitchFamily="2" charset="0"/>
              </a:rPr>
              <a:t>Bool</a:t>
            </a:r>
            <a:r>
              <a:rPr lang="es-ES" b="1" i="0" dirty="0">
                <a:solidFill>
                  <a:srgbClr val="000000"/>
                </a:solidFill>
                <a:effectLst/>
                <a:latin typeface="Roboto" panose="020B0604020202020204" pitchFamily="2" charset="0"/>
              </a:rPr>
              <a:t>:</a:t>
            </a:r>
          </a:p>
          <a:p>
            <a:pPr algn="l"/>
            <a:r>
              <a:rPr lang="es-ES" b="0" i="0" dirty="0">
                <a:solidFill>
                  <a:srgbClr val="000000"/>
                </a:solidFill>
                <a:effectLst/>
                <a:latin typeface="Roboto" panose="020B0604020202020204" pitchFamily="2" charset="0"/>
              </a:rPr>
              <a:t>Un número entero que puede ser 0 </a:t>
            </a:r>
            <a:r>
              <a:rPr lang="es-ES" b="0" i="0" dirty="0" err="1">
                <a:solidFill>
                  <a:srgbClr val="000000"/>
                </a:solidFill>
                <a:effectLst/>
                <a:latin typeface="Roboto" panose="020B0604020202020204" pitchFamily="2" charset="0"/>
              </a:rPr>
              <a:t>ó</a:t>
            </a:r>
            <a:r>
              <a:rPr lang="es-ES" b="0" i="0" dirty="0">
                <a:solidFill>
                  <a:srgbClr val="000000"/>
                </a:solidFill>
                <a:effectLst/>
                <a:latin typeface="Roboto" panose="020B0604020202020204" pitchFamily="2" charset="0"/>
              </a:rPr>
              <a:t> 1</a:t>
            </a:r>
          </a:p>
        </p:txBody>
      </p:sp>
      <p:sp>
        <p:nvSpPr>
          <p:cNvPr id="17" name="CuadroTexto 16">
            <a:extLst>
              <a:ext uri="{FF2B5EF4-FFF2-40B4-BE49-F238E27FC236}">
                <a16:creationId xmlns:a16="http://schemas.microsoft.com/office/drawing/2014/main" id="{65DFB138-DF8A-4314-A67E-4499E0B82702}"/>
              </a:ext>
            </a:extLst>
          </p:cNvPr>
          <p:cNvSpPr txBox="1"/>
          <p:nvPr/>
        </p:nvSpPr>
        <p:spPr>
          <a:xfrm>
            <a:off x="1102776" y="3111145"/>
            <a:ext cx="10573277" cy="923330"/>
          </a:xfrm>
          <a:prstGeom prst="rect">
            <a:avLst/>
          </a:prstGeom>
          <a:noFill/>
        </p:spPr>
        <p:txBody>
          <a:bodyPr wrap="square">
            <a:spAutoFit/>
          </a:bodyPr>
          <a:lstStyle/>
          <a:p>
            <a:pPr algn="l"/>
            <a:r>
              <a:rPr lang="es-ES" b="1" i="0" dirty="0" err="1">
                <a:solidFill>
                  <a:srgbClr val="000000"/>
                </a:solidFill>
                <a:effectLst/>
                <a:latin typeface="Roboto" panose="02000000000000000000" pitchFamily="2" charset="0"/>
              </a:rPr>
              <a:t>Integer</a:t>
            </a:r>
            <a:r>
              <a:rPr lang="es-ES" b="1" i="0" dirty="0">
                <a:solidFill>
                  <a:srgbClr val="000000"/>
                </a:solidFill>
                <a:effectLst/>
                <a:latin typeface="Roboto" panose="02000000000000000000" pitchFamily="2" charset="0"/>
              </a:rPr>
              <a:t>, </a:t>
            </a:r>
            <a:r>
              <a:rPr lang="es-ES" b="1" i="0" dirty="0" err="1">
                <a:solidFill>
                  <a:srgbClr val="000000"/>
                </a:solidFill>
                <a:effectLst/>
                <a:latin typeface="Roboto" panose="02000000000000000000" pitchFamily="2" charset="0"/>
              </a:rPr>
              <a:t>Int</a:t>
            </a:r>
            <a:r>
              <a:rPr lang="es-ES" b="1" i="0" dirty="0">
                <a:solidFill>
                  <a:srgbClr val="000000"/>
                </a:solidFill>
                <a:effectLst/>
                <a:latin typeface="Roboto" panose="02000000000000000000" pitchFamily="2" charset="0"/>
              </a:rPr>
              <a:t>:</a:t>
            </a:r>
          </a:p>
          <a:p>
            <a:pPr algn="l"/>
            <a:r>
              <a:rPr lang="es-ES" b="0" i="0" dirty="0">
                <a:solidFill>
                  <a:srgbClr val="000000"/>
                </a:solidFill>
                <a:effectLst/>
                <a:latin typeface="Roboto" panose="02000000000000000000" pitchFamily="2" charset="0"/>
              </a:rPr>
              <a:t>Número entero con o sin signo. Con signo el rango de valores va desde -2147483648 a 2147483647. Sin signo el rango va desde 0 a 429.4967.295</a:t>
            </a:r>
          </a:p>
        </p:txBody>
      </p:sp>
      <p:sp>
        <p:nvSpPr>
          <p:cNvPr id="18" name="CuadroTexto 17">
            <a:extLst>
              <a:ext uri="{FF2B5EF4-FFF2-40B4-BE49-F238E27FC236}">
                <a16:creationId xmlns:a16="http://schemas.microsoft.com/office/drawing/2014/main" id="{71B1AEDD-DC77-43D3-BE15-CE8907FAF58F}"/>
              </a:ext>
            </a:extLst>
          </p:cNvPr>
          <p:cNvSpPr txBox="1"/>
          <p:nvPr/>
        </p:nvSpPr>
        <p:spPr>
          <a:xfrm>
            <a:off x="1102776" y="4120132"/>
            <a:ext cx="10929195" cy="923330"/>
          </a:xfrm>
          <a:prstGeom prst="rect">
            <a:avLst/>
          </a:prstGeom>
          <a:noFill/>
        </p:spPr>
        <p:txBody>
          <a:bodyPr wrap="square">
            <a:spAutoFit/>
          </a:bodyPr>
          <a:lstStyle/>
          <a:p>
            <a:pPr algn="l"/>
            <a:r>
              <a:rPr lang="es-ES" b="1" i="0" dirty="0" err="1">
                <a:solidFill>
                  <a:srgbClr val="000000"/>
                </a:solidFill>
                <a:effectLst/>
                <a:latin typeface="Roboto" panose="02000000000000000000" pitchFamily="2" charset="0"/>
              </a:rPr>
              <a:t>BigInt</a:t>
            </a:r>
            <a:r>
              <a:rPr lang="es-ES" b="1" i="0" dirty="0">
                <a:solidFill>
                  <a:srgbClr val="000000"/>
                </a:solidFill>
                <a:effectLst/>
                <a:latin typeface="Roboto" panose="02000000000000000000" pitchFamily="2" charset="0"/>
              </a:rPr>
              <a:t>:</a:t>
            </a:r>
          </a:p>
          <a:p>
            <a:pPr algn="l"/>
            <a:r>
              <a:rPr lang="es-ES" b="0" i="0" dirty="0">
                <a:solidFill>
                  <a:srgbClr val="000000"/>
                </a:solidFill>
                <a:effectLst/>
                <a:latin typeface="Roboto" panose="02000000000000000000" pitchFamily="2" charset="0"/>
              </a:rPr>
              <a:t>Número entero con o sin signo. Con signo el rango de valores va desde -9.223.372.036.854.775.808 a 9.223.372.036.854.775.807. Sin signo el rango va desde 0 a 18.446.744.073.709.551.615.</a:t>
            </a:r>
          </a:p>
        </p:txBody>
      </p:sp>
      <p:sp>
        <p:nvSpPr>
          <p:cNvPr id="19" name="CuadroTexto 18">
            <a:extLst>
              <a:ext uri="{FF2B5EF4-FFF2-40B4-BE49-F238E27FC236}">
                <a16:creationId xmlns:a16="http://schemas.microsoft.com/office/drawing/2014/main" id="{B4242A7F-14C2-42D7-8603-9554ED178FD7}"/>
              </a:ext>
            </a:extLst>
          </p:cNvPr>
          <p:cNvSpPr txBox="1"/>
          <p:nvPr/>
        </p:nvSpPr>
        <p:spPr>
          <a:xfrm>
            <a:off x="1102776" y="5259023"/>
            <a:ext cx="10929194" cy="923330"/>
          </a:xfrm>
          <a:prstGeom prst="rect">
            <a:avLst/>
          </a:prstGeom>
          <a:noFill/>
        </p:spPr>
        <p:txBody>
          <a:bodyPr wrap="square">
            <a:spAutoFit/>
          </a:bodyPr>
          <a:lstStyle/>
          <a:p>
            <a:pPr algn="l"/>
            <a:r>
              <a:rPr lang="es-ES" b="1" i="0" dirty="0" err="1">
                <a:solidFill>
                  <a:srgbClr val="000000"/>
                </a:solidFill>
                <a:effectLst/>
                <a:latin typeface="Roboto" panose="02000000000000000000" pitchFamily="2" charset="0"/>
              </a:rPr>
              <a:t>Float</a:t>
            </a:r>
            <a:r>
              <a:rPr lang="es-ES" b="1" i="0" dirty="0">
                <a:solidFill>
                  <a:srgbClr val="000000"/>
                </a:solidFill>
                <a:effectLst/>
                <a:latin typeface="Roboto" panose="02000000000000000000" pitchFamily="2" charset="0"/>
              </a:rPr>
              <a:t>:</a:t>
            </a:r>
          </a:p>
          <a:p>
            <a:pPr algn="l"/>
            <a:r>
              <a:rPr lang="es-ES" b="0" i="0" dirty="0">
                <a:solidFill>
                  <a:srgbClr val="000000"/>
                </a:solidFill>
                <a:effectLst/>
                <a:latin typeface="Roboto" panose="02000000000000000000" pitchFamily="2" charset="0"/>
              </a:rPr>
              <a:t>Número pequeño en coma flotante de precisión simple. Los valores válidos van desde -3.402823466E+38 a -1.175494351E-38, 0 y desde 1.175494351E-38 a 3.402823466E+38.</a:t>
            </a:r>
          </a:p>
        </p:txBody>
      </p:sp>
    </p:spTree>
    <p:extLst>
      <p:ext uri="{BB962C8B-B14F-4D97-AF65-F5344CB8AC3E}">
        <p14:creationId xmlns:p14="http://schemas.microsoft.com/office/powerpoint/2010/main" val="37032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TIPOS DE DATOS DE STRING y FECHA</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CB32FB00-5E6C-4E7A-A2C3-2EB0D29D2F23}"/>
              </a:ext>
            </a:extLst>
          </p:cNvPr>
          <p:cNvSpPr txBox="1"/>
          <p:nvPr/>
        </p:nvSpPr>
        <p:spPr>
          <a:xfrm>
            <a:off x="1102777" y="2339754"/>
            <a:ext cx="10573276" cy="646331"/>
          </a:xfrm>
          <a:prstGeom prst="rect">
            <a:avLst/>
          </a:prstGeom>
          <a:noFill/>
        </p:spPr>
        <p:txBody>
          <a:bodyPr wrap="square">
            <a:spAutoFit/>
          </a:bodyPr>
          <a:lstStyle/>
          <a:p>
            <a:pPr algn="l"/>
            <a:r>
              <a:rPr lang="es-ES" b="1" i="0" dirty="0" err="1">
                <a:solidFill>
                  <a:srgbClr val="000000"/>
                </a:solidFill>
                <a:effectLst/>
                <a:latin typeface="Roboto" panose="02000000000000000000" pitchFamily="2" charset="0"/>
              </a:rPr>
              <a:t>Varchar</a:t>
            </a:r>
            <a:r>
              <a:rPr lang="es-ES" b="0" i="0" dirty="0">
                <a:solidFill>
                  <a:srgbClr val="000000"/>
                </a:solidFill>
                <a:effectLst/>
                <a:latin typeface="Roboto" panose="02000000000000000000" pitchFamily="2" charset="0"/>
              </a:rPr>
              <a:t>(n):</a:t>
            </a:r>
          </a:p>
          <a:p>
            <a:pPr algn="l"/>
            <a:r>
              <a:rPr lang="es-ES" b="0" i="0" dirty="0">
                <a:solidFill>
                  <a:srgbClr val="000000"/>
                </a:solidFill>
                <a:effectLst/>
                <a:latin typeface="Roboto" panose="02000000000000000000" pitchFamily="2" charset="0"/>
              </a:rPr>
              <a:t>Almacena una cadena de longitud variable. La cadena podrá contener desde 0 a 255 caracteres.</a:t>
            </a:r>
          </a:p>
        </p:txBody>
      </p:sp>
      <p:sp>
        <p:nvSpPr>
          <p:cNvPr id="17" name="CuadroTexto 16">
            <a:extLst>
              <a:ext uri="{FF2B5EF4-FFF2-40B4-BE49-F238E27FC236}">
                <a16:creationId xmlns:a16="http://schemas.microsoft.com/office/drawing/2014/main" id="{65DFB138-DF8A-4314-A67E-4499E0B82702}"/>
              </a:ext>
            </a:extLst>
          </p:cNvPr>
          <p:cNvSpPr txBox="1"/>
          <p:nvPr/>
        </p:nvSpPr>
        <p:spPr>
          <a:xfrm>
            <a:off x="1102776" y="3111145"/>
            <a:ext cx="10573277" cy="646331"/>
          </a:xfrm>
          <a:prstGeom prst="rect">
            <a:avLst/>
          </a:prstGeom>
          <a:noFill/>
        </p:spPr>
        <p:txBody>
          <a:bodyPr wrap="square">
            <a:spAutoFit/>
          </a:bodyPr>
          <a:lstStyle/>
          <a:p>
            <a:pPr algn="l"/>
            <a:r>
              <a:rPr lang="es-ES" b="1" i="0" dirty="0">
                <a:solidFill>
                  <a:srgbClr val="000000"/>
                </a:solidFill>
                <a:effectLst/>
                <a:latin typeface="Roboto" panose="02000000000000000000" pitchFamily="2" charset="0"/>
              </a:rPr>
              <a:t>Text</a:t>
            </a:r>
            <a:r>
              <a:rPr lang="es-ES" b="0" i="0" dirty="0">
                <a:solidFill>
                  <a:srgbClr val="000000"/>
                </a:solidFill>
                <a:effectLst/>
                <a:latin typeface="Roboto" panose="02000000000000000000" pitchFamily="2" charset="0"/>
              </a:rPr>
              <a:t>:</a:t>
            </a:r>
          </a:p>
          <a:p>
            <a:pPr algn="l"/>
            <a:r>
              <a:rPr lang="es-ES" b="0" i="0" dirty="0">
                <a:solidFill>
                  <a:srgbClr val="000000"/>
                </a:solidFill>
                <a:effectLst/>
                <a:latin typeface="Roboto" panose="02000000000000000000" pitchFamily="2" charset="0"/>
              </a:rPr>
              <a:t>Un texto con un máximo de 65535 caracteres.</a:t>
            </a:r>
          </a:p>
        </p:txBody>
      </p:sp>
      <p:sp>
        <p:nvSpPr>
          <p:cNvPr id="20" name="CuadroTexto 19">
            <a:extLst>
              <a:ext uri="{FF2B5EF4-FFF2-40B4-BE49-F238E27FC236}">
                <a16:creationId xmlns:a16="http://schemas.microsoft.com/office/drawing/2014/main" id="{57DE41F3-A6AC-46C2-B777-E78B2F3378A7}"/>
              </a:ext>
            </a:extLst>
          </p:cNvPr>
          <p:cNvSpPr txBox="1"/>
          <p:nvPr/>
        </p:nvSpPr>
        <p:spPr>
          <a:xfrm>
            <a:off x="1102776" y="4363480"/>
            <a:ext cx="10820050" cy="923330"/>
          </a:xfrm>
          <a:prstGeom prst="rect">
            <a:avLst/>
          </a:prstGeom>
          <a:noFill/>
        </p:spPr>
        <p:txBody>
          <a:bodyPr wrap="square">
            <a:spAutoFit/>
          </a:bodyPr>
          <a:lstStyle/>
          <a:p>
            <a:pPr algn="l"/>
            <a:r>
              <a:rPr lang="es-ES" b="1" i="0" dirty="0">
                <a:solidFill>
                  <a:srgbClr val="000000"/>
                </a:solidFill>
                <a:effectLst/>
                <a:latin typeface="Roboto" panose="02000000000000000000" pitchFamily="2" charset="0"/>
              </a:rPr>
              <a:t>Date</a:t>
            </a:r>
            <a:r>
              <a:rPr lang="es-ES" b="0" i="0" dirty="0">
                <a:solidFill>
                  <a:srgbClr val="000000"/>
                </a:solidFill>
                <a:effectLst/>
                <a:latin typeface="Roboto" panose="02000000000000000000" pitchFamily="2" charset="0"/>
              </a:rPr>
              <a:t>:</a:t>
            </a:r>
          </a:p>
          <a:p>
            <a:pPr algn="l"/>
            <a:r>
              <a:rPr lang="es-ES" b="0" i="0" dirty="0">
                <a:solidFill>
                  <a:srgbClr val="000000"/>
                </a:solidFill>
                <a:effectLst/>
                <a:latin typeface="Roboto" panose="02000000000000000000" pitchFamily="2" charset="0"/>
              </a:rPr>
              <a:t>Tipo fecha, almacena una fecha. El rango de valores va desde el 1 de enero del 1001 al 31 de diciembre de 9999. El formato de almacenamiento es de año-mes-</a:t>
            </a:r>
            <a:r>
              <a:rPr lang="es-ES" b="0" i="0" dirty="0" err="1">
                <a:solidFill>
                  <a:srgbClr val="000000"/>
                </a:solidFill>
                <a:effectLst/>
                <a:latin typeface="Roboto" panose="02000000000000000000" pitchFamily="2" charset="0"/>
              </a:rPr>
              <a:t>dia</a:t>
            </a:r>
            <a:endParaRPr lang="es-ES" b="0" i="0" dirty="0">
              <a:solidFill>
                <a:srgbClr val="000000"/>
              </a:solidFill>
              <a:effectLst/>
              <a:latin typeface="Roboto" panose="02000000000000000000" pitchFamily="2" charset="0"/>
            </a:endParaRPr>
          </a:p>
        </p:txBody>
      </p:sp>
      <p:sp>
        <p:nvSpPr>
          <p:cNvPr id="22" name="CuadroTexto 21">
            <a:extLst>
              <a:ext uri="{FF2B5EF4-FFF2-40B4-BE49-F238E27FC236}">
                <a16:creationId xmlns:a16="http://schemas.microsoft.com/office/drawing/2014/main" id="{757237B4-39BD-4A3B-ABD3-0C74E372BDF1}"/>
              </a:ext>
            </a:extLst>
          </p:cNvPr>
          <p:cNvSpPr txBox="1"/>
          <p:nvPr/>
        </p:nvSpPr>
        <p:spPr>
          <a:xfrm>
            <a:off x="1102776" y="5406439"/>
            <a:ext cx="11121226" cy="1200329"/>
          </a:xfrm>
          <a:prstGeom prst="rect">
            <a:avLst/>
          </a:prstGeom>
          <a:noFill/>
        </p:spPr>
        <p:txBody>
          <a:bodyPr wrap="square">
            <a:spAutoFit/>
          </a:bodyPr>
          <a:lstStyle/>
          <a:p>
            <a:pPr algn="l"/>
            <a:r>
              <a:rPr lang="es-ES" b="1" i="0" dirty="0" err="1">
                <a:solidFill>
                  <a:srgbClr val="000000"/>
                </a:solidFill>
                <a:effectLst/>
                <a:latin typeface="Roboto" panose="02000000000000000000" pitchFamily="2" charset="0"/>
              </a:rPr>
              <a:t>Datetime</a:t>
            </a:r>
            <a:r>
              <a:rPr lang="es-ES" b="0" i="0" dirty="0">
                <a:solidFill>
                  <a:srgbClr val="000000"/>
                </a:solidFill>
                <a:effectLst/>
                <a:latin typeface="Roboto" panose="02000000000000000000" pitchFamily="2" charset="0"/>
              </a:rPr>
              <a:t>:</a:t>
            </a:r>
          </a:p>
          <a:p>
            <a:pPr algn="l"/>
            <a:r>
              <a:rPr lang="es-ES" b="0" i="0" dirty="0">
                <a:solidFill>
                  <a:srgbClr val="000000"/>
                </a:solidFill>
                <a:effectLst/>
                <a:latin typeface="Roboto" panose="02000000000000000000" pitchFamily="2" charset="0"/>
              </a:rPr>
              <a:t>Combinación de fecha y hora. El rango de valores va desde el 1 de enero del 1001 a las 0 horas, 0 minutos y 0 segundos al 31 de diciembre del 9999 a las 23 horas, 59 minutos y 59 segundos. El formato de almacenamiento es de año-mes-</a:t>
            </a:r>
            <a:r>
              <a:rPr lang="es-ES" b="0" i="0" dirty="0" err="1">
                <a:solidFill>
                  <a:srgbClr val="000000"/>
                </a:solidFill>
                <a:effectLst/>
                <a:latin typeface="Roboto" panose="02000000000000000000" pitchFamily="2" charset="0"/>
              </a:rPr>
              <a:t>dia</a:t>
            </a:r>
            <a:r>
              <a:rPr lang="es-ES" b="0" i="0" dirty="0">
                <a:solidFill>
                  <a:srgbClr val="000000"/>
                </a:solidFill>
                <a:effectLst/>
                <a:latin typeface="Roboto" panose="02000000000000000000" pitchFamily="2" charset="0"/>
              </a:rPr>
              <a:t> </a:t>
            </a:r>
            <a:r>
              <a:rPr lang="es-ES" b="0" i="0" dirty="0" err="1">
                <a:solidFill>
                  <a:srgbClr val="000000"/>
                </a:solidFill>
                <a:effectLst/>
                <a:latin typeface="Roboto" panose="02000000000000000000" pitchFamily="2" charset="0"/>
              </a:rPr>
              <a:t>horas:minutos:segundos</a:t>
            </a:r>
            <a:endParaRPr lang="es-ES" b="0" i="0" dirty="0">
              <a:solidFill>
                <a:srgbClr val="000000"/>
              </a:solidFill>
              <a:effectLst/>
              <a:latin typeface="Roboto" panose="02000000000000000000" pitchFamily="2" charset="0"/>
            </a:endParaRPr>
          </a:p>
        </p:txBody>
      </p:sp>
      <p:cxnSp>
        <p:nvCxnSpPr>
          <p:cNvPr id="24" name="Conector recto 23">
            <a:extLst>
              <a:ext uri="{FF2B5EF4-FFF2-40B4-BE49-F238E27FC236}">
                <a16:creationId xmlns:a16="http://schemas.microsoft.com/office/drawing/2014/main" id="{10EDF55E-B0D4-448F-BB73-2219E6448272}"/>
              </a:ext>
            </a:extLst>
          </p:cNvPr>
          <p:cNvCxnSpPr/>
          <p:nvPr/>
        </p:nvCxnSpPr>
        <p:spPr>
          <a:xfrm>
            <a:off x="1070774" y="4073236"/>
            <a:ext cx="111212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71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EJEMPLO EN CLASES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102777" y="2740729"/>
            <a:ext cx="10934169" cy="1569660"/>
          </a:xfrm>
          <a:prstGeom prst="rect">
            <a:avLst/>
          </a:prstGeom>
          <a:noFill/>
        </p:spPr>
        <p:txBody>
          <a:bodyPr wrap="square">
            <a:spAutoFit/>
          </a:bodyPr>
          <a:lstStyle/>
          <a:p>
            <a:r>
              <a:rPr lang="es-ES" sz="2400" dirty="0"/>
              <a:t>Ejemplo: Una compañía telefónica designa un departamento para recibir llamadas de los usuarios que presenten problemas con la señal en sus teléfonos o la plataforma online, y necesita almacenar todos los reportes como registros en la base de datos.</a:t>
            </a:r>
            <a:endParaRPr lang="es-CL" sz="2400" dirty="0"/>
          </a:p>
        </p:txBody>
      </p:sp>
      <p:pic>
        <p:nvPicPr>
          <p:cNvPr id="13" name="Imagen 12">
            <a:extLst>
              <a:ext uri="{FF2B5EF4-FFF2-40B4-BE49-F238E27FC236}">
                <a16:creationId xmlns:a16="http://schemas.microsoft.com/office/drawing/2014/main" id="{D6282BC0-AE87-46D2-A51C-22078F85B6B5}"/>
              </a:ext>
            </a:extLst>
          </p:cNvPr>
          <p:cNvPicPr>
            <a:picLocks noChangeAspect="1"/>
          </p:cNvPicPr>
          <p:nvPr/>
        </p:nvPicPr>
        <p:blipFill>
          <a:blip r:embed="rId3"/>
          <a:stretch>
            <a:fillRect/>
          </a:stretch>
        </p:blipFill>
        <p:spPr>
          <a:xfrm>
            <a:off x="1110705" y="4727693"/>
            <a:ext cx="4637366" cy="1565864"/>
          </a:xfrm>
          <a:prstGeom prst="rect">
            <a:avLst/>
          </a:prstGeom>
        </p:spPr>
      </p:pic>
      <p:pic>
        <p:nvPicPr>
          <p:cNvPr id="15" name="Imagen 14">
            <a:extLst>
              <a:ext uri="{FF2B5EF4-FFF2-40B4-BE49-F238E27FC236}">
                <a16:creationId xmlns:a16="http://schemas.microsoft.com/office/drawing/2014/main" id="{5E9EF830-7B0E-45CF-A89A-172E8979E509}"/>
              </a:ext>
            </a:extLst>
          </p:cNvPr>
          <p:cNvPicPr>
            <a:picLocks noChangeAspect="1"/>
          </p:cNvPicPr>
          <p:nvPr/>
        </p:nvPicPr>
        <p:blipFill>
          <a:blip r:embed="rId4"/>
          <a:stretch>
            <a:fillRect/>
          </a:stretch>
        </p:blipFill>
        <p:spPr>
          <a:xfrm>
            <a:off x="5748071" y="4897636"/>
            <a:ext cx="6475931" cy="1599118"/>
          </a:xfrm>
          <a:prstGeom prst="rect">
            <a:avLst/>
          </a:prstGeom>
        </p:spPr>
      </p:pic>
    </p:spTree>
    <p:extLst>
      <p:ext uri="{BB962C8B-B14F-4D97-AF65-F5344CB8AC3E}">
        <p14:creationId xmlns:p14="http://schemas.microsoft.com/office/powerpoint/2010/main" val="104153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365663" y="1055319"/>
            <a:ext cx="10545288" cy="1030360"/>
          </a:xfrm>
        </p:spPr>
        <p:txBody>
          <a:bodyPr>
            <a:normAutofit/>
          </a:bodyPr>
          <a:lstStyle/>
          <a:p>
            <a:r>
              <a:rPr lang="en-US" sz="2400" dirty="0">
                <a:solidFill>
                  <a:schemeClr val="bg1"/>
                </a:solidFill>
              </a:rPr>
              <a:t>REPASO DE MODELOS Y RELACIONES MUCHOS A MUCHOS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365662" y="2540833"/>
            <a:ext cx="10588157" cy="1015663"/>
          </a:xfrm>
          <a:prstGeom prst="rect">
            <a:avLst/>
          </a:prstGeom>
          <a:noFill/>
        </p:spPr>
        <p:txBody>
          <a:bodyPr wrap="square">
            <a:spAutoFit/>
          </a:bodyPr>
          <a:lstStyle/>
          <a:p>
            <a:r>
              <a:rPr lang="es-ES" sz="2000" dirty="0"/>
              <a:t>Un empleado puede trabajar en diversos proyectos de una empresa, los empleados para entrar a la plataforma necesitan identificarse con un correo corporativo, </a:t>
            </a:r>
            <a:r>
              <a:rPr lang="es-ES" sz="2000" dirty="0" err="1"/>
              <a:t>password</a:t>
            </a:r>
            <a:r>
              <a:rPr lang="es-ES" sz="2000" dirty="0"/>
              <a:t> y su nombre. De cada proyecto se tiene el nombre y una descripción.</a:t>
            </a:r>
            <a:endParaRPr lang="es-CL" sz="2000" dirty="0"/>
          </a:p>
        </p:txBody>
      </p:sp>
      <p:sp>
        <p:nvSpPr>
          <p:cNvPr id="11" name="CuadroTexto 10">
            <a:extLst>
              <a:ext uri="{FF2B5EF4-FFF2-40B4-BE49-F238E27FC236}">
                <a16:creationId xmlns:a16="http://schemas.microsoft.com/office/drawing/2014/main" id="{F11C501B-B025-4445-80C0-C03E0A3AE491}"/>
              </a:ext>
            </a:extLst>
          </p:cNvPr>
          <p:cNvSpPr txBox="1"/>
          <p:nvPr/>
        </p:nvSpPr>
        <p:spPr>
          <a:xfrm>
            <a:off x="1365662" y="3866743"/>
            <a:ext cx="10588156" cy="646331"/>
          </a:xfrm>
          <a:prstGeom prst="rect">
            <a:avLst/>
          </a:prstGeom>
          <a:noFill/>
        </p:spPr>
        <p:txBody>
          <a:bodyPr wrap="square">
            <a:spAutoFit/>
          </a:bodyPr>
          <a:lstStyle/>
          <a:p>
            <a:r>
              <a:rPr lang="es-ES" b="1" dirty="0"/>
              <a:t>Modelo conceptual Recordemos los pasos importantes: </a:t>
            </a:r>
          </a:p>
          <a:p>
            <a:r>
              <a:rPr lang="es-ES" b="1" u="sng" dirty="0"/>
              <a:t>1. Identificar entidades: </a:t>
            </a:r>
            <a:r>
              <a:rPr lang="es-ES" dirty="0"/>
              <a:t>En este caso empleado y proyecto.</a:t>
            </a:r>
            <a:endParaRPr lang="es-CL" dirty="0"/>
          </a:p>
        </p:txBody>
      </p:sp>
      <p:sp>
        <p:nvSpPr>
          <p:cNvPr id="13" name="CuadroTexto 12">
            <a:extLst>
              <a:ext uri="{FF2B5EF4-FFF2-40B4-BE49-F238E27FC236}">
                <a16:creationId xmlns:a16="http://schemas.microsoft.com/office/drawing/2014/main" id="{21CB1CD5-17C3-4BE6-B018-9BC131D79A5D}"/>
              </a:ext>
            </a:extLst>
          </p:cNvPr>
          <p:cNvSpPr txBox="1"/>
          <p:nvPr/>
        </p:nvSpPr>
        <p:spPr>
          <a:xfrm>
            <a:off x="1301652" y="4572161"/>
            <a:ext cx="6709559" cy="923330"/>
          </a:xfrm>
          <a:prstGeom prst="rect">
            <a:avLst/>
          </a:prstGeom>
          <a:noFill/>
        </p:spPr>
        <p:txBody>
          <a:bodyPr wrap="square">
            <a:spAutoFit/>
          </a:bodyPr>
          <a:lstStyle/>
          <a:p>
            <a:r>
              <a:rPr lang="es-ES" b="1" u="sng" dirty="0"/>
              <a:t>2. Agrupar entidades con sus atributos:</a:t>
            </a:r>
          </a:p>
          <a:p>
            <a:pPr marL="342900" indent="-342900">
              <a:buAutoNum type="alphaLcPeriod"/>
            </a:pPr>
            <a:r>
              <a:rPr lang="es-CL" dirty="0"/>
              <a:t>Empleado (email, </a:t>
            </a:r>
            <a:r>
              <a:rPr lang="es-CL" dirty="0" err="1"/>
              <a:t>password</a:t>
            </a:r>
            <a:r>
              <a:rPr lang="es-CL" dirty="0"/>
              <a:t>, nombre).</a:t>
            </a:r>
            <a:endParaRPr lang="es-ES" b="1" u="sng" dirty="0"/>
          </a:p>
          <a:p>
            <a:pPr marL="342900" indent="-342900">
              <a:buAutoNum type="alphaLcPeriod"/>
            </a:pPr>
            <a:r>
              <a:rPr lang="es-ES" dirty="0"/>
              <a:t>Proyecto (nombre, descripción).</a:t>
            </a:r>
            <a:endParaRPr lang="es-CL" dirty="0"/>
          </a:p>
        </p:txBody>
      </p:sp>
      <p:sp>
        <p:nvSpPr>
          <p:cNvPr id="15" name="CuadroTexto 14">
            <a:extLst>
              <a:ext uri="{FF2B5EF4-FFF2-40B4-BE49-F238E27FC236}">
                <a16:creationId xmlns:a16="http://schemas.microsoft.com/office/drawing/2014/main" id="{E789BB66-6766-4D74-B4B3-53EF9572F7AB}"/>
              </a:ext>
            </a:extLst>
          </p:cNvPr>
          <p:cNvSpPr txBox="1"/>
          <p:nvPr/>
        </p:nvSpPr>
        <p:spPr>
          <a:xfrm>
            <a:off x="1301651" y="5567967"/>
            <a:ext cx="10609299" cy="646331"/>
          </a:xfrm>
          <a:prstGeom prst="rect">
            <a:avLst/>
          </a:prstGeom>
          <a:noFill/>
        </p:spPr>
        <p:txBody>
          <a:bodyPr wrap="square">
            <a:spAutoFit/>
          </a:bodyPr>
          <a:lstStyle/>
          <a:p>
            <a:r>
              <a:rPr lang="es-ES" b="1" u="sng" dirty="0"/>
              <a:t>3. Identificar relaciones y sus cardinalidades: </a:t>
            </a:r>
            <a:r>
              <a:rPr lang="es-ES" dirty="0"/>
              <a:t>Un empleado puede trabajar en 1 o m</a:t>
            </a:r>
            <a:r>
              <a:rPr lang="es-MX" dirty="0" err="1"/>
              <a:t>ás</a:t>
            </a:r>
            <a:r>
              <a:rPr lang="es-ES" dirty="0"/>
              <a:t> proyectos por lo que la relación puede ser "participación". </a:t>
            </a:r>
            <a:endParaRPr lang="es-CL" dirty="0"/>
          </a:p>
        </p:txBody>
      </p:sp>
    </p:spTree>
    <p:extLst>
      <p:ext uri="{BB962C8B-B14F-4D97-AF65-F5344CB8AC3E}">
        <p14:creationId xmlns:p14="http://schemas.microsoft.com/office/powerpoint/2010/main" val="21410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365663" y="1055319"/>
            <a:ext cx="10545288" cy="1030360"/>
          </a:xfrm>
        </p:spPr>
        <p:txBody>
          <a:bodyPr>
            <a:normAutofit/>
          </a:bodyPr>
          <a:lstStyle/>
          <a:p>
            <a:r>
              <a:rPr lang="en-US" sz="2400" dirty="0">
                <a:solidFill>
                  <a:schemeClr val="bg1"/>
                </a:solidFill>
              </a:rPr>
              <a:t>REPASO DE MODELOS Y RELACIONES MUCHOS A MUCHOS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365662" y="2540833"/>
            <a:ext cx="10588157" cy="1015663"/>
          </a:xfrm>
          <a:prstGeom prst="rect">
            <a:avLst/>
          </a:prstGeom>
          <a:noFill/>
        </p:spPr>
        <p:txBody>
          <a:bodyPr wrap="square">
            <a:spAutoFit/>
          </a:bodyPr>
          <a:lstStyle/>
          <a:p>
            <a:r>
              <a:rPr lang="es-ES" sz="2000" dirty="0"/>
              <a:t>Un empleado puede trabajar en diversos proyectos de una empresa, los empleados para entrar a la plataforma necesitan identificarse con un correo corporativo, </a:t>
            </a:r>
            <a:r>
              <a:rPr lang="es-ES" sz="2000" dirty="0" err="1"/>
              <a:t>password</a:t>
            </a:r>
            <a:r>
              <a:rPr lang="es-ES" sz="2000" dirty="0"/>
              <a:t> y su nombre. De cada proyecto se tiene el nombre y una descripción.</a:t>
            </a:r>
            <a:endParaRPr lang="es-CL" sz="2000" dirty="0"/>
          </a:p>
        </p:txBody>
      </p:sp>
      <p:pic>
        <p:nvPicPr>
          <p:cNvPr id="4" name="Imagen 3">
            <a:extLst>
              <a:ext uri="{FF2B5EF4-FFF2-40B4-BE49-F238E27FC236}">
                <a16:creationId xmlns:a16="http://schemas.microsoft.com/office/drawing/2014/main" id="{293E608F-6E3F-4E96-8B7D-25E764BFDD8F}"/>
              </a:ext>
            </a:extLst>
          </p:cNvPr>
          <p:cNvPicPr>
            <a:picLocks noChangeAspect="1"/>
          </p:cNvPicPr>
          <p:nvPr/>
        </p:nvPicPr>
        <p:blipFill>
          <a:blip r:embed="rId3"/>
          <a:stretch>
            <a:fillRect/>
          </a:stretch>
        </p:blipFill>
        <p:spPr>
          <a:xfrm>
            <a:off x="2945079" y="3942193"/>
            <a:ext cx="7042069" cy="2516990"/>
          </a:xfrm>
          <a:prstGeom prst="rect">
            <a:avLst/>
          </a:prstGeom>
        </p:spPr>
      </p:pic>
    </p:spTree>
    <p:extLst>
      <p:ext uri="{BB962C8B-B14F-4D97-AF65-F5344CB8AC3E}">
        <p14:creationId xmlns:p14="http://schemas.microsoft.com/office/powerpoint/2010/main" val="3008979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365663" y="1055319"/>
            <a:ext cx="10545288" cy="1030360"/>
          </a:xfrm>
        </p:spPr>
        <p:txBody>
          <a:bodyPr>
            <a:normAutofit/>
          </a:bodyPr>
          <a:lstStyle/>
          <a:p>
            <a:r>
              <a:rPr lang="en-US" sz="2400" dirty="0">
                <a:solidFill>
                  <a:schemeClr val="bg1"/>
                </a:solidFill>
              </a:rPr>
              <a:t>REPASO DE MODELOS Y RELACIONES MUCHOS A MUCHOS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365662" y="2540833"/>
            <a:ext cx="10588157" cy="1015663"/>
          </a:xfrm>
          <a:prstGeom prst="rect">
            <a:avLst/>
          </a:prstGeom>
          <a:noFill/>
        </p:spPr>
        <p:txBody>
          <a:bodyPr wrap="square">
            <a:spAutoFit/>
          </a:bodyPr>
          <a:lstStyle/>
          <a:p>
            <a:r>
              <a:rPr lang="es-ES" sz="2000" dirty="0"/>
              <a:t>Un empleado puede trabajar en diversos proyectos de una empresa, los empleados para entrar a la plataforma necesitan identificarse con un correo corporativo, </a:t>
            </a:r>
            <a:r>
              <a:rPr lang="es-ES" sz="2000" dirty="0" err="1"/>
              <a:t>password</a:t>
            </a:r>
            <a:r>
              <a:rPr lang="es-ES" sz="2000" dirty="0"/>
              <a:t> y su nombre. De cada proyecto se tiene el nombre y una descripción.</a:t>
            </a:r>
            <a:endParaRPr lang="es-CL" sz="2000" dirty="0"/>
          </a:p>
        </p:txBody>
      </p:sp>
      <p:pic>
        <p:nvPicPr>
          <p:cNvPr id="7" name="Imagen 6">
            <a:extLst>
              <a:ext uri="{FF2B5EF4-FFF2-40B4-BE49-F238E27FC236}">
                <a16:creationId xmlns:a16="http://schemas.microsoft.com/office/drawing/2014/main" id="{C1984EC2-E12D-4523-BDF3-26FE3FFC6290}"/>
              </a:ext>
            </a:extLst>
          </p:cNvPr>
          <p:cNvPicPr>
            <a:picLocks noChangeAspect="1"/>
          </p:cNvPicPr>
          <p:nvPr/>
        </p:nvPicPr>
        <p:blipFill>
          <a:blip r:embed="rId3"/>
          <a:stretch>
            <a:fillRect/>
          </a:stretch>
        </p:blipFill>
        <p:spPr>
          <a:xfrm>
            <a:off x="1858470" y="4284725"/>
            <a:ext cx="9602540" cy="1676634"/>
          </a:xfrm>
          <a:prstGeom prst="rect">
            <a:avLst/>
          </a:prstGeom>
        </p:spPr>
      </p:pic>
    </p:spTree>
    <p:extLst>
      <p:ext uri="{BB962C8B-B14F-4D97-AF65-F5344CB8AC3E}">
        <p14:creationId xmlns:p14="http://schemas.microsoft.com/office/powerpoint/2010/main" val="402761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365663" y="1055319"/>
            <a:ext cx="10545288" cy="1030360"/>
          </a:xfrm>
        </p:spPr>
        <p:txBody>
          <a:bodyPr>
            <a:normAutofit/>
          </a:bodyPr>
          <a:lstStyle/>
          <a:p>
            <a:r>
              <a:rPr lang="en-US" sz="2400" dirty="0">
                <a:solidFill>
                  <a:schemeClr val="bg1"/>
                </a:solidFill>
              </a:rPr>
              <a:t>EJERCICIO EN CLASES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365662" y="2540833"/>
            <a:ext cx="10588157" cy="400110"/>
          </a:xfrm>
          <a:prstGeom prst="rect">
            <a:avLst/>
          </a:prstGeom>
          <a:noFill/>
        </p:spPr>
        <p:txBody>
          <a:bodyPr wrap="square">
            <a:spAutoFit/>
          </a:bodyPr>
          <a:lstStyle/>
          <a:p>
            <a:r>
              <a:rPr lang="es-ES" sz="2000" dirty="0"/>
              <a:t>Crear modelo físico:</a:t>
            </a:r>
            <a:endParaRPr lang="es-CL" sz="2000" dirty="0"/>
          </a:p>
        </p:txBody>
      </p:sp>
      <p:pic>
        <p:nvPicPr>
          <p:cNvPr id="7" name="Imagen 6">
            <a:extLst>
              <a:ext uri="{FF2B5EF4-FFF2-40B4-BE49-F238E27FC236}">
                <a16:creationId xmlns:a16="http://schemas.microsoft.com/office/drawing/2014/main" id="{C1984EC2-E12D-4523-BDF3-26FE3FFC6290}"/>
              </a:ext>
            </a:extLst>
          </p:cNvPr>
          <p:cNvPicPr>
            <a:picLocks noChangeAspect="1"/>
          </p:cNvPicPr>
          <p:nvPr/>
        </p:nvPicPr>
        <p:blipFill>
          <a:blip r:embed="rId3"/>
          <a:stretch>
            <a:fillRect/>
          </a:stretch>
        </p:blipFill>
        <p:spPr>
          <a:xfrm>
            <a:off x="1365662" y="3720223"/>
            <a:ext cx="10233714" cy="1786839"/>
          </a:xfrm>
          <a:prstGeom prst="rect">
            <a:avLst/>
          </a:prstGeom>
        </p:spPr>
      </p:pic>
    </p:spTree>
    <p:extLst>
      <p:ext uri="{BB962C8B-B14F-4D97-AF65-F5344CB8AC3E}">
        <p14:creationId xmlns:p14="http://schemas.microsoft.com/office/powerpoint/2010/main" val="1971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365663" y="1055319"/>
            <a:ext cx="10545288" cy="1030360"/>
          </a:xfrm>
        </p:spPr>
        <p:txBody>
          <a:bodyPr>
            <a:normAutofit/>
          </a:bodyPr>
          <a:lstStyle/>
          <a:p>
            <a:r>
              <a:rPr lang="en-US" sz="2400" dirty="0">
                <a:solidFill>
                  <a:schemeClr val="bg1"/>
                </a:solidFill>
              </a:rPr>
              <a:t>EJERCICIO CODING DOJO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365662" y="2540833"/>
            <a:ext cx="10588157" cy="400110"/>
          </a:xfrm>
          <a:prstGeom prst="rect">
            <a:avLst/>
          </a:prstGeom>
          <a:noFill/>
        </p:spPr>
        <p:txBody>
          <a:bodyPr wrap="square">
            <a:spAutoFit/>
          </a:bodyPr>
          <a:lstStyle/>
          <a:p>
            <a:r>
              <a:rPr lang="es-ES" sz="2000" dirty="0"/>
              <a:t>Crear modelo físico:</a:t>
            </a:r>
            <a:endParaRPr lang="es-CL" sz="2000" dirty="0"/>
          </a:p>
        </p:txBody>
      </p:sp>
      <p:pic>
        <p:nvPicPr>
          <p:cNvPr id="4" name="Imagen 3">
            <a:extLst>
              <a:ext uri="{FF2B5EF4-FFF2-40B4-BE49-F238E27FC236}">
                <a16:creationId xmlns:a16="http://schemas.microsoft.com/office/drawing/2014/main" id="{E496AEB7-E9B6-4694-94F2-027E548C3906}"/>
              </a:ext>
            </a:extLst>
          </p:cNvPr>
          <p:cNvPicPr>
            <a:picLocks noChangeAspect="1"/>
          </p:cNvPicPr>
          <p:nvPr/>
        </p:nvPicPr>
        <p:blipFill>
          <a:blip r:embed="rId3"/>
          <a:stretch>
            <a:fillRect/>
          </a:stretch>
        </p:blipFill>
        <p:spPr>
          <a:xfrm>
            <a:off x="2447742" y="2959189"/>
            <a:ext cx="7570425" cy="3781964"/>
          </a:xfrm>
          <a:prstGeom prst="rect">
            <a:avLst/>
          </a:prstGeom>
        </p:spPr>
      </p:pic>
    </p:spTree>
    <p:extLst>
      <p:ext uri="{BB962C8B-B14F-4D97-AF65-F5344CB8AC3E}">
        <p14:creationId xmlns:p14="http://schemas.microsoft.com/office/powerpoint/2010/main" val="120511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SQL </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D37C5178-EF1C-4520-BAEA-67B0D0D594A5}"/>
              </a:ext>
            </a:extLst>
          </p:cNvPr>
          <p:cNvPicPr>
            <a:picLocks noChangeAspect="1"/>
          </p:cNvPicPr>
          <p:nvPr/>
        </p:nvPicPr>
        <p:blipFill>
          <a:blip r:embed="rId3"/>
          <a:stretch>
            <a:fillRect/>
          </a:stretch>
        </p:blipFill>
        <p:spPr>
          <a:xfrm>
            <a:off x="3941515" y="4372694"/>
            <a:ext cx="4857302" cy="2485307"/>
          </a:xfrm>
          <a:prstGeom prst="rect">
            <a:avLst/>
          </a:prstGeom>
        </p:spPr>
      </p:pic>
      <p:sp>
        <p:nvSpPr>
          <p:cNvPr id="3" name="Marcador de contenido 2">
            <a:extLst>
              <a:ext uri="{FF2B5EF4-FFF2-40B4-BE49-F238E27FC236}">
                <a16:creationId xmlns:a16="http://schemas.microsoft.com/office/drawing/2014/main" id="{BC5950BC-340D-4387-81B0-2551F491021A}"/>
              </a:ext>
            </a:extLst>
          </p:cNvPr>
          <p:cNvSpPr>
            <a:spLocks noGrp="1"/>
          </p:cNvSpPr>
          <p:nvPr>
            <p:ph idx="1"/>
          </p:nvPr>
        </p:nvSpPr>
        <p:spPr>
          <a:xfrm>
            <a:off x="1128214" y="2300161"/>
            <a:ext cx="10967770" cy="3426158"/>
          </a:xfrm>
        </p:spPr>
        <p:txBody>
          <a:bodyPr anchor="t">
            <a:normAutofit/>
          </a:bodyPr>
          <a:lstStyle/>
          <a:p>
            <a:r>
              <a:rPr lang="es-ES" dirty="0"/>
              <a:t>¿Qué es SQL? </a:t>
            </a:r>
          </a:p>
          <a:p>
            <a:r>
              <a:rPr lang="es-ES" sz="1200" dirty="0" err="1"/>
              <a:t>Structured</a:t>
            </a:r>
            <a:r>
              <a:rPr lang="es-ES" sz="1200" dirty="0"/>
              <a:t> </a:t>
            </a:r>
            <a:r>
              <a:rPr lang="es-ES" sz="1200" dirty="0" err="1"/>
              <a:t>Query</a:t>
            </a:r>
            <a:r>
              <a:rPr lang="es-ES" sz="1200" dirty="0"/>
              <a:t> </a:t>
            </a:r>
            <a:r>
              <a:rPr lang="es-ES" sz="1200" dirty="0" err="1"/>
              <a:t>Language</a:t>
            </a:r>
            <a:r>
              <a:rPr lang="es-ES" sz="1200" dirty="0"/>
              <a:t> (Lenguaje estructurado de consultas); es un lenguaje creado para la definición y la manipulación de bases de datos relacionales. El beneficio de este lenguaje es que facilita la administración de datos almacenados. </a:t>
            </a:r>
          </a:p>
          <a:p>
            <a:r>
              <a:rPr lang="es-ES" sz="1200" dirty="0"/>
              <a:t>El lenguaje SQL está compuesto por cláusulas, operadores y funciones de agregado. Estos elementos se combinan en las instrucciones para manipular las bases de datos. En la imagen se puede observar diferentes conceptos usados en una instrucción SQL. </a:t>
            </a:r>
            <a:endParaRPr lang="es-CL" sz="1200" dirty="0"/>
          </a:p>
        </p:txBody>
      </p:sp>
    </p:spTree>
    <p:extLst>
      <p:ext uri="{BB962C8B-B14F-4D97-AF65-F5344CB8AC3E}">
        <p14:creationId xmlns:p14="http://schemas.microsoft.com/office/powerpoint/2010/main" val="2669930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365663" y="1055319"/>
            <a:ext cx="10545288" cy="1030360"/>
          </a:xfrm>
        </p:spPr>
        <p:txBody>
          <a:bodyPr>
            <a:normAutofit/>
          </a:bodyPr>
          <a:lstStyle/>
          <a:p>
            <a:r>
              <a:rPr lang="en-US" sz="2400" dirty="0">
                <a:solidFill>
                  <a:schemeClr val="bg1"/>
                </a:solidFill>
              </a:rPr>
              <a:t>EJERCICIO CODING DOJO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365662" y="2540833"/>
            <a:ext cx="10588157" cy="400110"/>
          </a:xfrm>
          <a:prstGeom prst="rect">
            <a:avLst/>
          </a:prstGeom>
          <a:noFill/>
        </p:spPr>
        <p:txBody>
          <a:bodyPr wrap="square">
            <a:spAutoFit/>
          </a:bodyPr>
          <a:lstStyle/>
          <a:p>
            <a:r>
              <a:rPr lang="es-ES" sz="2000" dirty="0"/>
              <a:t>Practica muchos a muchos:</a:t>
            </a:r>
            <a:endParaRPr lang="es-CL" sz="2000" dirty="0"/>
          </a:p>
        </p:txBody>
      </p:sp>
      <p:sp>
        <p:nvSpPr>
          <p:cNvPr id="11" name="CuadroTexto 10">
            <a:extLst>
              <a:ext uri="{FF2B5EF4-FFF2-40B4-BE49-F238E27FC236}">
                <a16:creationId xmlns:a16="http://schemas.microsoft.com/office/drawing/2014/main" id="{812B96AA-0B64-42FE-899F-BC0D896C11DA}"/>
              </a:ext>
            </a:extLst>
          </p:cNvPr>
          <p:cNvSpPr txBox="1"/>
          <p:nvPr/>
        </p:nvSpPr>
        <p:spPr>
          <a:xfrm>
            <a:off x="1365661" y="3104884"/>
            <a:ext cx="10545289" cy="1938992"/>
          </a:xfrm>
          <a:prstGeom prst="rect">
            <a:avLst/>
          </a:prstGeom>
          <a:noFill/>
        </p:spPr>
        <p:txBody>
          <a:bodyPr wrap="square">
            <a:spAutoFit/>
          </a:bodyPr>
          <a:lstStyle/>
          <a:p>
            <a:r>
              <a:rPr lang="es-ES" sz="2400" b="0" i="0" dirty="0">
                <a:solidFill>
                  <a:srgbClr val="505050"/>
                </a:solidFill>
                <a:effectLst/>
                <a:latin typeface="Gotham-Rounded-Book"/>
              </a:rPr>
              <a:t>Cada libro debe tener un título y un autor, y cada usuario debe poder guardar una lista de sus libros favoritos. Usa MySQL </a:t>
            </a:r>
            <a:r>
              <a:rPr lang="es-ES" sz="2400" b="0" i="0" dirty="0" err="1">
                <a:solidFill>
                  <a:srgbClr val="505050"/>
                </a:solidFill>
                <a:effectLst/>
                <a:latin typeface="Gotham-Rounded-Book"/>
              </a:rPr>
              <a:t>Workbench</a:t>
            </a:r>
            <a:r>
              <a:rPr lang="es-ES" sz="2400" b="0" i="0" dirty="0">
                <a:solidFill>
                  <a:srgbClr val="505050"/>
                </a:solidFill>
                <a:effectLst/>
                <a:latin typeface="Gotham-Rounded-Book"/>
              </a:rPr>
              <a:t> para crear esta base de datos. </a:t>
            </a:r>
          </a:p>
          <a:p>
            <a:endParaRPr lang="es-ES" sz="2400" dirty="0">
              <a:solidFill>
                <a:srgbClr val="505050"/>
              </a:solidFill>
              <a:latin typeface="Gotham-Rounded-Book"/>
            </a:endParaRPr>
          </a:p>
          <a:p>
            <a:r>
              <a:rPr lang="es-ES" sz="2400" b="0" i="0" dirty="0">
                <a:solidFill>
                  <a:srgbClr val="505050"/>
                </a:solidFill>
                <a:effectLst/>
                <a:latin typeface="Gotham-Rounded-Book"/>
              </a:rPr>
              <a:t>A los fines de esta tarea, puede incluir el nombre del autor directamente en los registros del libro.</a:t>
            </a:r>
            <a:endParaRPr lang="es-CL" sz="2400" dirty="0"/>
          </a:p>
        </p:txBody>
      </p:sp>
    </p:spTree>
    <p:extLst>
      <p:ext uri="{BB962C8B-B14F-4D97-AF65-F5344CB8AC3E}">
        <p14:creationId xmlns:p14="http://schemas.microsoft.com/office/powerpoint/2010/main" val="253212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CREAR MODELO FISICO</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ABD756DE-2BFB-4129-9004-AC13CAE4DBF1}"/>
              </a:ext>
            </a:extLst>
          </p:cNvPr>
          <p:cNvPicPr>
            <a:picLocks noChangeAspect="1"/>
          </p:cNvPicPr>
          <p:nvPr/>
        </p:nvPicPr>
        <p:blipFill>
          <a:blip r:embed="rId3"/>
          <a:stretch>
            <a:fillRect/>
          </a:stretch>
        </p:blipFill>
        <p:spPr>
          <a:xfrm>
            <a:off x="4934915" y="3188509"/>
            <a:ext cx="6016776" cy="3669491"/>
          </a:xfrm>
          <a:prstGeom prst="rect">
            <a:avLst/>
          </a:prstGeom>
        </p:spPr>
      </p:pic>
      <p:sp>
        <p:nvSpPr>
          <p:cNvPr id="9" name="CuadroTexto 8">
            <a:extLst>
              <a:ext uri="{FF2B5EF4-FFF2-40B4-BE49-F238E27FC236}">
                <a16:creationId xmlns:a16="http://schemas.microsoft.com/office/drawing/2014/main" id="{22498852-5999-4489-AF7B-D9337DA0E884}"/>
              </a:ext>
            </a:extLst>
          </p:cNvPr>
          <p:cNvSpPr txBox="1"/>
          <p:nvPr/>
        </p:nvSpPr>
        <p:spPr>
          <a:xfrm>
            <a:off x="1365663" y="2540833"/>
            <a:ext cx="10289256" cy="1200329"/>
          </a:xfrm>
          <a:prstGeom prst="rect">
            <a:avLst/>
          </a:prstGeom>
          <a:noFill/>
        </p:spPr>
        <p:txBody>
          <a:bodyPr wrap="square">
            <a:spAutoFit/>
          </a:bodyPr>
          <a:lstStyle/>
          <a:p>
            <a:r>
              <a:rPr lang="es-ES" sz="2400" dirty="0"/>
              <a:t>A partir del modelo lógico mostrado a continuación, crear el modelo físico, </a:t>
            </a:r>
            <a:r>
              <a:rPr lang="es-ES" sz="2400" dirty="0" err="1"/>
              <a:t>agergando</a:t>
            </a:r>
            <a:r>
              <a:rPr lang="es-ES" sz="2400" dirty="0"/>
              <a:t> los tipos de datos por medio del programa “MySQL </a:t>
            </a:r>
            <a:r>
              <a:rPr lang="es-ES" sz="2400" dirty="0" err="1"/>
              <a:t>Workbench</a:t>
            </a:r>
            <a:r>
              <a:rPr lang="es-ES" sz="2400" dirty="0"/>
              <a:t>”.</a:t>
            </a:r>
            <a:endParaRPr lang="es-CL" sz="2400" dirty="0"/>
          </a:p>
        </p:txBody>
      </p:sp>
    </p:spTree>
    <p:extLst>
      <p:ext uri="{BB962C8B-B14F-4D97-AF65-F5344CB8AC3E}">
        <p14:creationId xmlns:p14="http://schemas.microsoft.com/office/powerpoint/2010/main" val="397840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006766" y="2668150"/>
            <a:ext cx="11153232" cy="3570208"/>
          </a:xfrm>
          <a:prstGeom prst="rect">
            <a:avLst/>
          </a:prstGeom>
          <a:noFill/>
        </p:spPr>
        <p:txBody>
          <a:bodyPr wrap="square">
            <a:spAutoFit/>
          </a:bodyPr>
          <a:lstStyle/>
          <a:p>
            <a:r>
              <a:rPr lang="es-ES" sz="2800" dirty="0"/>
              <a:t>Competencias </a:t>
            </a:r>
          </a:p>
          <a:p>
            <a:endParaRPr lang="es-ES" dirty="0"/>
          </a:p>
          <a:p>
            <a:r>
              <a:rPr lang="es-ES" dirty="0"/>
              <a:t>● Identificar y manejar grupos repetitivos para iniciar un proceso de normalización. </a:t>
            </a:r>
          </a:p>
          <a:p>
            <a:endParaRPr lang="es-ES" dirty="0"/>
          </a:p>
          <a:p>
            <a:r>
              <a:rPr lang="es-ES" dirty="0"/>
              <a:t>● Explicar cuando es necesario implementar la normalización entre tablas. </a:t>
            </a:r>
          </a:p>
          <a:p>
            <a:endParaRPr lang="es-ES" dirty="0"/>
          </a:p>
          <a:p>
            <a:r>
              <a:rPr lang="es-ES" dirty="0"/>
              <a:t>● Identificar las primeras tres formas normales para realizar una normalización a la base de datos. </a:t>
            </a:r>
          </a:p>
          <a:p>
            <a:endParaRPr lang="es-ES" dirty="0"/>
          </a:p>
          <a:p>
            <a:r>
              <a:rPr lang="es-ES" dirty="0"/>
              <a:t>● Reconocer la importancia de la desnormalización para facilitar consultas a la base de datos. </a:t>
            </a:r>
          </a:p>
          <a:p>
            <a:endParaRPr lang="es-ES" dirty="0"/>
          </a:p>
          <a:p>
            <a:r>
              <a:rPr lang="es-ES" dirty="0"/>
              <a:t>● Implementar técnicas de normalización para reducir redundancia entre tablas.</a:t>
            </a:r>
            <a:endParaRPr lang="es-CL" dirty="0"/>
          </a:p>
        </p:txBody>
      </p:sp>
    </p:spTree>
    <p:extLst>
      <p:ext uri="{BB962C8B-B14F-4D97-AF65-F5344CB8AC3E}">
        <p14:creationId xmlns:p14="http://schemas.microsoft.com/office/powerpoint/2010/main" val="3734941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006766" y="2668150"/>
            <a:ext cx="11153232" cy="2308324"/>
          </a:xfrm>
          <a:prstGeom prst="rect">
            <a:avLst/>
          </a:prstGeom>
          <a:noFill/>
        </p:spPr>
        <p:txBody>
          <a:bodyPr wrap="square">
            <a:spAutoFit/>
          </a:bodyPr>
          <a:lstStyle/>
          <a:p>
            <a:r>
              <a:rPr lang="es-ES" dirty="0"/>
              <a:t>La mayoría de los problemas lógicos en las bases de datos se deben a las inconsistencias, a las malas relaciones o a la redundancia de información en los registros. </a:t>
            </a:r>
          </a:p>
          <a:p>
            <a:endParaRPr lang="es-ES" dirty="0"/>
          </a:p>
          <a:p>
            <a:r>
              <a:rPr lang="es-ES" dirty="0"/>
              <a:t>El concepto de normalización es importante para evitar esta redundancia de información innecesaria.</a:t>
            </a:r>
          </a:p>
          <a:p>
            <a:endParaRPr lang="es-ES" dirty="0"/>
          </a:p>
          <a:p>
            <a:r>
              <a:rPr lang="es-ES" dirty="0"/>
              <a:t>A pesar de casos peculiares donde sea considerable tener datos almacenados repetidos en tablas diferentes con el objetivo de ofrecer la información en consultas menos procesadas. </a:t>
            </a:r>
            <a:endParaRPr lang="es-CL" dirty="0"/>
          </a:p>
        </p:txBody>
      </p:sp>
      <p:sp>
        <p:nvSpPr>
          <p:cNvPr id="11" name="CuadroTexto 10">
            <a:extLst>
              <a:ext uri="{FF2B5EF4-FFF2-40B4-BE49-F238E27FC236}">
                <a16:creationId xmlns:a16="http://schemas.microsoft.com/office/drawing/2014/main" id="{76C2FCD5-5FF8-49C1-AA64-F48D9C0C22B3}"/>
              </a:ext>
            </a:extLst>
          </p:cNvPr>
          <p:cNvSpPr txBox="1"/>
          <p:nvPr/>
        </p:nvSpPr>
        <p:spPr>
          <a:xfrm>
            <a:off x="1006764" y="5178573"/>
            <a:ext cx="11153231" cy="1200329"/>
          </a:xfrm>
          <a:prstGeom prst="rect">
            <a:avLst/>
          </a:prstGeom>
          <a:noFill/>
        </p:spPr>
        <p:txBody>
          <a:bodyPr wrap="square">
            <a:spAutoFit/>
          </a:bodyPr>
          <a:lstStyle/>
          <a:p>
            <a:r>
              <a:rPr lang="es-ES" dirty="0"/>
              <a:t>El proceso consta de una serie de pasos en los cuales se van eliminando distintos tipos de redundancias con el propósito de prevenir inconsistencias. </a:t>
            </a:r>
          </a:p>
          <a:p>
            <a:endParaRPr lang="es-ES" dirty="0"/>
          </a:p>
          <a:p>
            <a:r>
              <a:rPr lang="es-ES" dirty="0"/>
              <a:t>Estas etapas son muy importantes y reciben el nombre de formas normales. </a:t>
            </a:r>
            <a:endParaRPr lang="es-CL" dirty="0"/>
          </a:p>
        </p:txBody>
      </p:sp>
    </p:spTree>
    <p:extLst>
      <p:ext uri="{BB962C8B-B14F-4D97-AF65-F5344CB8AC3E}">
        <p14:creationId xmlns:p14="http://schemas.microsoft.com/office/powerpoint/2010/main" val="2939351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22498852-5999-4489-AF7B-D9337DA0E884}"/>
              </a:ext>
            </a:extLst>
          </p:cNvPr>
          <p:cNvSpPr txBox="1"/>
          <p:nvPr/>
        </p:nvSpPr>
        <p:spPr>
          <a:xfrm>
            <a:off x="1006766" y="2668150"/>
            <a:ext cx="11153232" cy="1477328"/>
          </a:xfrm>
          <a:prstGeom prst="rect">
            <a:avLst/>
          </a:prstGeom>
          <a:noFill/>
        </p:spPr>
        <p:txBody>
          <a:bodyPr wrap="square">
            <a:spAutoFit/>
          </a:bodyPr>
          <a:lstStyle/>
          <a:p>
            <a:r>
              <a:rPr lang="es-ES" dirty="0"/>
              <a:t>En resumen, la normalización busca: </a:t>
            </a:r>
          </a:p>
          <a:p>
            <a:endParaRPr lang="es-ES" dirty="0"/>
          </a:p>
          <a:p>
            <a:r>
              <a:rPr lang="es-ES" dirty="0"/>
              <a:t>● Evitar la redundancia de datos. </a:t>
            </a:r>
          </a:p>
          <a:p>
            <a:r>
              <a:rPr lang="es-ES" dirty="0"/>
              <a:t>● Simplificar la actualización de datos. </a:t>
            </a:r>
          </a:p>
          <a:p>
            <a:r>
              <a:rPr lang="es-ES" dirty="0"/>
              <a:t>● Garantizar la integridad referencial (prevenir inconsistencia en las relaciones). </a:t>
            </a:r>
            <a:endParaRPr lang="es-CL" dirty="0"/>
          </a:p>
        </p:txBody>
      </p:sp>
    </p:spTree>
    <p:extLst>
      <p:ext uri="{BB962C8B-B14F-4D97-AF65-F5344CB8AC3E}">
        <p14:creationId xmlns:p14="http://schemas.microsoft.com/office/powerpoint/2010/main" val="2512583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PRIMERA FORMA NORMAL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E78246BE-226F-453C-8FEF-124E2BAD3245}"/>
              </a:ext>
            </a:extLst>
          </p:cNvPr>
          <p:cNvSpPr txBox="1"/>
          <p:nvPr/>
        </p:nvSpPr>
        <p:spPr>
          <a:xfrm>
            <a:off x="1199409" y="2554806"/>
            <a:ext cx="10747168" cy="2862322"/>
          </a:xfrm>
          <a:prstGeom prst="rect">
            <a:avLst/>
          </a:prstGeom>
          <a:noFill/>
        </p:spPr>
        <p:txBody>
          <a:bodyPr wrap="square">
            <a:spAutoFit/>
          </a:bodyPr>
          <a:lstStyle/>
          <a:p>
            <a:r>
              <a:rPr lang="es-ES" dirty="0"/>
              <a:t>Para que una tabla se encuentre normalizada acorde a la Primera Forma Normal (1FN), la tabla debe cumplir las siguientes condiciones: </a:t>
            </a:r>
          </a:p>
          <a:p>
            <a:r>
              <a:rPr lang="es-ES" dirty="0"/>
              <a:t>● Cada campo o atributo deben ser atómicos, es decir debe contener un único valor. </a:t>
            </a:r>
          </a:p>
          <a:p>
            <a:r>
              <a:rPr lang="es-ES" dirty="0"/>
              <a:t>● No pueden haber grupos repetitivos. </a:t>
            </a:r>
          </a:p>
          <a:p>
            <a:endParaRPr lang="es-ES" dirty="0"/>
          </a:p>
          <a:p>
            <a:r>
              <a:rPr lang="es-ES" dirty="0"/>
              <a:t>Cada grupo repetitivo se deja como una nueva tabla, manteniendo la clave de la cual provienen. Normalmente esta tabla tendrá una clave primaria compuesta por la clave primaria de la tabla original y el atributo del cual dependen los demás atributos del grupo repetitivo. </a:t>
            </a:r>
          </a:p>
          <a:p>
            <a:endParaRPr lang="es-CL" dirty="0"/>
          </a:p>
        </p:txBody>
      </p:sp>
    </p:spTree>
    <p:extLst>
      <p:ext uri="{BB962C8B-B14F-4D97-AF65-F5344CB8AC3E}">
        <p14:creationId xmlns:p14="http://schemas.microsoft.com/office/powerpoint/2010/main" val="149674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PRIMERA FORMA NORMAL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8F1B0182-4DA0-4C2A-92F4-AF2798457661}"/>
              </a:ext>
            </a:extLst>
          </p:cNvPr>
          <p:cNvPicPr>
            <a:picLocks noChangeAspect="1"/>
          </p:cNvPicPr>
          <p:nvPr/>
        </p:nvPicPr>
        <p:blipFill>
          <a:blip r:embed="rId3"/>
          <a:stretch>
            <a:fillRect/>
          </a:stretch>
        </p:blipFill>
        <p:spPr>
          <a:xfrm>
            <a:off x="1384046" y="2559892"/>
            <a:ext cx="3343742" cy="1162212"/>
          </a:xfrm>
          <a:prstGeom prst="rect">
            <a:avLst/>
          </a:prstGeom>
        </p:spPr>
      </p:pic>
      <p:pic>
        <p:nvPicPr>
          <p:cNvPr id="6" name="Imagen 5">
            <a:extLst>
              <a:ext uri="{FF2B5EF4-FFF2-40B4-BE49-F238E27FC236}">
                <a16:creationId xmlns:a16="http://schemas.microsoft.com/office/drawing/2014/main" id="{92856E94-A34C-4A7A-9147-98B083BD2052}"/>
              </a:ext>
            </a:extLst>
          </p:cNvPr>
          <p:cNvPicPr>
            <a:picLocks noChangeAspect="1"/>
          </p:cNvPicPr>
          <p:nvPr/>
        </p:nvPicPr>
        <p:blipFill>
          <a:blip r:embed="rId4"/>
          <a:stretch>
            <a:fillRect/>
          </a:stretch>
        </p:blipFill>
        <p:spPr>
          <a:xfrm>
            <a:off x="5482078" y="4043388"/>
            <a:ext cx="4315427" cy="2286319"/>
          </a:xfrm>
          <a:prstGeom prst="rect">
            <a:avLst/>
          </a:prstGeom>
        </p:spPr>
      </p:pic>
      <p:sp>
        <p:nvSpPr>
          <p:cNvPr id="7" name="Flecha: a la derecha 6">
            <a:extLst>
              <a:ext uri="{FF2B5EF4-FFF2-40B4-BE49-F238E27FC236}">
                <a16:creationId xmlns:a16="http://schemas.microsoft.com/office/drawing/2014/main" id="{D452EB33-9E90-410B-A1CB-1583734E14A2}"/>
              </a:ext>
            </a:extLst>
          </p:cNvPr>
          <p:cNvSpPr/>
          <p:nvPr/>
        </p:nvSpPr>
        <p:spPr>
          <a:xfrm rot="2157369">
            <a:off x="4013860" y="3847605"/>
            <a:ext cx="1116280" cy="11622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781464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SEGUNDA FORMA NORMAL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adroTexto 21">
            <a:extLst>
              <a:ext uri="{FF2B5EF4-FFF2-40B4-BE49-F238E27FC236}">
                <a16:creationId xmlns:a16="http://schemas.microsoft.com/office/drawing/2014/main" id="{A1E4BC16-C2E4-4F10-AC49-89583E66F201}"/>
              </a:ext>
            </a:extLst>
          </p:cNvPr>
          <p:cNvSpPr txBox="1"/>
          <p:nvPr/>
        </p:nvSpPr>
        <p:spPr>
          <a:xfrm>
            <a:off x="1163782" y="2554806"/>
            <a:ext cx="10385298" cy="1477328"/>
          </a:xfrm>
          <a:prstGeom prst="rect">
            <a:avLst/>
          </a:prstGeom>
          <a:noFill/>
        </p:spPr>
        <p:txBody>
          <a:bodyPr wrap="square">
            <a:spAutoFit/>
          </a:bodyPr>
          <a:lstStyle/>
          <a:p>
            <a:r>
              <a:rPr lang="es-ES" dirty="0"/>
              <a:t>Esta forma debe cumplir las siguientes condiciones: </a:t>
            </a:r>
          </a:p>
          <a:p>
            <a:r>
              <a:rPr lang="es-ES" dirty="0"/>
              <a:t>● Debe satisfacer la 1FN.</a:t>
            </a:r>
          </a:p>
          <a:p>
            <a:r>
              <a:rPr lang="es-ES" dirty="0"/>
              <a:t>● Cada atributo debe depender de la clave primaria, y no solo una parte de ella. </a:t>
            </a:r>
          </a:p>
          <a:p>
            <a:r>
              <a:rPr lang="es-ES" dirty="0"/>
              <a:t>● Los atributos que dependen de manera parcial de la clave primaria deben ser eliminados o almacenados en una nueva entidad.</a:t>
            </a:r>
            <a:endParaRPr lang="es-CL" dirty="0"/>
          </a:p>
        </p:txBody>
      </p:sp>
    </p:spTree>
    <p:extLst>
      <p:ext uri="{BB962C8B-B14F-4D97-AF65-F5344CB8AC3E}">
        <p14:creationId xmlns:p14="http://schemas.microsoft.com/office/powerpoint/2010/main" val="1561949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SEGUNDA FORMA NORMAL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44727437-4819-4D5F-86AE-BCBACD8F2A4E}"/>
              </a:ext>
            </a:extLst>
          </p:cNvPr>
          <p:cNvPicPr>
            <a:picLocks noChangeAspect="1"/>
          </p:cNvPicPr>
          <p:nvPr/>
        </p:nvPicPr>
        <p:blipFill>
          <a:blip r:embed="rId3"/>
          <a:stretch>
            <a:fillRect/>
          </a:stretch>
        </p:blipFill>
        <p:spPr>
          <a:xfrm>
            <a:off x="1630374" y="2638314"/>
            <a:ext cx="1943371" cy="1581371"/>
          </a:xfrm>
          <a:prstGeom prst="rect">
            <a:avLst/>
          </a:prstGeom>
        </p:spPr>
      </p:pic>
      <p:pic>
        <p:nvPicPr>
          <p:cNvPr id="6" name="Imagen 5">
            <a:extLst>
              <a:ext uri="{FF2B5EF4-FFF2-40B4-BE49-F238E27FC236}">
                <a16:creationId xmlns:a16="http://schemas.microsoft.com/office/drawing/2014/main" id="{674A1FDB-8325-41DB-86A7-44F38F74ACFF}"/>
              </a:ext>
            </a:extLst>
          </p:cNvPr>
          <p:cNvPicPr>
            <a:picLocks noChangeAspect="1"/>
          </p:cNvPicPr>
          <p:nvPr/>
        </p:nvPicPr>
        <p:blipFill>
          <a:blip r:embed="rId4"/>
          <a:stretch>
            <a:fillRect/>
          </a:stretch>
        </p:blipFill>
        <p:spPr>
          <a:xfrm>
            <a:off x="5580726" y="2957181"/>
            <a:ext cx="3924848" cy="905001"/>
          </a:xfrm>
          <a:prstGeom prst="rect">
            <a:avLst/>
          </a:prstGeom>
        </p:spPr>
      </p:pic>
      <p:pic>
        <p:nvPicPr>
          <p:cNvPr id="9" name="Imagen 8">
            <a:extLst>
              <a:ext uri="{FF2B5EF4-FFF2-40B4-BE49-F238E27FC236}">
                <a16:creationId xmlns:a16="http://schemas.microsoft.com/office/drawing/2014/main" id="{BFE94D3A-E224-47CB-B06A-2F63B4DA7375}"/>
              </a:ext>
            </a:extLst>
          </p:cNvPr>
          <p:cNvPicPr>
            <a:picLocks noChangeAspect="1"/>
          </p:cNvPicPr>
          <p:nvPr/>
        </p:nvPicPr>
        <p:blipFill>
          <a:blip r:embed="rId5"/>
          <a:stretch>
            <a:fillRect/>
          </a:stretch>
        </p:blipFill>
        <p:spPr>
          <a:xfrm>
            <a:off x="5218726" y="4931471"/>
            <a:ext cx="4648849" cy="1905266"/>
          </a:xfrm>
          <a:prstGeom prst="rect">
            <a:avLst/>
          </a:prstGeom>
        </p:spPr>
      </p:pic>
      <p:sp>
        <p:nvSpPr>
          <p:cNvPr id="19" name="Flecha: hacia abajo 18">
            <a:extLst>
              <a:ext uri="{FF2B5EF4-FFF2-40B4-BE49-F238E27FC236}">
                <a16:creationId xmlns:a16="http://schemas.microsoft.com/office/drawing/2014/main" id="{97632FD9-201E-4E6D-AE23-BDAA0F654E92}"/>
              </a:ext>
            </a:extLst>
          </p:cNvPr>
          <p:cNvSpPr/>
          <p:nvPr/>
        </p:nvSpPr>
        <p:spPr>
          <a:xfrm rot="18551918">
            <a:off x="3505910" y="4193800"/>
            <a:ext cx="1399933" cy="14722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
        <p:nvSpPr>
          <p:cNvPr id="20" name="CuadroTexto 19">
            <a:extLst>
              <a:ext uri="{FF2B5EF4-FFF2-40B4-BE49-F238E27FC236}">
                <a16:creationId xmlns:a16="http://schemas.microsoft.com/office/drawing/2014/main" id="{FAC215E3-225F-4FAA-83BE-E32564FAF127}"/>
              </a:ext>
            </a:extLst>
          </p:cNvPr>
          <p:cNvSpPr txBox="1"/>
          <p:nvPr/>
        </p:nvSpPr>
        <p:spPr>
          <a:xfrm>
            <a:off x="5534052" y="2424392"/>
            <a:ext cx="1244251" cy="369332"/>
          </a:xfrm>
          <a:prstGeom prst="rect">
            <a:avLst/>
          </a:prstGeom>
          <a:noFill/>
        </p:spPr>
        <p:txBody>
          <a:bodyPr wrap="none" rtlCol="0">
            <a:spAutoFit/>
          </a:bodyPr>
          <a:lstStyle/>
          <a:p>
            <a:r>
              <a:rPr lang="es-MX" dirty="0"/>
              <a:t>Problema</a:t>
            </a:r>
            <a:endParaRPr lang="es-CL" dirty="0"/>
          </a:p>
        </p:txBody>
      </p:sp>
    </p:spTree>
    <p:extLst>
      <p:ext uri="{BB962C8B-B14F-4D97-AF65-F5344CB8AC3E}">
        <p14:creationId xmlns:p14="http://schemas.microsoft.com/office/powerpoint/2010/main" val="1983046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TERCERA FORMA NORMAL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AFBDC4A7-43E1-49C3-AD46-1063BEA80883}"/>
              </a:ext>
            </a:extLst>
          </p:cNvPr>
          <p:cNvSpPr txBox="1"/>
          <p:nvPr/>
        </p:nvSpPr>
        <p:spPr>
          <a:xfrm>
            <a:off x="1102777" y="2554604"/>
            <a:ext cx="10446303" cy="923330"/>
          </a:xfrm>
          <a:prstGeom prst="rect">
            <a:avLst/>
          </a:prstGeom>
          <a:noFill/>
        </p:spPr>
        <p:txBody>
          <a:bodyPr wrap="square">
            <a:spAutoFit/>
          </a:bodyPr>
          <a:lstStyle/>
          <a:p>
            <a:r>
              <a:rPr lang="es-ES" dirty="0"/>
              <a:t>Esta forma debe cumplir las siguientes condiciones: </a:t>
            </a:r>
          </a:p>
          <a:p>
            <a:r>
              <a:rPr lang="es-ES" dirty="0"/>
              <a:t>● Debe satisfacer 2FN. </a:t>
            </a:r>
          </a:p>
          <a:p>
            <a:r>
              <a:rPr lang="es-ES" dirty="0"/>
              <a:t>● Toda entidad debe depender directamente de la clave primaria. </a:t>
            </a:r>
            <a:endParaRPr lang="es-CL" dirty="0"/>
          </a:p>
        </p:txBody>
      </p:sp>
      <p:pic>
        <p:nvPicPr>
          <p:cNvPr id="7" name="Imagen 6">
            <a:extLst>
              <a:ext uri="{FF2B5EF4-FFF2-40B4-BE49-F238E27FC236}">
                <a16:creationId xmlns:a16="http://schemas.microsoft.com/office/drawing/2014/main" id="{91E6311F-C81D-4032-9327-78552F92D8A9}"/>
              </a:ext>
            </a:extLst>
          </p:cNvPr>
          <p:cNvPicPr>
            <a:picLocks noChangeAspect="1"/>
          </p:cNvPicPr>
          <p:nvPr/>
        </p:nvPicPr>
        <p:blipFill>
          <a:blip r:embed="rId3"/>
          <a:stretch>
            <a:fillRect/>
          </a:stretch>
        </p:blipFill>
        <p:spPr>
          <a:xfrm>
            <a:off x="1102777" y="3645677"/>
            <a:ext cx="5768404" cy="1137804"/>
          </a:xfrm>
          <a:prstGeom prst="rect">
            <a:avLst/>
          </a:prstGeom>
        </p:spPr>
      </p:pic>
      <p:pic>
        <p:nvPicPr>
          <p:cNvPr id="13" name="Imagen 12">
            <a:extLst>
              <a:ext uri="{FF2B5EF4-FFF2-40B4-BE49-F238E27FC236}">
                <a16:creationId xmlns:a16="http://schemas.microsoft.com/office/drawing/2014/main" id="{2AA1E5CB-D02D-4D00-ACE5-DCFF5AF010DF}"/>
              </a:ext>
            </a:extLst>
          </p:cNvPr>
          <p:cNvPicPr>
            <a:picLocks noChangeAspect="1"/>
          </p:cNvPicPr>
          <p:nvPr/>
        </p:nvPicPr>
        <p:blipFill>
          <a:blip r:embed="rId4"/>
          <a:stretch>
            <a:fillRect/>
          </a:stretch>
        </p:blipFill>
        <p:spPr>
          <a:xfrm>
            <a:off x="6806934" y="3938630"/>
            <a:ext cx="5029902" cy="2919370"/>
          </a:xfrm>
          <a:prstGeom prst="rect">
            <a:avLst/>
          </a:prstGeom>
        </p:spPr>
      </p:pic>
      <p:sp>
        <p:nvSpPr>
          <p:cNvPr id="21" name="Flecha: hacia abajo 20">
            <a:extLst>
              <a:ext uri="{FF2B5EF4-FFF2-40B4-BE49-F238E27FC236}">
                <a16:creationId xmlns:a16="http://schemas.microsoft.com/office/drawing/2014/main" id="{4D9574BD-E3BB-482B-ACBC-F8D2827C132B}"/>
              </a:ext>
            </a:extLst>
          </p:cNvPr>
          <p:cNvSpPr/>
          <p:nvPr/>
        </p:nvSpPr>
        <p:spPr>
          <a:xfrm rot="17718137">
            <a:off x="5625962" y="4599417"/>
            <a:ext cx="1399933" cy="14722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30186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INSTALACION MYSQL </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C5950BC-340D-4387-81B0-2551F491021A}"/>
              </a:ext>
            </a:extLst>
          </p:cNvPr>
          <p:cNvSpPr>
            <a:spLocks noGrp="1"/>
          </p:cNvSpPr>
          <p:nvPr>
            <p:ph idx="1"/>
          </p:nvPr>
        </p:nvSpPr>
        <p:spPr>
          <a:xfrm>
            <a:off x="1128214" y="2300161"/>
            <a:ext cx="10967770" cy="3426158"/>
          </a:xfrm>
        </p:spPr>
        <p:txBody>
          <a:bodyPr anchor="t">
            <a:normAutofit/>
          </a:bodyPr>
          <a:lstStyle/>
          <a:p>
            <a:r>
              <a:rPr lang="es-ES" dirty="0"/>
              <a:t>https://dev.mysql.com/downloads/installer</a:t>
            </a:r>
            <a:r>
              <a:rPr lang="es-ES" b="0" dirty="0"/>
              <a:t>/</a:t>
            </a:r>
          </a:p>
        </p:txBody>
      </p:sp>
      <p:pic>
        <p:nvPicPr>
          <p:cNvPr id="6" name="Imagen 5">
            <a:extLst>
              <a:ext uri="{FF2B5EF4-FFF2-40B4-BE49-F238E27FC236}">
                <a16:creationId xmlns:a16="http://schemas.microsoft.com/office/drawing/2014/main" id="{C21D5690-F94C-47D0-A26F-1E7045AAE2E4}"/>
              </a:ext>
            </a:extLst>
          </p:cNvPr>
          <p:cNvPicPr>
            <a:picLocks noChangeAspect="1"/>
          </p:cNvPicPr>
          <p:nvPr/>
        </p:nvPicPr>
        <p:blipFill>
          <a:blip r:embed="rId3"/>
          <a:stretch>
            <a:fillRect/>
          </a:stretch>
        </p:blipFill>
        <p:spPr>
          <a:xfrm>
            <a:off x="9631235" y="4459470"/>
            <a:ext cx="2477630" cy="2349752"/>
          </a:xfrm>
          <a:prstGeom prst="rect">
            <a:avLst/>
          </a:prstGeom>
        </p:spPr>
      </p:pic>
      <p:pic>
        <p:nvPicPr>
          <p:cNvPr id="9" name="Imagen 8">
            <a:extLst>
              <a:ext uri="{FF2B5EF4-FFF2-40B4-BE49-F238E27FC236}">
                <a16:creationId xmlns:a16="http://schemas.microsoft.com/office/drawing/2014/main" id="{0A2A7941-C7EF-4FB9-8C12-8D33A990FCEB}"/>
              </a:ext>
            </a:extLst>
          </p:cNvPr>
          <p:cNvPicPr>
            <a:picLocks noChangeAspect="1"/>
          </p:cNvPicPr>
          <p:nvPr/>
        </p:nvPicPr>
        <p:blipFill>
          <a:blip r:embed="rId4"/>
          <a:stretch>
            <a:fillRect/>
          </a:stretch>
        </p:blipFill>
        <p:spPr>
          <a:xfrm>
            <a:off x="1135498" y="2824985"/>
            <a:ext cx="7841610" cy="3723760"/>
          </a:xfrm>
          <a:prstGeom prst="rect">
            <a:avLst/>
          </a:prstGeom>
        </p:spPr>
      </p:pic>
    </p:spTree>
    <p:extLst>
      <p:ext uri="{BB962C8B-B14F-4D97-AF65-F5344CB8AC3E}">
        <p14:creationId xmlns:p14="http://schemas.microsoft.com/office/powerpoint/2010/main" val="2814352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RESUMEN DE 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AFBDC4A7-43E1-49C3-AD46-1063BEA80883}"/>
              </a:ext>
            </a:extLst>
          </p:cNvPr>
          <p:cNvSpPr txBox="1"/>
          <p:nvPr/>
        </p:nvSpPr>
        <p:spPr>
          <a:xfrm>
            <a:off x="1102777" y="2554604"/>
            <a:ext cx="10446303" cy="1200329"/>
          </a:xfrm>
          <a:prstGeom prst="rect">
            <a:avLst/>
          </a:prstGeom>
          <a:noFill/>
        </p:spPr>
        <p:txBody>
          <a:bodyPr wrap="square">
            <a:spAutoFit/>
          </a:bodyPr>
          <a:lstStyle/>
          <a:p>
            <a:r>
              <a:rPr lang="es-ES" dirty="0"/>
              <a:t>Como podemos ver, el proceso de normalización conlleva una serie de pasos ordenados que nos permiten reducir la cantidad de datos que debemos almacenar en una base de datos, evitando así la redundancia de datos, simplifica la actualización de los datos y garantiza integridad referencial, previniendo la inconsistencia en las relaciones. </a:t>
            </a:r>
            <a:endParaRPr lang="es-CL" dirty="0"/>
          </a:p>
        </p:txBody>
      </p:sp>
      <p:pic>
        <p:nvPicPr>
          <p:cNvPr id="4" name="Imagen 3">
            <a:extLst>
              <a:ext uri="{FF2B5EF4-FFF2-40B4-BE49-F238E27FC236}">
                <a16:creationId xmlns:a16="http://schemas.microsoft.com/office/drawing/2014/main" id="{1490AECB-D0FD-4A7E-A1DC-A44DA4B2A063}"/>
              </a:ext>
            </a:extLst>
          </p:cNvPr>
          <p:cNvPicPr>
            <a:picLocks noChangeAspect="1"/>
          </p:cNvPicPr>
          <p:nvPr/>
        </p:nvPicPr>
        <p:blipFill>
          <a:blip r:embed="rId3"/>
          <a:stretch>
            <a:fillRect/>
          </a:stretch>
        </p:blipFill>
        <p:spPr>
          <a:xfrm>
            <a:off x="3334669" y="3810737"/>
            <a:ext cx="5987462" cy="3006204"/>
          </a:xfrm>
          <a:prstGeom prst="rect">
            <a:avLst/>
          </a:prstGeom>
        </p:spPr>
      </p:pic>
    </p:spTree>
    <p:extLst>
      <p:ext uri="{BB962C8B-B14F-4D97-AF65-F5344CB8AC3E}">
        <p14:creationId xmlns:p14="http://schemas.microsoft.com/office/powerpoint/2010/main" val="1842410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EJEMPLO SIN 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0C00563-275B-499D-8C63-CB50BD96EC49}"/>
              </a:ext>
            </a:extLst>
          </p:cNvPr>
          <p:cNvPicPr>
            <a:picLocks noChangeAspect="1"/>
          </p:cNvPicPr>
          <p:nvPr/>
        </p:nvPicPr>
        <p:blipFill>
          <a:blip r:embed="rId3"/>
          <a:stretch>
            <a:fillRect/>
          </a:stretch>
        </p:blipFill>
        <p:spPr>
          <a:xfrm>
            <a:off x="1075624" y="2847894"/>
            <a:ext cx="10040751" cy="1162212"/>
          </a:xfrm>
          <a:prstGeom prst="rect">
            <a:avLst/>
          </a:prstGeom>
        </p:spPr>
      </p:pic>
      <p:sp>
        <p:nvSpPr>
          <p:cNvPr id="13" name="CuadroTexto 12">
            <a:extLst>
              <a:ext uri="{FF2B5EF4-FFF2-40B4-BE49-F238E27FC236}">
                <a16:creationId xmlns:a16="http://schemas.microsoft.com/office/drawing/2014/main" id="{68835F7A-A903-42D6-989A-DC312896DE8B}"/>
              </a:ext>
            </a:extLst>
          </p:cNvPr>
          <p:cNvSpPr txBox="1"/>
          <p:nvPr/>
        </p:nvSpPr>
        <p:spPr>
          <a:xfrm>
            <a:off x="1102777" y="2635326"/>
            <a:ext cx="6097978" cy="369332"/>
          </a:xfrm>
          <a:prstGeom prst="rect">
            <a:avLst/>
          </a:prstGeom>
          <a:noFill/>
        </p:spPr>
        <p:txBody>
          <a:bodyPr wrap="square">
            <a:spAutoFit/>
          </a:bodyPr>
          <a:lstStyle/>
          <a:p>
            <a:r>
              <a:rPr lang="es-CL" dirty="0"/>
              <a:t>Tabla sin normalizar</a:t>
            </a:r>
          </a:p>
        </p:txBody>
      </p:sp>
      <p:sp>
        <p:nvSpPr>
          <p:cNvPr id="17" name="CuadroTexto 16">
            <a:extLst>
              <a:ext uri="{FF2B5EF4-FFF2-40B4-BE49-F238E27FC236}">
                <a16:creationId xmlns:a16="http://schemas.microsoft.com/office/drawing/2014/main" id="{0E1EFFA9-F982-4C1D-9545-2D2BDA5410FB}"/>
              </a:ext>
            </a:extLst>
          </p:cNvPr>
          <p:cNvSpPr txBox="1"/>
          <p:nvPr/>
        </p:nvSpPr>
        <p:spPr>
          <a:xfrm>
            <a:off x="1102776" y="4302033"/>
            <a:ext cx="10601661" cy="2031325"/>
          </a:xfrm>
          <a:prstGeom prst="rect">
            <a:avLst/>
          </a:prstGeom>
          <a:noFill/>
        </p:spPr>
        <p:txBody>
          <a:bodyPr wrap="square">
            <a:spAutoFit/>
          </a:bodyPr>
          <a:lstStyle/>
          <a:p>
            <a:r>
              <a:rPr lang="es-ES" dirty="0"/>
              <a:t>Al tener todo desnormalizado, antes hubiésemos tenido que ir a buscar en cada uno de los registros de las facturas y cambiar la dirección del paciente correspondiente. En cambio, al tener normalizado, basta que consultemos la tabla de Pacientes y realizar la actualización en dicha tabla. </a:t>
            </a:r>
          </a:p>
          <a:p>
            <a:endParaRPr lang="es-ES" dirty="0"/>
          </a:p>
          <a:p>
            <a:r>
              <a:rPr lang="es-ES" dirty="0"/>
              <a:t>Lo bueno de tener la base de datos completamente normalizada es que minimizamos el espacio necesario para almacenar los datos y reducimos las anomalías de mantención.</a:t>
            </a:r>
            <a:endParaRPr lang="es-CL" dirty="0"/>
          </a:p>
        </p:txBody>
      </p:sp>
    </p:spTree>
    <p:extLst>
      <p:ext uri="{BB962C8B-B14F-4D97-AF65-F5344CB8AC3E}">
        <p14:creationId xmlns:p14="http://schemas.microsoft.com/office/powerpoint/2010/main" val="1387444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fontScale="90000"/>
          </a:bodyPr>
          <a:lstStyle/>
          <a:p>
            <a:r>
              <a:rPr lang="es-MX" dirty="0">
                <a:solidFill>
                  <a:schemeClr val="bg1"/>
                </a:solidFill>
              </a:rPr>
              <a:t>DESVENTAJAS DE LA 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0E1EFFA9-F982-4C1D-9545-2D2BDA5410FB}"/>
              </a:ext>
            </a:extLst>
          </p:cNvPr>
          <p:cNvSpPr txBox="1"/>
          <p:nvPr/>
        </p:nvSpPr>
        <p:spPr>
          <a:xfrm>
            <a:off x="1102777" y="2859318"/>
            <a:ext cx="10601661" cy="2308324"/>
          </a:xfrm>
          <a:prstGeom prst="rect">
            <a:avLst/>
          </a:prstGeom>
          <a:noFill/>
        </p:spPr>
        <p:txBody>
          <a:bodyPr wrap="square">
            <a:spAutoFit/>
          </a:bodyPr>
          <a:lstStyle/>
          <a:p>
            <a:r>
              <a:rPr lang="es-ES" dirty="0"/>
              <a:t>El precio de agregar información adicional en una tabla puede generar que a la larga cueste menos con respecto a las consultas que se deba estar haciendo de manera reiterada, en pocas palabras es un dilema entre almacenar menos registros pero acomplejar las consultas a la base de datos versus ofrecer un tiempo de respuesta optimo a cambio de tener redundancia en las tablas. </a:t>
            </a:r>
          </a:p>
          <a:p>
            <a:endParaRPr lang="es-ES" dirty="0"/>
          </a:p>
          <a:p>
            <a:r>
              <a:rPr lang="es-ES" dirty="0"/>
              <a:t>Esta no es una decisión genérica pues siempre dependerá del caso de uso y la problemática en evaluación. </a:t>
            </a:r>
            <a:endParaRPr lang="es-CL" dirty="0"/>
          </a:p>
        </p:txBody>
      </p:sp>
    </p:spTree>
    <p:extLst>
      <p:ext uri="{BB962C8B-B14F-4D97-AF65-F5344CB8AC3E}">
        <p14:creationId xmlns:p14="http://schemas.microsoft.com/office/powerpoint/2010/main" val="1101253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fontScale="90000"/>
          </a:bodyPr>
          <a:lstStyle/>
          <a:p>
            <a:r>
              <a:rPr lang="es-MX" dirty="0">
                <a:solidFill>
                  <a:schemeClr val="bg1"/>
                </a:solidFill>
              </a:rPr>
              <a:t>DESVENTAJAS DE LA 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0E1EFFA9-F982-4C1D-9545-2D2BDA5410FB}"/>
              </a:ext>
            </a:extLst>
          </p:cNvPr>
          <p:cNvSpPr txBox="1"/>
          <p:nvPr/>
        </p:nvSpPr>
        <p:spPr>
          <a:xfrm>
            <a:off x="1102777" y="2859318"/>
            <a:ext cx="10601661" cy="2308324"/>
          </a:xfrm>
          <a:prstGeom prst="rect">
            <a:avLst/>
          </a:prstGeom>
          <a:noFill/>
        </p:spPr>
        <p:txBody>
          <a:bodyPr wrap="square">
            <a:spAutoFit/>
          </a:bodyPr>
          <a:lstStyle/>
          <a:p>
            <a:r>
              <a:rPr lang="es-ES" dirty="0"/>
              <a:t>El precio de agregar información adicional en una tabla puede generar que a la larga cueste menos con respecto a las consultas que se deba estar haciendo de manera reiterada, en pocas palabras es un dilema entre almacenar menos registros pero acomplejar las consultas a la base de datos versus ofrecer un tiempo de respuesta optimo a cambio de tener redundancia en las tablas. </a:t>
            </a:r>
          </a:p>
          <a:p>
            <a:endParaRPr lang="es-ES" dirty="0"/>
          </a:p>
          <a:p>
            <a:r>
              <a:rPr lang="es-ES" dirty="0"/>
              <a:t>Esta no es una decisión genérica pues siempre dependerá del caso de uso y la problemática en evaluación. </a:t>
            </a:r>
            <a:endParaRPr lang="es-CL" dirty="0"/>
          </a:p>
        </p:txBody>
      </p:sp>
    </p:spTree>
    <p:extLst>
      <p:ext uri="{BB962C8B-B14F-4D97-AF65-F5344CB8AC3E}">
        <p14:creationId xmlns:p14="http://schemas.microsoft.com/office/powerpoint/2010/main" val="2056873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EJERCICIO NORMALIZACION</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D6D0CB2A-80EB-4B3D-928A-92236BD1C7CC}"/>
              </a:ext>
            </a:extLst>
          </p:cNvPr>
          <p:cNvSpPr txBox="1"/>
          <p:nvPr/>
        </p:nvSpPr>
        <p:spPr>
          <a:xfrm>
            <a:off x="1228106" y="2391770"/>
            <a:ext cx="10963893" cy="369332"/>
          </a:xfrm>
          <a:prstGeom prst="rect">
            <a:avLst/>
          </a:prstGeom>
          <a:noFill/>
        </p:spPr>
        <p:txBody>
          <a:bodyPr wrap="square">
            <a:spAutoFit/>
          </a:bodyPr>
          <a:lstStyle/>
          <a:p>
            <a:r>
              <a:rPr lang="es-ES" dirty="0"/>
              <a:t>En el siguiente ejercicio se requiere normalizar la siguiente tabla hasta llegar a la 3FN:</a:t>
            </a:r>
            <a:endParaRPr lang="es-CL" dirty="0"/>
          </a:p>
        </p:txBody>
      </p:sp>
      <p:pic>
        <p:nvPicPr>
          <p:cNvPr id="6" name="Imagen 5">
            <a:extLst>
              <a:ext uri="{FF2B5EF4-FFF2-40B4-BE49-F238E27FC236}">
                <a16:creationId xmlns:a16="http://schemas.microsoft.com/office/drawing/2014/main" id="{1DB6D95F-1515-434C-8364-9D5CD2D44E6F}"/>
              </a:ext>
            </a:extLst>
          </p:cNvPr>
          <p:cNvPicPr>
            <a:picLocks noChangeAspect="1"/>
          </p:cNvPicPr>
          <p:nvPr/>
        </p:nvPicPr>
        <p:blipFill>
          <a:blip r:embed="rId3"/>
          <a:stretch>
            <a:fillRect/>
          </a:stretch>
        </p:blipFill>
        <p:spPr>
          <a:xfrm>
            <a:off x="1535371" y="3109942"/>
            <a:ext cx="6030167" cy="3143689"/>
          </a:xfrm>
          <a:prstGeom prst="rect">
            <a:avLst/>
          </a:prstGeom>
        </p:spPr>
      </p:pic>
      <p:sp>
        <p:nvSpPr>
          <p:cNvPr id="18" name="CuadroTexto 17">
            <a:extLst>
              <a:ext uri="{FF2B5EF4-FFF2-40B4-BE49-F238E27FC236}">
                <a16:creationId xmlns:a16="http://schemas.microsoft.com/office/drawing/2014/main" id="{2BDECEA9-D329-4A62-83F0-EC8E0E20EB48}"/>
              </a:ext>
            </a:extLst>
          </p:cNvPr>
          <p:cNvSpPr txBox="1"/>
          <p:nvPr/>
        </p:nvSpPr>
        <p:spPr>
          <a:xfrm>
            <a:off x="7565538" y="3294721"/>
            <a:ext cx="6097978" cy="1200329"/>
          </a:xfrm>
          <a:prstGeom prst="rect">
            <a:avLst/>
          </a:prstGeom>
          <a:noFill/>
        </p:spPr>
        <p:txBody>
          <a:bodyPr wrap="square">
            <a:spAutoFit/>
          </a:bodyPr>
          <a:lstStyle/>
          <a:p>
            <a:pPr marL="342900" indent="-342900">
              <a:buAutoNum type="arabicPeriod"/>
            </a:pPr>
            <a:r>
              <a:rPr lang="es-ES" dirty="0"/>
              <a:t>Identificar las entidades. </a:t>
            </a:r>
          </a:p>
          <a:p>
            <a:pPr marL="342900" indent="-342900">
              <a:buAutoNum type="arabicPeriod"/>
            </a:pPr>
            <a:r>
              <a:rPr lang="es-ES" dirty="0"/>
              <a:t>Pasar a 1ra Forma Normal. </a:t>
            </a:r>
          </a:p>
          <a:p>
            <a:pPr marL="342900" indent="-342900">
              <a:buAutoNum type="arabicPeriod"/>
            </a:pPr>
            <a:r>
              <a:rPr lang="es-ES" dirty="0"/>
              <a:t>Pasar a 2ra Forma Normal. </a:t>
            </a:r>
          </a:p>
          <a:p>
            <a:pPr marL="342900" indent="-342900">
              <a:buAutoNum type="arabicPeriod"/>
            </a:pPr>
            <a:r>
              <a:rPr lang="es-ES" dirty="0"/>
              <a:t>Pasar a 3ra Forma Normal.</a:t>
            </a:r>
            <a:endParaRPr lang="es-CL" dirty="0"/>
          </a:p>
        </p:txBody>
      </p:sp>
    </p:spTree>
    <p:extLst>
      <p:ext uri="{BB962C8B-B14F-4D97-AF65-F5344CB8AC3E}">
        <p14:creationId xmlns:p14="http://schemas.microsoft.com/office/powerpoint/2010/main" val="3417032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CREANDO UNA BASE DE DATOS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4EECD0CE-3E53-455D-B9CE-568A7DD701EB}"/>
              </a:ext>
            </a:extLst>
          </p:cNvPr>
          <p:cNvSpPr txBox="1"/>
          <p:nvPr/>
        </p:nvSpPr>
        <p:spPr>
          <a:xfrm>
            <a:off x="1721921" y="2416307"/>
            <a:ext cx="9155875" cy="3046988"/>
          </a:xfrm>
          <a:prstGeom prst="rect">
            <a:avLst/>
          </a:prstGeom>
          <a:noFill/>
        </p:spPr>
        <p:txBody>
          <a:bodyPr wrap="square">
            <a:spAutoFit/>
          </a:bodyPr>
          <a:lstStyle/>
          <a:p>
            <a:r>
              <a:rPr lang="es-ES" sz="2400" dirty="0"/>
              <a:t>Competencias</a:t>
            </a:r>
          </a:p>
          <a:p>
            <a:r>
              <a:rPr lang="es-ES" sz="2400" dirty="0"/>
              <a:t> </a:t>
            </a:r>
          </a:p>
          <a:p>
            <a:r>
              <a:rPr lang="es-ES" dirty="0"/>
              <a:t>● Construir bases de datos para el almacenamiento persistente de información.</a:t>
            </a:r>
          </a:p>
          <a:p>
            <a:r>
              <a:rPr lang="es-ES" dirty="0"/>
              <a:t> </a:t>
            </a:r>
          </a:p>
          <a:p>
            <a:r>
              <a:rPr lang="es-ES" dirty="0"/>
              <a:t>● Crear tablas con sus atributos y tipos de datos correspondientes para el direccionamiento de datos. </a:t>
            </a:r>
          </a:p>
          <a:p>
            <a:endParaRPr lang="es-ES" dirty="0"/>
          </a:p>
          <a:p>
            <a:r>
              <a:rPr lang="es-ES" dirty="0"/>
              <a:t>● Crear claves primarias y foráneas para el enlace de referencias entre tablas. </a:t>
            </a:r>
          </a:p>
          <a:p>
            <a:endParaRPr lang="es-ES" dirty="0"/>
          </a:p>
          <a:p>
            <a:r>
              <a:rPr lang="es-ES" dirty="0"/>
              <a:t>● Importar fichero con extensión .</a:t>
            </a:r>
            <a:r>
              <a:rPr lang="es-ES" dirty="0" err="1"/>
              <a:t>sql</a:t>
            </a:r>
            <a:endParaRPr lang="es-CL" dirty="0"/>
          </a:p>
        </p:txBody>
      </p:sp>
    </p:spTree>
    <p:extLst>
      <p:ext uri="{BB962C8B-B14F-4D97-AF65-F5344CB8AC3E}">
        <p14:creationId xmlns:p14="http://schemas.microsoft.com/office/powerpoint/2010/main" val="2633106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CREANDO UNA BASE DE DATOS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4EECD0CE-3E53-455D-B9CE-568A7DD701EB}"/>
              </a:ext>
            </a:extLst>
          </p:cNvPr>
          <p:cNvSpPr txBox="1"/>
          <p:nvPr/>
        </p:nvSpPr>
        <p:spPr>
          <a:xfrm>
            <a:off x="1721921" y="2416307"/>
            <a:ext cx="9155875" cy="2308324"/>
          </a:xfrm>
          <a:prstGeom prst="rect">
            <a:avLst/>
          </a:prstGeom>
          <a:noFill/>
        </p:spPr>
        <p:txBody>
          <a:bodyPr wrap="square">
            <a:spAutoFit/>
          </a:bodyPr>
          <a:lstStyle/>
          <a:p>
            <a:r>
              <a:rPr lang="es-ES" dirty="0"/>
              <a:t>El proceso de vida de una tabla en una base de datos parte con el proceso de Crear para luego Insertar, Actualizar y Eliminar, que responde a las operaciones elementales que podemos realizar en una tabla (CRUD). </a:t>
            </a:r>
          </a:p>
          <a:p>
            <a:endParaRPr lang="es-ES" dirty="0"/>
          </a:p>
          <a:p>
            <a:r>
              <a:rPr lang="es-ES" dirty="0"/>
              <a:t>No obstante, las bases de datos no están compuestas de una única tabla sino de varias, que se interconectan y referencian para evitar redundancia (que no se repita el mismo dato) de datos, almacenamientos en cascada de información y normalizaciones.</a:t>
            </a:r>
            <a:endParaRPr lang="es-CL" dirty="0"/>
          </a:p>
        </p:txBody>
      </p:sp>
    </p:spTree>
    <p:extLst>
      <p:ext uri="{BB962C8B-B14F-4D97-AF65-F5344CB8AC3E}">
        <p14:creationId xmlns:p14="http://schemas.microsoft.com/office/powerpoint/2010/main" val="964248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CREANDO UNA BASE DE DATOS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318911FA-BD34-4176-AE00-4EA5D951D277}"/>
              </a:ext>
            </a:extLst>
          </p:cNvPr>
          <p:cNvSpPr txBox="1"/>
          <p:nvPr/>
        </p:nvSpPr>
        <p:spPr>
          <a:xfrm>
            <a:off x="1535371" y="2612571"/>
            <a:ext cx="1859483" cy="461665"/>
          </a:xfrm>
          <a:prstGeom prst="rect">
            <a:avLst/>
          </a:prstGeom>
          <a:noFill/>
        </p:spPr>
        <p:txBody>
          <a:bodyPr wrap="none" rtlCol="0">
            <a:spAutoFit/>
          </a:bodyPr>
          <a:lstStyle/>
          <a:p>
            <a:r>
              <a:rPr lang="en-US" sz="2400" dirty="0"/>
              <a:t>Workbench</a:t>
            </a:r>
            <a:endParaRPr lang="es-CL" sz="2400" dirty="0"/>
          </a:p>
        </p:txBody>
      </p:sp>
      <p:pic>
        <p:nvPicPr>
          <p:cNvPr id="18" name="Imagen 17">
            <a:extLst>
              <a:ext uri="{FF2B5EF4-FFF2-40B4-BE49-F238E27FC236}">
                <a16:creationId xmlns:a16="http://schemas.microsoft.com/office/drawing/2014/main" id="{34C822AF-CA7B-4898-98FE-D63610A888B3}"/>
              </a:ext>
            </a:extLst>
          </p:cNvPr>
          <p:cNvPicPr>
            <a:picLocks noChangeAspect="1"/>
          </p:cNvPicPr>
          <p:nvPr/>
        </p:nvPicPr>
        <p:blipFill>
          <a:blip r:embed="rId3"/>
          <a:stretch>
            <a:fillRect/>
          </a:stretch>
        </p:blipFill>
        <p:spPr>
          <a:xfrm>
            <a:off x="1578950" y="3139129"/>
            <a:ext cx="6096803" cy="1347715"/>
          </a:xfrm>
          <a:prstGeom prst="rect">
            <a:avLst/>
          </a:prstGeom>
        </p:spPr>
      </p:pic>
      <p:sp>
        <p:nvSpPr>
          <p:cNvPr id="19" name="Elipse 18">
            <a:extLst>
              <a:ext uri="{FF2B5EF4-FFF2-40B4-BE49-F238E27FC236}">
                <a16:creationId xmlns:a16="http://schemas.microsoft.com/office/drawing/2014/main" id="{91CF9910-5C5A-41F9-BB27-A206150EFAE0}"/>
              </a:ext>
            </a:extLst>
          </p:cNvPr>
          <p:cNvSpPr/>
          <p:nvPr/>
        </p:nvSpPr>
        <p:spPr>
          <a:xfrm>
            <a:off x="2481943" y="2956956"/>
            <a:ext cx="617517" cy="6758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magen 22">
            <a:extLst>
              <a:ext uri="{FF2B5EF4-FFF2-40B4-BE49-F238E27FC236}">
                <a16:creationId xmlns:a16="http://schemas.microsoft.com/office/drawing/2014/main" id="{00305ABF-88F8-46AB-AA99-99E14A134602}"/>
              </a:ext>
            </a:extLst>
          </p:cNvPr>
          <p:cNvPicPr>
            <a:picLocks noChangeAspect="1"/>
          </p:cNvPicPr>
          <p:nvPr/>
        </p:nvPicPr>
        <p:blipFill>
          <a:blip r:embed="rId4"/>
          <a:stretch>
            <a:fillRect/>
          </a:stretch>
        </p:blipFill>
        <p:spPr>
          <a:xfrm>
            <a:off x="8428765" y="2736501"/>
            <a:ext cx="2562583" cy="3515216"/>
          </a:xfrm>
          <a:prstGeom prst="rect">
            <a:avLst/>
          </a:prstGeom>
        </p:spPr>
      </p:pic>
    </p:spTree>
    <p:extLst>
      <p:ext uri="{BB962C8B-B14F-4D97-AF65-F5344CB8AC3E}">
        <p14:creationId xmlns:p14="http://schemas.microsoft.com/office/powerpoint/2010/main" val="585805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BFCC7F22-5741-44B5-AACA-2ABDF472291F}"/>
              </a:ext>
            </a:extLst>
          </p:cNvPr>
          <p:cNvSpPr/>
          <p:nvPr/>
        </p:nvSpPr>
        <p:spPr>
          <a:xfrm>
            <a:off x="6959600" y="3672940"/>
            <a:ext cx="5012518" cy="204012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CREANDO UNA BASE DE DATOS EN LA TERMINAL</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67841330-3B2F-4A6F-8CE9-729195C311C7}"/>
              </a:ext>
            </a:extLst>
          </p:cNvPr>
          <p:cNvSpPr txBox="1"/>
          <p:nvPr/>
        </p:nvSpPr>
        <p:spPr>
          <a:xfrm>
            <a:off x="1535371" y="2393231"/>
            <a:ext cx="2040943" cy="461665"/>
          </a:xfrm>
          <a:prstGeom prst="rect">
            <a:avLst/>
          </a:prstGeom>
          <a:noFill/>
        </p:spPr>
        <p:txBody>
          <a:bodyPr wrap="none" rtlCol="0">
            <a:spAutoFit/>
          </a:bodyPr>
          <a:lstStyle/>
          <a:p>
            <a:r>
              <a:rPr lang="en-US" sz="2400" dirty="0"/>
              <a:t>MySQL Shell</a:t>
            </a:r>
            <a:endParaRPr lang="es-CL" sz="2400" dirty="0"/>
          </a:p>
        </p:txBody>
      </p:sp>
      <p:pic>
        <p:nvPicPr>
          <p:cNvPr id="4" name="Imagen 3">
            <a:extLst>
              <a:ext uri="{FF2B5EF4-FFF2-40B4-BE49-F238E27FC236}">
                <a16:creationId xmlns:a16="http://schemas.microsoft.com/office/drawing/2014/main" id="{6946A8FD-465D-4155-BF6C-50024D645E67}"/>
              </a:ext>
            </a:extLst>
          </p:cNvPr>
          <p:cNvPicPr>
            <a:picLocks noChangeAspect="1"/>
          </p:cNvPicPr>
          <p:nvPr/>
        </p:nvPicPr>
        <p:blipFill>
          <a:blip r:embed="rId3"/>
          <a:stretch>
            <a:fillRect/>
          </a:stretch>
        </p:blipFill>
        <p:spPr>
          <a:xfrm>
            <a:off x="1449237" y="4693004"/>
            <a:ext cx="5012518" cy="841430"/>
          </a:xfrm>
          <a:prstGeom prst="rect">
            <a:avLst/>
          </a:prstGeom>
        </p:spPr>
      </p:pic>
      <p:sp>
        <p:nvSpPr>
          <p:cNvPr id="17" name="CuadroTexto 16">
            <a:extLst>
              <a:ext uri="{FF2B5EF4-FFF2-40B4-BE49-F238E27FC236}">
                <a16:creationId xmlns:a16="http://schemas.microsoft.com/office/drawing/2014/main" id="{F094D88B-2016-4E3E-8912-D0137043C832}"/>
              </a:ext>
            </a:extLst>
          </p:cNvPr>
          <p:cNvSpPr txBox="1"/>
          <p:nvPr/>
        </p:nvSpPr>
        <p:spPr>
          <a:xfrm>
            <a:off x="1449237" y="4236475"/>
            <a:ext cx="2759730" cy="461665"/>
          </a:xfrm>
          <a:prstGeom prst="rect">
            <a:avLst/>
          </a:prstGeom>
          <a:noFill/>
        </p:spPr>
        <p:txBody>
          <a:bodyPr wrap="none" rtlCol="0">
            <a:spAutoFit/>
          </a:bodyPr>
          <a:lstStyle/>
          <a:p>
            <a:r>
              <a:rPr lang="en-US" sz="2400" dirty="0"/>
              <a:t>CMD/ PowerShell</a:t>
            </a:r>
            <a:endParaRPr lang="es-CL" sz="2400" dirty="0"/>
          </a:p>
        </p:txBody>
      </p:sp>
      <p:pic>
        <p:nvPicPr>
          <p:cNvPr id="20" name="Imagen 19">
            <a:extLst>
              <a:ext uri="{FF2B5EF4-FFF2-40B4-BE49-F238E27FC236}">
                <a16:creationId xmlns:a16="http://schemas.microsoft.com/office/drawing/2014/main" id="{01115674-3F8A-4157-ABCF-8876F38C455F}"/>
              </a:ext>
            </a:extLst>
          </p:cNvPr>
          <p:cNvPicPr>
            <a:picLocks noChangeAspect="1"/>
          </p:cNvPicPr>
          <p:nvPr/>
        </p:nvPicPr>
        <p:blipFill>
          <a:blip r:embed="rId4"/>
          <a:stretch>
            <a:fillRect/>
          </a:stretch>
        </p:blipFill>
        <p:spPr>
          <a:xfrm>
            <a:off x="1561279" y="5961359"/>
            <a:ext cx="2963363" cy="464842"/>
          </a:xfrm>
          <a:prstGeom prst="rect">
            <a:avLst/>
          </a:prstGeom>
        </p:spPr>
      </p:pic>
      <p:pic>
        <p:nvPicPr>
          <p:cNvPr id="23" name="Imagen 22">
            <a:extLst>
              <a:ext uri="{FF2B5EF4-FFF2-40B4-BE49-F238E27FC236}">
                <a16:creationId xmlns:a16="http://schemas.microsoft.com/office/drawing/2014/main" id="{1EA8FF2B-7139-43B1-89FF-A3A886A5A7BB}"/>
              </a:ext>
            </a:extLst>
          </p:cNvPr>
          <p:cNvPicPr>
            <a:picLocks noChangeAspect="1"/>
          </p:cNvPicPr>
          <p:nvPr/>
        </p:nvPicPr>
        <p:blipFill>
          <a:blip r:embed="rId5"/>
          <a:stretch>
            <a:fillRect/>
          </a:stretch>
        </p:blipFill>
        <p:spPr>
          <a:xfrm>
            <a:off x="7248589" y="4077180"/>
            <a:ext cx="4520999" cy="470184"/>
          </a:xfrm>
          <a:prstGeom prst="rect">
            <a:avLst/>
          </a:prstGeom>
        </p:spPr>
      </p:pic>
      <p:pic>
        <p:nvPicPr>
          <p:cNvPr id="27" name="Imagen 26">
            <a:extLst>
              <a:ext uri="{FF2B5EF4-FFF2-40B4-BE49-F238E27FC236}">
                <a16:creationId xmlns:a16="http://schemas.microsoft.com/office/drawing/2014/main" id="{DEED1755-C152-4BDF-A052-1A7CF3063DCD}"/>
              </a:ext>
            </a:extLst>
          </p:cNvPr>
          <p:cNvPicPr>
            <a:picLocks noChangeAspect="1"/>
          </p:cNvPicPr>
          <p:nvPr/>
        </p:nvPicPr>
        <p:blipFill>
          <a:blip r:embed="rId6"/>
          <a:stretch>
            <a:fillRect/>
          </a:stretch>
        </p:blipFill>
        <p:spPr>
          <a:xfrm>
            <a:off x="7247065" y="4985580"/>
            <a:ext cx="3255836" cy="380552"/>
          </a:xfrm>
          <a:prstGeom prst="rect">
            <a:avLst/>
          </a:prstGeom>
        </p:spPr>
      </p:pic>
      <p:pic>
        <p:nvPicPr>
          <p:cNvPr id="29" name="Imagen 28">
            <a:extLst>
              <a:ext uri="{FF2B5EF4-FFF2-40B4-BE49-F238E27FC236}">
                <a16:creationId xmlns:a16="http://schemas.microsoft.com/office/drawing/2014/main" id="{D8F1F25B-2AA2-4AAF-A479-BA119A055B6D}"/>
              </a:ext>
            </a:extLst>
          </p:cNvPr>
          <p:cNvPicPr>
            <a:picLocks noChangeAspect="1"/>
          </p:cNvPicPr>
          <p:nvPr/>
        </p:nvPicPr>
        <p:blipFill>
          <a:blip r:embed="rId7"/>
          <a:stretch>
            <a:fillRect/>
          </a:stretch>
        </p:blipFill>
        <p:spPr>
          <a:xfrm>
            <a:off x="5015147" y="6024590"/>
            <a:ext cx="1338136" cy="338379"/>
          </a:xfrm>
          <a:prstGeom prst="rect">
            <a:avLst/>
          </a:prstGeom>
        </p:spPr>
      </p:pic>
      <p:pic>
        <p:nvPicPr>
          <p:cNvPr id="32" name="Imagen 31">
            <a:extLst>
              <a:ext uri="{FF2B5EF4-FFF2-40B4-BE49-F238E27FC236}">
                <a16:creationId xmlns:a16="http://schemas.microsoft.com/office/drawing/2014/main" id="{08968C50-4D97-4CF4-A0AC-B3CBE9C26CA7}"/>
              </a:ext>
            </a:extLst>
          </p:cNvPr>
          <p:cNvPicPr>
            <a:picLocks noChangeAspect="1"/>
          </p:cNvPicPr>
          <p:nvPr/>
        </p:nvPicPr>
        <p:blipFill>
          <a:blip r:embed="rId8"/>
          <a:stretch>
            <a:fillRect/>
          </a:stretch>
        </p:blipFill>
        <p:spPr>
          <a:xfrm>
            <a:off x="5075364" y="2945624"/>
            <a:ext cx="508920" cy="523056"/>
          </a:xfrm>
          <a:prstGeom prst="rect">
            <a:avLst/>
          </a:prstGeom>
        </p:spPr>
      </p:pic>
      <p:pic>
        <p:nvPicPr>
          <p:cNvPr id="34" name="Imagen 33">
            <a:extLst>
              <a:ext uri="{FF2B5EF4-FFF2-40B4-BE49-F238E27FC236}">
                <a16:creationId xmlns:a16="http://schemas.microsoft.com/office/drawing/2014/main" id="{D08202F5-0349-4792-99BE-6F2DA1027F74}"/>
              </a:ext>
            </a:extLst>
          </p:cNvPr>
          <p:cNvPicPr>
            <a:picLocks noChangeAspect="1"/>
          </p:cNvPicPr>
          <p:nvPr/>
        </p:nvPicPr>
        <p:blipFill>
          <a:blip r:embed="rId9"/>
          <a:stretch>
            <a:fillRect/>
          </a:stretch>
        </p:blipFill>
        <p:spPr>
          <a:xfrm>
            <a:off x="2407222" y="3020086"/>
            <a:ext cx="2448261" cy="380095"/>
          </a:xfrm>
          <a:prstGeom prst="rect">
            <a:avLst/>
          </a:prstGeom>
        </p:spPr>
      </p:pic>
      <p:pic>
        <p:nvPicPr>
          <p:cNvPr id="36" name="Imagen 35">
            <a:extLst>
              <a:ext uri="{FF2B5EF4-FFF2-40B4-BE49-F238E27FC236}">
                <a16:creationId xmlns:a16="http://schemas.microsoft.com/office/drawing/2014/main" id="{1FBB6C7E-E459-4675-9E2B-6E48D850C9A7}"/>
              </a:ext>
            </a:extLst>
          </p:cNvPr>
          <p:cNvPicPr>
            <a:picLocks noChangeAspect="1"/>
          </p:cNvPicPr>
          <p:nvPr/>
        </p:nvPicPr>
        <p:blipFill>
          <a:blip r:embed="rId10"/>
          <a:stretch>
            <a:fillRect/>
          </a:stretch>
        </p:blipFill>
        <p:spPr>
          <a:xfrm>
            <a:off x="1568619" y="2971840"/>
            <a:ext cx="618722" cy="464042"/>
          </a:xfrm>
          <a:prstGeom prst="rect">
            <a:avLst/>
          </a:prstGeom>
        </p:spPr>
      </p:pic>
    </p:spTree>
    <p:extLst>
      <p:ext uri="{BB962C8B-B14F-4D97-AF65-F5344CB8AC3E}">
        <p14:creationId xmlns:p14="http://schemas.microsoft.com/office/powerpoint/2010/main" val="24666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fontScale="90000"/>
          </a:bodyPr>
          <a:lstStyle/>
          <a:p>
            <a:r>
              <a:rPr lang="es-MX" sz="2400" dirty="0">
                <a:solidFill>
                  <a:schemeClr val="bg1"/>
                </a:solidFill>
              </a:rPr>
              <a:t>CREANDO UNA BASE DE DATOS </a:t>
            </a:r>
            <a:br>
              <a:rPr lang="es-MX" sz="2400" dirty="0">
                <a:solidFill>
                  <a:schemeClr val="bg1"/>
                </a:solidFill>
              </a:rPr>
            </a:br>
            <a:r>
              <a:rPr lang="es-MX" sz="2400" dirty="0">
                <a:solidFill>
                  <a:schemeClr val="bg1"/>
                </a:solidFill>
              </a:rPr>
              <a:t>DESDE DIAGRAMA ENTIDAD-RELACION</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514D6B0-E296-4F37-8725-1A76C73E9529}"/>
              </a:ext>
            </a:extLst>
          </p:cNvPr>
          <p:cNvPicPr>
            <a:picLocks noChangeAspect="1"/>
          </p:cNvPicPr>
          <p:nvPr/>
        </p:nvPicPr>
        <p:blipFill>
          <a:blip r:embed="rId3"/>
          <a:stretch>
            <a:fillRect/>
          </a:stretch>
        </p:blipFill>
        <p:spPr>
          <a:xfrm>
            <a:off x="1813915" y="3140998"/>
            <a:ext cx="8564170" cy="2419688"/>
          </a:xfrm>
          <a:prstGeom prst="rect">
            <a:avLst/>
          </a:prstGeom>
        </p:spPr>
      </p:pic>
    </p:spTree>
    <p:extLst>
      <p:ext uri="{BB962C8B-B14F-4D97-AF65-F5344CB8AC3E}">
        <p14:creationId xmlns:p14="http://schemas.microsoft.com/office/powerpoint/2010/main" val="381853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BASES DE DATOS RELACIONALES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C5950BC-340D-4387-81B0-2551F491021A}"/>
              </a:ext>
            </a:extLst>
          </p:cNvPr>
          <p:cNvSpPr>
            <a:spLocks noGrp="1"/>
          </p:cNvSpPr>
          <p:nvPr>
            <p:ph idx="1"/>
          </p:nvPr>
        </p:nvSpPr>
        <p:spPr>
          <a:xfrm>
            <a:off x="1102777" y="3307991"/>
            <a:ext cx="10967770" cy="2020379"/>
          </a:xfrm>
        </p:spPr>
        <p:txBody>
          <a:bodyPr anchor="t">
            <a:normAutofit/>
          </a:bodyPr>
          <a:lstStyle/>
          <a:p>
            <a:r>
              <a:rPr lang="es-ES" sz="1400" dirty="0">
                <a:solidFill>
                  <a:schemeClr val="bg2">
                    <a:lumMod val="25000"/>
                  </a:schemeClr>
                </a:solidFill>
              </a:rPr>
              <a:t>Podemos clasificar dos tipos de bases de datos: las Relacionales y las No Relacionales. </a:t>
            </a:r>
          </a:p>
          <a:p>
            <a:r>
              <a:rPr lang="es-ES" sz="1400" dirty="0">
                <a:solidFill>
                  <a:schemeClr val="bg2">
                    <a:lumMod val="25000"/>
                  </a:schemeClr>
                </a:solidFill>
              </a:rPr>
              <a:t>● Las bases de datos relacionales, son aquellas compuestas por una o varias tablas donde se almacena la información, y posteriormente se relacionan entre sí. </a:t>
            </a:r>
          </a:p>
          <a:p>
            <a:r>
              <a:rPr lang="es-ES" sz="1400" dirty="0">
                <a:solidFill>
                  <a:schemeClr val="bg2">
                    <a:lumMod val="25000"/>
                  </a:schemeClr>
                </a:solidFill>
              </a:rPr>
              <a:t>● Las bases de datos No Relacionales son aquellas que siguen esquemas más flexibles de organización, donde no necesariamente todas las entradas tienen la misma estructura.</a:t>
            </a:r>
            <a:endParaRPr lang="es-ES" sz="1400" b="0" dirty="0">
              <a:solidFill>
                <a:schemeClr val="bg2">
                  <a:lumMod val="25000"/>
                </a:schemeClr>
              </a:solidFill>
            </a:endParaRPr>
          </a:p>
        </p:txBody>
      </p:sp>
    </p:spTree>
    <p:extLst>
      <p:ext uri="{BB962C8B-B14F-4D97-AF65-F5344CB8AC3E}">
        <p14:creationId xmlns:p14="http://schemas.microsoft.com/office/powerpoint/2010/main" val="2067277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fontScale="90000"/>
          </a:bodyPr>
          <a:lstStyle/>
          <a:p>
            <a:r>
              <a:rPr lang="es-MX" sz="2400" dirty="0">
                <a:solidFill>
                  <a:schemeClr val="bg1"/>
                </a:solidFill>
              </a:rPr>
              <a:t>CREANDO UNA BASE DE DATOS </a:t>
            </a:r>
            <a:br>
              <a:rPr lang="es-MX" sz="2400" dirty="0">
                <a:solidFill>
                  <a:schemeClr val="bg1"/>
                </a:solidFill>
              </a:rPr>
            </a:br>
            <a:r>
              <a:rPr lang="es-MX" sz="2400" dirty="0">
                <a:solidFill>
                  <a:schemeClr val="bg1"/>
                </a:solidFill>
              </a:rPr>
              <a:t>DESDE ARCHIVO SQL</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0DBE0878-26D2-439F-8328-48C1B7CA2339}"/>
              </a:ext>
            </a:extLst>
          </p:cNvPr>
          <p:cNvPicPr>
            <a:picLocks noChangeAspect="1"/>
          </p:cNvPicPr>
          <p:nvPr/>
        </p:nvPicPr>
        <p:blipFill>
          <a:blip r:embed="rId3"/>
          <a:stretch>
            <a:fillRect/>
          </a:stretch>
        </p:blipFill>
        <p:spPr>
          <a:xfrm>
            <a:off x="1535371" y="2555038"/>
            <a:ext cx="6716200" cy="4117211"/>
          </a:xfrm>
          <a:prstGeom prst="rect">
            <a:avLst/>
          </a:prstGeom>
        </p:spPr>
      </p:pic>
    </p:spTree>
    <p:extLst>
      <p:ext uri="{BB962C8B-B14F-4D97-AF65-F5344CB8AC3E}">
        <p14:creationId xmlns:p14="http://schemas.microsoft.com/office/powerpoint/2010/main" val="3343421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OTROS COMANDOS UTILES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58C54A44-4C4A-449B-B284-D97FAF53F40A}"/>
              </a:ext>
            </a:extLst>
          </p:cNvPr>
          <p:cNvPicPr>
            <a:picLocks noChangeAspect="1"/>
          </p:cNvPicPr>
          <p:nvPr/>
        </p:nvPicPr>
        <p:blipFill>
          <a:blip r:embed="rId3"/>
          <a:stretch>
            <a:fillRect/>
          </a:stretch>
        </p:blipFill>
        <p:spPr>
          <a:xfrm>
            <a:off x="1535371" y="2646536"/>
            <a:ext cx="2300286" cy="401212"/>
          </a:xfrm>
          <a:prstGeom prst="rect">
            <a:avLst/>
          </a:prstGeom>
        </p:spPr>
      </p:pic>
      <p:pic>
        <p:nvPicPr>
          <p:cNvPr id="5" name="Imagen 4">
            <a:extLst>
              <a:ext uri="{FF2B5EF4-FFF2-40B4-BE49-F238E27FC236}">
                <a16:creationId xmlns:a16="http://schemas.microsoft.com/office/drawing/2014/main" id="{E4C9CCF4-5201-4566-9059-9FDB1FEC2CC9}"/>
              </a:ext>
            </a:extLst>
          </p:cNvPr>
          <p:cNvPicPr>
            <a:picLocks noChangeAspect="1"/>
          </p:cNvPicPr>
          <p:nvPr/>
        </p:nvPicPr>
        <p:blipFill>
          <a:blip r:embed="rId4"/>
          <a:stretch>
            <a:fillRect/>
          </a:stretch>
        </p:blipFill>
        <p:spPr>
          <a:xfrm>
            <a:off x="1535372" y="3394960"/>
            <a:ext cx="2451413" cy="452344"/>
          </a:xfrm>
          <a:prstGeom prst="rect">
            <a:avLst/>
          </a:prstGeom>
        </p:spPr>
      </p:pic>
      <p:pic>
        <p:nvPicPr>
          <p:cNvPr id="7" name="Imagen 6">
            <a:extLst>
              <a:ext uri="{FF2B5EF4-FFF2-40B4-BE49-F238E27FC236}">
                <a16:creationId xmlns:a16="http://schemas.microsoft.com/office/drawing/2014/main" id="{8B9E6B71-E0FE-4FFE-892B-3B5FCAB7AB4B}"/>
              </a:ext>
            </a:extLst>
          </p:cNvPr>
          <p:cNvPicPr>
            <a:picLocks noChangeAspect="1"/>
          </p:cNvPicPr>
          <p:nvPr/>
        </p:nvPicPr>
        <p:blipFill>
          <a:blip r:embed="rId5"/>
          <a:stretch>
            <a:fillRect/>
          </a:stretch>
        </p:blipFill>
        <p:spPr>
          <a:xfrm>
            <a:off x="1535371" y="4263295"/>
            <a:ext cx="1546155" cy="477902"/>
          </a:xfrm>
          <a:prstGeom prst="rect">
            <a:avLst/>
          </a:prstGeom>
        </p:spPr>
      </p:pic>
      <p:pic>
        <p:nvPicPr>
          <p:cNvPr id="13" name="Imagen 12">
            <a:extLst>
              <a:ext uri="{FF2B5EF4-FFF2-40B4-BE49-F238E27FC236}">
                <a16:creationId xmlns:a16="http://schemas.microsoft.com/office/drawing/2014/main" id="{5EAA6FE9-14EE-4A4F-A943-B37C4CDDA3A0}"/>
              </a:ext>
            </a:extLst>
          </p:cNvPr>
          <p:cNvPicPr>
            <a:picLocks noChangeAspect="1"/>
          </p:cNvPicPr>
          <p:nvPr/>
        </p:nvPicPr>
        <p:blipFill>
          <a:blip r:embed="rId6"/>
          <a:stretch>
            <a:fillRect/>
          </a:stretch>
        </p:blipFill>
        <p:spPr>
          <a:xfrm>
            <a:off x="1535371" y="5157188"/>
            <a:ext cx="4386618" cy="499077"/>
          </a:xfrm>
          <a:prstGeom prst="rect">
            <a:avLst/>
          </a:prstGeom>
        </p:spPr>
      </p:pic>
      <p:pic>
        <p:nvPicPr>
          <p:cNvPr id="19" name="Imagen 18">
            <a:extLst>
              <a:ext uri="{FF2B5EF4-FFF2-40B4-BE49-F238E27FC236}">
                <a16:creationId xmlns:a16="http://schemas.microsoft.com/office/drawing/2014/main" id="{99AE4D0F-B40D-4923-9524-8DFBB67E27F7}"/>
              </a:ext>
            </a:extLst>
          </p:cNvPr>
          <p:cNvPicPr>
            <a:picLocks noChangeAspect="1"/>
          </p:cNvPicPr>
          <p:nvPr/>
        </p:nvPicPr>
        <p:blipFill>
          <a:blip r:embed="rId7"/>
          <a:stretch>
            <a:fillRect/>
          </a:stretch>
        </p:blipFill>
        <p:spPr>
          <a:xfrm>
            <a:off x="1535371" y="6003477"/>
            <a:ext cx="1955723" cy="452344"/>
          </a:xfrm>
          <a:prstGeom prst="rect">
            <a:avLst/>
          </a:prstGeom>
        </p:spPr>
      </p:pic>
    </p:spTree>
    <p:extLst>
      <p:ext uri="{BB962C8B-B14F-4D97-AF65-F5344CB8AC3E}">
        <p14:creationId xmlns:p14="http://schemas.microsoft.com/office/powerpoint/2010/main" val="3982116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n-US" sz="2400" dirty="0">
                <a:solidFill>
                  <a:schemeClr val="bg1"/>
                </a:solidFill>
              </a:rPr>
              <a:t>ELIMINAR BASE DE DATOS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C82E41D-AE38-44E7-9273-7BBC9E867075}"/>
              </a:ext>
            </a:extLst>
          </p:cNvPr>
          <p:cNvPicPr>
            <a:picLocks noChangeAspect="1"/>
          </p:cNvPicPr>
          <p:nvPr/>
        </p:nvPicPr>
        <p:blipFill>
          <a:blip r:embed="rId3"/>
          <a:stretch>
            <a:fillRect/>
          </a:stretch>
        </p:blipFill>
        <p:spPr>
          <a:xfrm>
            <a:off x="1535371" y="3538968"/>
            <a:ext cx="4014857" cy="380355"/>
          </a:xfrm>
          <a:prstGeom prst="rect">
            <a:avLst/>
          </a:prstGeom>
        </p:spPr>
      </p:pic>
      <p:pic>
        <p:nvPicPr>
          <p:cNvPr id="9" name="Imagen 8">
            <a:extLst>
              <a:ext uri="{FF2B5EF4-FFF2-40B4-BE49-F238E27FC236}">
                <a16:creationId xmlns:a16="http://schemas.microsoft.com/office/drawing/2014/main" id="{1FA6A43A-95BC-410C-991B-07AEEDBE7894}"/>
              </a:ext>
            </a:extLst>
          </p:cNvPr>
          <p:cNvPicPr>
            <a:picLocks noChangeAspect="1"/>
          </p:cNvPicPr>
          <p:nvPr/>
        </p:nvPicPr>
        <p:blipFill>
          <a:blip r:embed="rId4"/>
          <a:stretch>
            <a:fillRect/>
          </a:stretch>
        </p:blipFill>
        <p:spPr>
          <a:xfrm>
            <a:off x="7627927" y="3593342"/>
            <a:ext cx="2486372" cy="2934109"/>
          </a:xfrm>
          <a:prstGeom prst="rect">
            <a:avLst/>
          </a:prstGeom>
        </p:spPr>
      </p:pic>
      <p:sp>
        <p:nvSpPr>
          <p:cNvPr id="13" name="CuadroTexto 12">
            <a:extLst>
              <a:ext uri="{FF2B5EF4-FFF2-40B4-BE49-F238E27FC236}">
                <a16:creationId xmlns:a16="http://schemas.microsoft.com/office/drawing/2014/main" id="{C0817A9B-B5BC-4EA3-A973-49F1CA270E4E}"/>
              </a:ext>
            </a:extLst>
          </p:cNvPr>
          <p:cNvSpPr txBox="1"/>
          <p:nvPr/>
        </p:nvSpPr>
        <p:spPr>
          <a:xfrm>
            <a:off x="1331088" y="2872701"/>
            <a:ext cx="1152239" cy="369332"/>
          </a:xfrm>
          <a:prstGeom prst="rect">
            <a:avLst/>
          </a:prstGeom>
          <a:noFill/>
        </p:spPr>
        <p:txBody>
          <a:bodyPr wrap="none" rtlCol="0">
            <a:spAutoFit/>
          </a:bodyPr>
          <a:lstStyle/>
          <a:p>
            <a:r>
              <a:rPr lang="en-US" dirty="0"/>
              <a:t>Terminal</a:t>
            </a:r>
            <a:endParaRPr lang="es-CL" dirty="0"/>
          </a:p>
        </p:txBody>
      </p:sp>
      <p:sp>
        <p:nvSpPr>
          <p:cNvPr id="26" name="CuadroTexto 25">
            <a:extLst>
              <a:ext uri="{FF2B5EF4-FFF2-40B4-BE49-F238E27FC236}">
                <a16:creationId xmlns:a16="http://schemas.microsoft.com/office/drawing/2014/main" id="{8CA7A4C6-8FCF-43FA-BE8F-1252575C781B}"/>
              </a:ext>
            </a:extLst>
          </p:cNvPr>
          <p:cNvSpPr txBox="1"/>
          <p:nvPr/>
        </p:nvSpPr>
        <p:spPr>
          <a:xfrm>
            <a:off x="7247681" y="2872701"/>
            <a:ext cx="2291205" cy="369332"/>
          </a:xfrm>
          <a:prstGeom prst="rect">
            <a:avLst/>
          </a:prstGeom>
          <a:noFill/>
        </p:spPr>
        <p:txBody>
          <a:bodyPr wrap="none" rtlCol="0">
            <a:spAutoFit/>
          </a:bodyPr>
          <a:lstStyle/>
          <a:p>
            <a:r>
              <a:rPr lang="en-US" dirty="0"/>
              <a:t>MySQL Workbench</a:t>
            </a:r>
            <a:endParaRPr lang="es-CL" dirty="0"/>
          </a:p>
        </p:txBody>
      </p:sp>
    </p:spTree>
    <p:extLst>
      <p:ext uri="{BB962C8B-B14F-4D97-AF65-F5344CB8AC3E}">
        <p14:creationId xmlns:p14="http://schemas.microsoft.com/office/powerpoint/2010/main" val="868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CREACION DE TABLAS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90ED72AC-B801-43DB-A8CC-97DEBB29F01B}"/>
              </a:ext>
            </a:extLst>
          </p:cNvPr>
          <p:cNvSpPr txBox="1"/>
          <p:nvPr/>
        </p:nvSpPr>
        <p:spPr>
          <a:xfrm>
            <a:off x="1316736" y="2551837"/>
            <a:ext cx="10762488" cy="1200329"/>
          </a:xfrm>
          <a:prstGeom prst="rect">
            <a:avLst/>
          </a:prstGeom>
          <a:noFill/>
        </p:spPr>
        <p:txBody>
          <a:bodyPr wrap="square">
            <a:spAutoFit/>
          </a:bodyPr>
          <a:lstStyle/>
          <a:p>
            <a:r>
              <a:rPr lang="es-ES" dirty="0"/>
              <a:t>Para crear una tabla dentro de nuestro motor de base de datos, debemos utilizar el comando CREATE TABLE acompañado del nombre de la tabla y declarar los atributos con su respectivo tipo de dato, ingresándolos entre paréntesis. </a:t>
            </a:r>
          </a:p>
          <a:p>
            <a:r>
              <a:rPr lang="es-ES" dirty="0"/>
              <a:t>La forma canónica de creación es la siguiente:</a:t>
            </a:r>
            <a:endParaRPr lang="es-CL" dirty="0"/>
          </a:p>
        </p:txBody>
      </p:sp>
      <p:sp>
        <p:nvSpPr>
          <p:cNvPr id="17" name="CuadroTexto 16">
            <a:extLst>
              <a:ext uri="{FF2B5EF4-FFF2-40B4-BE49-F238E27FC236}">
                <a16:creationId xmlns:a16="http://schemas.microsoft.com/office/drawing/2014/main" id="{4EA681AE-0DC0-4788-A171-431320BB26D1}"/>
              </a:ext>
            </a:extLst>
          </p:cNvPr>
          <p:cNvSpPr txBox="1"/>
          <p:nvPr/>
        </p:nvSpPr>
        <p:spPr>
          <a:xfrm>
            <a:off x="1316736" y="4089513"/>
            <a:ext cx="4054003" cy="1754326"/>
          </a:xfrm>
          <a:prstGeom prst="rect">
            <a:avLst/>
          </a:prstGeom>
          <a:noFill/>
        </p:spPr>
        <p:txBody>
          <a:bodyPr wrap="square">
            <a:spAutoFit/>
          </a:bodyPr>
          <a:lstStyle/>
          <a:p>
            <a:r>
              <a:rPr lang="es-CL" dirty="0"/>
              <a:t>CREATE TABLE </a:t>
            </a:r>
            <a:r>
              <a:rPr lang="es-CL" dirty="0" err="1"/>
              <a:t>nombre_tabla</a:t>
            </a:r>
            <a:r>
              <a:rPr lang="es-CL" dirty="0"/>
              <a:t>( </a:t>
            </a:r>
          </a:p>
          <a:p>
            <a:r>
              <a:rPr lang="es-CL" dirty="0"/>
              <a:t>    columna1 tipo_de_dato1, </a:t>
            </a:r>
          </a:p>
          <a:p>
            <a:r>
              <a:rPr lang="es-CL" dirty="0"/>
              <a:t>    columna2 tipo_de_dato2, </a:t>
            </a:r>
          </a:p>
          <a:p>
            <a:r>
              <a:rPr lang="es-CL" dirty="0"/>
              <a:t>    columna3 tipo_de_dato3, </a:t>
            </a:r>
          </a:p>
          <a:p>
            <a:r>
              <a:rPr lang="es-CL" dirty="0"/>
              <a:t>    PRIMARY KEY (</a:t>
            </a:r>
            <a:r>
              <a:rPr lang="es-CL" dirty="0" err="1"/>
              <a:t>columnaN</a:t>
            </a:r>
            <a:r>
              <a:rPr lang="es-CL" dirty="0"/>
              <a:t>) </a:t>
            </a:r>
          </a:p>
          <a:p>
            <a:r>
              <a:rPr lang="es-CL" dirty="0"/>
              <a:t>)</a:t>
            </a:r>
          </a:p>
        </p:txBody>
      </p:sp>
      <p:sp>
        <p:nvSpPr>
          <p:cNvPr id="20" name="CuadroTexto 19">
            <a:extLst>
              <a:ext uri="{FF2B5EF4-FFF2-40B4-BE49-F238E27FC236}">
                <a16:creationId xmlns:a16="http://schemas.microsoft.com/office/drawing/2014/main" id="{17081F1B-06DC-4B67-BAF4-E3F83C380397}"/>
              </a:ext>
            </a:extLst>
          </p:cNvPr>
          <p:cNvSpPr txBox="1"/>
          <p:nvPr/>
        </p:nvSpPr>
        <p:spPr>
          <a:xfrm>
            <a:off x="5616701" y="4059646"/>
            <a:ext cx="6098058" cy="2585323"/>
          </a:xfrm>
          <a:prstGeom prst="rect">
            <a:avLst/>
          </a:prstGeom>
          <a:noFill/>
        </p:spPr>
        <p:txBody>
          <a:bodyPr wrap="square">
            <a:spAutoFit/>
          </a:bodyPr>
          <a:lstStyle/>
          <a:p>
            <a:r>
              <a:rPr lang="es-ES" dirty="0"/>
              <a:t>CREATE TABLE </a:t>
            </a:r>
            <a:r>
              <a:rPr lang="es-ES" dirty="0" err="1"/>
              <a:t>directorio_telefonico</a:t>
            </a:r>
            <a:r>
              <a:rPr lang="es-ES" dirty="0"/>
              <a:t> (</a:t>
            </a:r>
          </a:p>
          <a:p>
            <a:r>
              <a:rPr lang="es-ES" dirty="0"/>
              <a:t>    id INT,</a:t>
            </a:r>
          </a:p>
          <a:p>
            <a:r>
              <a:rPr lang="es-ES" dirty="0"/>
              <a:t>    nombre VARCHAR(25),</a:t>
            </a:r>
          </a:p>
          <a:p>
            <a:r>
              <a:rPr lang="es-ES" dirty="0"/>
              <a:t>    apellido VARCHAR(25),</a:t>
            </a:r>
          </a:p>
          <a:p>
            <a:r>
              <a:rPr lang="es-ES" dirty="0"/>
              <a:t>    </a:t>
            </a:r>
            <a:r>
              <a:rPr lang="es-ES" dirty="0" err="1"/>
              <a:t>numero_telefonico</a:t>
            </a:r>
            <a:r>
              <a:rPr lang="es-ES" dirty="0"/>
              <a:t> VARCHAR(12),</a:t>
            </a:r>
          </a:p>
          <a:p>
            <a:r>
              <a:rPr lang="es-ES" dirty="0"/>
              <a:t>    </a:t>
            </a:r>
            <a:r>
              <a:rPr lang="es-ES" dirty="0" err="1"/>
              <a:t>direccion</a:t>
            </a:r>
            <a:r>
              <a:rPr lang="es-ES" dirty="0"/>
              <a:t> VARCHAR(255),</a:t>
            </a:r>
          </a:p>
          <a:p>
            <a:r>
              <a:rPr lang="es-ES" dirty="0"/>
              <a:t>    edad INT,</a:t>
            </a:r>
          </a:p>
          <a:p>
            <a:r>
              <a:rPr lang="es-ES" dirty="0"/>
              <a:t>    PRIMARY KEY (id) </a:t>
            </a:r>
          </a:p>
          <a:p>
            <a:r>
              <a:rPr lang="es-ES" dirty="0"/>
              <a:t>);</a:t>
            </a:r>
            <a:endParaRPr lang="es-CL" dirty="0"/>
          </a:p>
        </p:txBody>
      </p:sp>
    </p:spTree>
    <p:extLst>
      <p:ext uri="{BB962C8B-B14F-4D97-AF65-F5344CB8AC3E}">
        <p14:creationId xmlns:p14="http://schemas.microsoft.com/office/powerpoint/2010/main" val="640203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COMENTARIOS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90ED72AC-B801-43DB-A8CC-97DEBB29F01B}"/>
              </a:ext>
            </a:extLst>
          </p:cNvPr>
          <p:cNvSpPr txBox="1"/>
          <p:nvPr/>
        </p:nvSpPr>
        <p:spPr>
          <a:xfrm>
            <a:off x="1316736" y="2551837"/>
            <a:ext cx="10762488" cy="923330"/>
          </a:xfrm>
          <a:prstGeom prst="rect">
            <a:avLst/>
          </a:prstGeom>
          <a:noFill/>
        </p:spPr>
        <p:txBody>
          <a:bodyPr wrap="square">
            <a:spAutoFit/>
          </a:bodyPr>
          <a:lstStyle/>
          <a:p>
            <a:r>
              <a:rPr lang="es-ES" dirty="0"/>
              <a:t>Las líneas precedidas por -- representan comentarios específicos sobre cada línea. </a:t>
            </a:r>
          </a:p>
          <a:p>
            <a:r>
              <a:rPr lang="es-ES" dirty="0"/>
              <a:t>El siguiente código es una réplica de la creación de la tabla </a:t>
            </a:r>
            <a:r>
              <a:rPr lang="es-ES" dirty="0" err="1"/>
              <a:t>directorio_telefonico</a:t>
            </a:r>
            <a:r>
              <a:rPr lang="es-ES" dirty="0"/>
              <a:t> realizada en el punto anterior pero con comentarios agregados. </a:t>
            </a:r>
            <a:endParaRPr lang="es-CL" dirty="0"/>
          </a:p>
        </p:txBody>
      </p:sp>
      <p:sp>
        <p:nvSpPr>
          <p:cNvPr id="20" name="CuadroTexto 19">
            <a:extLst>
              <a:ext uri="{FF2B5EF4-FFF2-40B4-BE49-F238E27FC236}">
                <a16:creationId xmlns:a16="http://schemas.microsoft.com/office/drawing/2014/main" id="{17081F1B-06DC-4B67-BAF4-E3F83C380397}"/>
              </a:ext>
            </a:extLst>
          </p:cNvPr>
          <p:cNvSpPr txBox="1"/>
          <p:nvPr/>
        </p:nvSpPr>
        <p:spPr>
          <a:xfrm>
            <a:off x="1525689" y="3530971"/>
            <a:ext cx="5364931" cy="3139321"/>
          </a:xfrm>
          <a:prstGeom prst="rect">
            <a:avLst/>
          </a:prstGeom>
          <a:noFill/>
        </p:spPr>
        <p:txBody>
          <a:bodyPr wrap="square">
            <a:spAutoFit/>
          </a:bodyPr>
          <a:lstStyle/>
          <a:p>
            <a:r>
              <a:rPr lang="en-US" dirty="0">
                <a:solidFill>
                  <a:schemeClr val="accent1">
                    <a:lumMod val="75000"/>
                  </a:schemeClr>
                </a:solidFill>
              </a:rPr>
              <a:t>-- </a:t>
            </a:r>
            <a:r>
              <a:rPr lang="en-US" dirty="0" err="1">
                <a:solidFill>
                  <a:schemeClr val="accent1">
                    <a:lumMod val="75000"/>
                  </a:schemeClr>
                </a:solidFill>
              </a:rPr>
              <a:t>Creando</a:t>
            </a:r>
            <a:r>
              <a:rPr lang="en-US" dirty="0">
                <a:solidFill>
                  <a:schemeClr val="accent1">
                    <a:lumMod val="75000"/>
                  </a:schemeClr>
                </a:solidFill>
              </a:rPr>
              <a:t> </a:t>
            </a:r>
            <a:r>
              <a:rPr lang="en-US" dirty="0" err="1">
                <a:solidFill>
                  <a:schemeClr val="accent1">
                    <a:lumMod val="75000"/>
                  </a:schemeClr>
                </a:solidFill>
              </a:rPr>
              <a:t>una</a:t>
            </a:r>
            <a:r>
              <a:rPr lang="en-US" dirty="0">
                <a:solidFill>
                  <a:schemeClr val="accent1">
                    <a:lumMod val="75000"/>
                  </a:schemeClr>
                </a:solidFill>
              </a:rPr>
              <a:t> </a:t>
            </a:r>
            <a:r>
              <a:rPr lang="en-US" dirty="0" err="1">
                <a:solidFill>
                  <a:schemeClr val="accent1">
                    <a:lumMod val="75000"/>
                  </a:schemeClr>
                </a:solidFill>
              </a:rPr>
              <a:t>tabla</a:t>
            </a:r>
            <a:r>
              <a:rPr lang="en-US" dirty="0">
                <a:solidFill>
                  <a:schemeClr val="accent1">
                    <a:lumMod val="75000"/>
                  </a:schemeClr>
                </a:solidFill>
              </a:rPr>
              <a:t> </a:t>
            </a:r>
            <a:endParaRPr lang="es-ES" dirty="0">
              <a:solidFill>
                <a:schemeClr val="accent1">
                  <a:lumMod val="75000"/>
                </a:schemeClr>
              </a:solidFill>
            </a:endParaRPr>
          </a:p>
          <a:p>
            <a:r>
              <a:rPr lang="es-ES" dirty="0"/>
              <a:t>CREATE TABLE </a:t>
            </a:r>
            <a:r>
              <a:rPr lang="es-ES" dirty="0" err="1"/>
              <a:t>directorio_telefonico</a:t>
            </a:r>
            <a:r>
              <a:rPr lang="es-ES" dirty="0"/>
              <a:t> (</a:t>
            </a:r>
          </a:p>
          <a:p>
            <a:r>
              <a:rPr lang="es-ES" dirty="0">
                <a:solidFill>
                  <a:schemeClr val="accent1">
                    <a:lumMod val="75000"/>
                  </a:schemeClr>
                </a:solidFill>
              </a:rPr>
              <a:t>-- Definiendo los campos y los tipos de dato</a:t>
            </a:r>
          </a:p>
          <a:p>
            <a:r>
              <a:rPr lang="es-ES" dirty="0"/>
              <a:t>    id INT,</a:t>
            </a:r>
          </a:p>
          <a:p>
            <a:r>
              <a:rPr lang="es-ES" dirty="0"/>
              <a:t>    nombre VARCHAR(25),</a:t>
            </a:r>
          </a:p>
          <a:p>
            <a:r>
              <a:rPr lang="es-ES" dirty="0"/>
              <a:t>    apellido VARCHAR(25),</a:t>
            </a:r>
          </a:p>
          <a:p>
            <a:r>
              <a:rPr lang="es-ES" dirty="0"/>
              <a:t>    </a:t>
            </a:r>
            <a:r>
              <a:rPr lang="es-ES" dirty="0" err="1"/>
              <a:t>numero_telefonico</a:t>
            </a:r>
            <a:r>
              <a:rPr lang="es-ES" dirty="0"/>
              <a:t> VARCHAR(12),</a:t>
            </a:r>
          </a:p>
          <a:p>
            <a:r>
              <a:rPr lang="es-ES" dirty="0"/>
              <a:t>    </a:t>
            </a:r>
            <a:r>
              <a:rPr lang="es-ES" dirty="0" err="1"/>
              <a:t>direccion</a:t>
            </a:r>
            <a:r>
              <a:rPr lang="es-ES" dirty="0"/>
              <a:t> VARCHAR(255),</a:t>
            </a:r>
          </a:p>
          <a:p>
            <a:r>
              <a:rPr lang="es-ES" dirty="0"/>
              <a:t>    edad INT,</a:t>
            </a:r>
          </a:p>
          <a:p>
            <a:r>
              <a:rPr lang="es-ES" dirty="0"/>
              <a:t>    PRIMARY KEY (id) </a:t>
            </a:r>
          </a:p>
          <a:p>
            <a:r>
              <a:rPr lang="es-ES" dirty="0"/>
              <a:t>);</a:t>
            </a:r>
            <a:endParaRPr lang="es-CL" dirty="0"/>
          </a:p>
        </p:txBody>
      </p:sp>
      <p:sp>
        <p:nvSpPr>
          <p:cNvPr id="13" name="CuadroTexto 12">
            <a:extLst>
              <a:ext uri="{FF2B5EF4-FFF2-40B4-BE49-F238E27FC236}">
                <a16:creationId xmlns:a16="http://schemas.microsoft.com/office/drawing/2014/main" id="{2FA47555-A20B-409E-9789-EB164710CA29}"/>
              </a:ext>
            </a:extLst>
          </p:cNvPr>
          <p:cNvSpPr txBox="1"/>
          <p:nvPr/>
        </p:nvSpPr>
        <p:spPr>
          <a:xfrm>
            <a:off x="7111925" y="5629280"/>
            <a:ext cx="4643469" cy="369332"/>
          </a:xfrm>
          <a:prstGeom prst="rect">
            <a:avLst/>
          </a:prstGeom>
          <a:noFill/>
        </p:spPr>
        <p:txBody>
          <a:bodyPr wrap="square">
            <a:spAutoFit/>
          </a:bodyPr>
          <a:lstStyle/>
          <a:p>
            <a:r>
              <a:rPr lang="es-CL" dirty="0"/>
              <a:t>SELECT * FROM </a:t>
            </a:r>
            <a:r>
              <a:rPr lang="es-CL" dirty="0" err="1"/>
              <a:t>directorio_telefonico</a:t>
            </a:r>
            <a:r>
              <a:rPr lang="es-CL" dirty="0"/>
              <a:t>; </a:t>
            </a:r>
          </a:p>
        </p:txBody>
      </p:sp>
      <p:sp>
        <p:nvSpPr>
          <p:cNvPr id="19" name="CuadroTexto 18">
            <a:extLst>
              <a:ext uri="{FF2B5EF4-FFF2-40B4-BE49-F238E27FC236}">
                <a16:creationId xmlns:a16="http://schemas.microsoft.com/office/drawing/2014/main" id="{FC025B77-4A38-4603-8588-344D8AE7BAB1}"/>
              </a:ext>
            </a:extLst>
          </p:cNvPr>
          <p:cNvSpPr txBox="1"/>
          <p:nvPr/>
        </p:nvSpPr>
        <p:spPr>
          <a:xfrm>
            <a:off x="6615383" y="5232046"/>
            <a:ext cx="6098058" cy="369332"/>
          </a:xfrm>
          <a:prstGeom prst="rect">
            <a:avLst/>
          </a:prstGeom>
          <a:noFill/>
        </p:spPr>
        <p:txBody>
          <a:bodyPr wrap="square">
            <a:spAutoFit/>
          </a:bodyPr>
          <a:lstStyle/>
          <a:p>
            <a:r>
              <a:rPr lang="es-MX" sz="1800" b="1" dirty="0"/>
              <a:t>VER ESTRUCTURA Y DATOS DE LA TABLA</a:t>
            </a:r>
            <a:endParaRPr lang="es-CL" b="1" dirty="0"/>
          </a:p>
        </p:txBody>
      </p:sp>
    </p:spTree>
    <p:extLst>
      <p:ext uri="{BB962C8B-B14F-4D97-AF65-F5344CB8AC3E}">
        <p14:creationId xmlns:p14="http://schemas.microsoft.com/office/powerpoint/2010/main" val="36755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AGREGAR LLAVE FORANEA</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F26DA72C-F63B-49E7-9BBC-17A7FA58464E}"/>
              </a:ext>
            </a:extLst>
          </p:cNvPr>
          <p:cNvSpPr txBox="1"/>
          <p:nvPr/>
        </p:nvSpPr>
        <p:spPr>
          <a:xfrm>
            <a:off x="1535370" y="3811014"/>
            <a:ext cx="10450683" cy="1754326"/>
          </a:xfrm>
          <a:prstGeom prst="rect">
            <a:avLst/>
          </a:prstGeom>
          <a:noFill/>
        </p:spPr>
        <p:txBody>
          <a:bodyPr wrap="square">
            <a:spAutoFit/>
          </a:bodyPr>
          <a:lstStyle/>
          <a:p>
            <a:r>
              <a:rPr lang="es-ES" dirty="0"/>
              <a:t>CREATE TABLE agenda (    </a:t>
            </a:r>
          </a:p>
          <a:p>
            <a:r>
              <a:rPr lang="es-ES" dirty="0"/>
              <a:t>    id INT NOT NULL PRIMARY KEY,    </a:t>
            </a:r>
          </a:p>
          <a:p>
            <a:r>
              <a:rPr lang="es-ES" dirty="0"/>
              <a:t>    </a:t>
            </a:r>
            <a:r>
              <a:rPr lang="es-ES" dirty="0" err="1"/>
              <a:t>nick</a:t>
            </a:r>
            <a:r>
              <a:rPr lang="es-ES" dirty="0"/>
              <a:t> VARCHAR(25),    </a:t>
            </a:r>
          </a:p>
          <a:p>
            <a:r>
              <a:rPr lang="es-ES" dirty="0"/>
              <a:t>    </a:t>
            </a:r>
            <a:r>
              <a:rPr lang="es-ES" dirty="0" err="1"/>
              <a:t>id_directorio_telefonico</a:t>
            </a:r>
            <a:r>
              <a:rPr lang="es-ES" dirty="0"/>
              <a:t> INT,</a:t>
            </a:r>
          </a:p>
          <a:p>
            <a:r>
              <a:rPr lang="es-ES" dirty="0"/>
              <a:t>    FOREIGN KEY(</a:t>
            </a:r>
            <a:r>
              <a:rPr lang="es-ES" dirty="0" err="1"/>
              <a:t>id_directorio_telefonico</a:t>
            </a:r>
            <a:r>
              <a:rPr lang="es-ES" dirty="0"/>
              <a:t>) REFERENCES </a:t>
            </a:r>
            <a:r>
              <a:rPr lang="es-ES" dirty="0" err="1"/>
              <a:t>directorio_telefonico</a:t>
            </a:r>
            <a:r>
              <a:rPr lang="es-ES" dirty="0"/>
              <a:t>(id) </a:t>
            </a:r>
          </a:p>
          <a:p>
            <a:r>
              <a:rPr lang="es-ES" dirty="0"/>
              <a:t>);</a:t>
            </a:r>
            <a:endParaRPr lang="es-CL" dirty="0"/>
          </a:p>
        </p:txBody>
      </p:sp>
      <p:sp>
        <p:nvSpPr>
          <p:cNvPr id="13" name="CuadroTexto 12">
            <a:extLst>
              <a:ext uri="{FF2B5EF4-FFF2-40B4-BE49-F238E27FC236}">
                <a16:creationId xmlns:a16="http://schemas.microsoft.com/office/drawing/2014/main" id="{0AA2A4C5-3AE9-4D69-A005-D9F048B0306C}"/>
              </a:ext>
            </a:extLst>
          </p:cNvPr>
          <p:cNvSpPr txBox="1"/>
          <p:nvPr/>
        </p:nvSpPr>
        <p:spPr>
          <a:xfrm>
            <a:off x="1535371" y="2371944"/>
            <a:ext cx="10450682" cy="923330"/>
          </a:xfrm>
          <a:prstGeom prst="rect">
            <a:avLst/>
          </a:prstGeom>
          <a:noFill/>
        </p:spPr>
        <p:txBody>
          <a:bodyPr wrap="square">
            <a:spAutoFit/>
          </a:bodyPr>
          <a:lstStyle/>
          <a:p>
            <a:r>
              <a:rPr lang="es-ES" dirty="0"/>
              <a:t>Posterior a la creación de la primera tabla, definir los componentes de la segunda tabla Agenda con los campo </a:t>
            </a:r>
            <a:r>
              <a:rPr lang="es-ES" dirty="0" err="1"/>
              <a:t>numero_telefonico</a:t>
            </a:r>
            <a:r>
              <a:rPr lang="es-ES" dirty="0"/>
              <a:t> y </a:t>
            </a:r>
            <a:r>
              <a:rPr lang="es-ES" dirty="0" err="1"/>
              <a:t>nick</a:t>
            </a:r>
            <a:r>
              <a:rPr lang="es-ES" dirty="0"/>
              <a:t>, asignando una clave foránea proveniente de la tabla </a:t>
            </a:r>
            <a:r>
              <a:rPr lang="es-ES" dirty="0" err="1"/>
              <a:t>directorio_telefonico</a:t>
            </a:r>
            <a:r>
              <a:rPr lang="es-ES" dirty="0"/>
              <a:t>.</a:t>
            </a:r>
            <a:endParaRPr lang="es-CL" dirty="0"/>
          </a:p>
        </p:txBody>
      </p:sp>
    </p:spTree>
    <p:extLst>
      <p:ext uri="{BB962C8B-B14F-4D97-AF65-F5344CB8AC3E}">
        <p14:creationId xmlns:p14="http://schemas.microsoft.com/office/powerpoint/2010/main" val="3908232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SELECT</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3374CEDF-3ED9-4951-930F-263756E69337}"/>
              </a:ext>
            </a:extLst>
          </p:cNvPr>
          <p:cNvSpPr txBox="1"/>
          <p:nvPr/>
        </p:nvSpPr>
        <p:spPr>
          <a:xfrm>
            <a:off x="1640360" y="3105834"/>
            <a:ext cx="7973197" cy="646331"/>
          </a:xfrm>
          <a:prstGeom prst="rect">
            <a:avLst/>
          </a:prstGeom>
          <a:noFill/>
        </p:spPr>
        <p:txBody>
          <a:bodyPr wrap="square">
            <a:spAutoFit/>
          </a:bodyPr>
          <a:lstStyle/>
          <a:p>
            <a:r>
              <a:rPr lang="es-CL" dirty="0"/>
              <a:t>https://s3.amazonaws.com/General_V88/boomyeah/company_209/chapter_3569/handouts/chapter3569_5436_twitter.sql</a:t>
            </a:r>
          </a:p>
        </p:txBody>
      </p:sp>
      <p:sp>
        <p:nvSpPr>
          <p:cNvPr id="17" name="CuadroTexto 16">
            <a:extLst>
              <a:ext uri="{FF2B5EF4-FFF2-40B4-BE49-F238E27FC236}">
                <a16:creationId xmlns:a16="http://schemas.microsoft.com/office/drawing/2014/main" id="{722EA827-BD86-48F7-B7EA-3898E79EA22C}"/>
              </a:ext>
            </a:extLst>
          </p:cNvPr>
          <p:cNvSpPr txBox="1"/>
          <p:nvPr/>
        </p:nvSpPr>
        <p:spPr>
          <a:xfrm>
            <a:off x="1640360" y="2523934"/>
            <a:ext cx="6098058" cy="369332"/>
          </a:xfrm>
          <a:prstGeom prst="rect">
            <a:avLst/>
          </a:prstGeom>
          <a:noFill/>
        </p:spPr>
        <p:txBody>
          <a:bodyPr wrap="square">
            <a:spAutoFit/>
          </a:bodyPr>
          <a:lstStyle/>
          <a:p>
            <a:r>
              <a:rPr lang="es-CL" dirty="0"/>
              <a:t>DESCARGAR EJEMPLO CODING DOJO</a:t>
            </a:r>
          </a:p>
        </p:txBody>
      </p:sp>
      <p:sp>
        <p:nvSpPr>
          <p:cNvPr id="18" name="CuadroTexto 17">
            <a:extLst>
              <a:ext uri="{FF2B5EF4-FFF2-40B4-BE49-F238E27FC236}">
                <a16:creationId xmlns:a16="http://schemas.microsoft.com/office/drawing/2014/main" id="{99DEB38A-8D2E-4927-B64B-78DF181F4ED4}"/>
              </a:ext>
            </a:extLst>
          </p:cNvPr>
          <p:cNvSpPr txBox="1"/>
          <p:nvPr/>
        </p:nvSpPr>
        <p:spPr>
          <a:xfrm>
            <a:off x="1640360" y="4613642"/>
            <a:ext cx="3178775" cy="369332"/>
          </a:xfrm>
          <a:prstGeom prst="rect">
            <a:avLst/>
          </a:prstGeom>
          <a:noFill/>
        </p:spPr>
        <p:txBody>
          <a:bodyPr wrap="square">
            <a:spAutoFit/>
          </a:bodyPr>
          <a:lstStyle/>
          <a:p>
            <a:r>
              <a:rPr lang="es-CL" dirty="0"/>
              <a:t>SELECT * FROM </a:t>
            </a:r>
            <a:r>
              <a:rPr lang="es-CL" dirty="0" err="1"/>
              <a:t>users</a:t>
            </a:r>
            <a:r>
              <a:rPr lang="es-CL" dirty="0"/>
              <a:t>;</a:t>
            </a:r>
          </a:p>
        </p:txBody>
      </p:sp>
      <p:sp>
        <p:nvSpPr>
          <p:cNvPr id="19" name="CuadroTexto 18">
            <a:extLst>
              <a:ext uri="{FF2B5EF4-FFF2-40B4-BE49-F238E27FC236}">
                <a16:creationId xmlns:a16="http://schemas.microsoft.com/office/drawing/2014/main" id="{BDC83767-8754-4BC1-A44A-496F5C8FE2D4}"/>
              </a:ext>
            </a:extLst>
          </p:cNvPr>
          <p:cNvSpPr txBox="1"/>
          <p:nvPr/>
        </p:nvSpPr>
        <p:spPr>
          <a:xfrm>
            <a:off x="1640360" y="4043346"/>
            <a:ext cx="2894570" cy="369332"/>
          </a:xfrm>
          <a:prstGeom prst="rect">
            <a:avLst/>
          </a:prstGeom>
          <a:noFill/>
        </p:spPr>
        <p:txBody>
          <a:bodyPr wrap="square">
            <a:spAutoFit/>
          </a:bodyPr>
          <a:lstStyle/>
          <a:p>
            <a:r>
              <a:rPr lang="en-US" dirty="0" err="1"/>
              <a:t>Ejemplos</a:t>
            </a:r>
            <a:r>
              <a:rPr lang="en-US" dirty="0"/>
              <a:t> </a:t>
            </a:r>
            <a:r>
              <a:rPr lang="en-US" dirty="0" err="1"/>
              <a:t>basicos</a:t>
            </a:r>
            <a:r>
              <a:rPr lang="en-US" dirty="0"/>
              <a:t>:</a:t>
            </a:r>
            <a:endParaRPr lang="es-CL" dirty="0"/>
          </a:p>
        </p:txBody>
      </p:sp>
      <p:sp>
        <p:nvSpPr>
          <p:cNvPr id="20" name="CuadroTexto 19">
            <a:extLst>
              <a:ext uri="{FF2B5EF4-FFF2-40B4-BE49-F238E27FC236}">
                <a16:creationId xmlns:a16="http://schemas.microsoft.com/office/drawing/2014/main" id="{704FF049-DB2C-41C6-89F0-E64E35D51DD0}"/>
              </a:ext>
            </a:extLst>
          </p:cNvPr>
          <p:cNvSpPr txBox="1"/>
          <p:nvPr/>
        </p:nvSpPr>
        <p:spPr>
          <a:xfrm>
            <a:off x="1640360" y="5089489"/>
            <a:ext cx="6098058" cy="369332"/>
          </a:xfrm>
          <a:prstGeom prst="rect">
            <a:avLst/>
          </a:prstGeom>
          <a:noFill/>
        </p:spPr>
        <p:txBody>
          <a:bodyPr wrap="square">
            <a:spAutoFit/>
          </a:bodyPr>
          <a:lstStyle/>
          <a:p>
            <a:r>
              <a:rPr lang="es-CL" dirty="0"/>
              <a:t>SELECT </a:t>
            </a:r>
            <a:r>
              <a:rPr lang="es-CL" dirty="0" err="1"/>
              <a:t>first_name</a:t>
            </a:r>
            <a:r>
              <a:rPr lang="es-CL" dirty="0"/>
              <a:t>, </a:t>
            </a:r>
            <a:r>
              <a:rPr lang="es-CL" dirty="0" err="1"/>
              <a:t>last_name</a:t>
            </a:r>
            <a:r>
              <a:rPr lang="es-CL" dirty="0"/>
              <a:t> FROM </a:t>
            </a:r>
            <a:r>
              <a:rPr lang="es-CL" dirty="0" err="1"/>
              <a:t>users</a:t>
            </a:r>
            <a:r>
              <a:rPr lang="es-CL" dirty="0"/>
              <a:t>;</a:t>
            </a:r>
          </a:p>
        </p:txBody>
      </p:sp>
    </p:spTree>
    <p:extLst>
      <p:ext uri="{BB962C8B-B14F-4D97-AF65-F5344CB8AC3E}">
        <p14:creationId xmlns:p14="http://schemas.microsoft.com/office/powerpoint/2010/main" val="1400822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SELECT CON CONDICIONES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704FF049-DB2C-41C6-89F0-E64E35D51DD0}"/>
              </a:ext>
            </a:extLst>
          </p:cNvPr>
          <p:cNvSpPr txBox="1"/>
          <p:nvPr/>
        </p:nvSpPr>
        <p:spPr>
          <a:xfrm>
            <a:off x="1226453" y="3099281"/>
            <a:ext cx="6098058" cy="646331"/>
          </a:xfrm>
          <a:prstGeom prst="rect">
            <a:avLst/>
          </a:prstGeom>
          <a:noFill/>
        </p:spPr>
        <p:txBody>
          <a:bodyPr wrap="square">
            <a:spAutoFit/>
          </a:bodyPr>
          <a:lstStyle/>
          <a:p>
            <a:r>
              <a:rPr lang="es-CL" dirty="0"/>
              <a:t>SELECT </a:t>
            </a:r>
            <a:r>
              <a:rPr lang="es-CL" dirty="0" err="1"/>
              <a:t>first_name</a:t>
            </a:r>
            <a:r>
              <a:rPr lang="es-CL" dirty="0"/>
              <a:t>, </a:t>
            </a:r>
            <a:r>
              <a:rPr lang="es-CL" dirty="0" err="1"/>
              <a:t>last_name</a:t>
            </a:r>
            <a:r>
              <a:rPr lang="es-CL" dirty="0"/>
              <a:t> FROM </a:t>
            </a:r>
            <a:r>
              <a:rPr lang="es-CL" dirty="0" err="1"/>
              <a:t>users</a:t>
            </a:r>
            <a:endParaRPr lang="es-CL" dirty="0"/>
          </a:p>
          <a:p>
            <a:r>
              <a:rPr lang="es-CL" b="1" dirty="0">
                <a:solidFill>
                  <a:srgbClr val="FF0000"/>
                </a:solidFill>
              </a:rPr>
              <a:t>WHERE</a:t>
            </a:r>
            <a:r>
              <a:rPr lang="es-CL" dirty="0"/>
              <a:t> id = 2;</a:t>
            </a:r>
          </a:p>
        </p:txBody>
      </p:sp>
      <p:sp>
        <p:nvSpPr>
          <p:cNvPr id="13" name="CuadroTexto 12">
            <a:extLst>
              <a:ext uri="{FF2B5EF4-FFF2-40B4-BE49-F238E27FC236}">
                <a16:creationId xmlns:a16="http://schemas.microsoft.com/office/drawing/2014/main" id="{2512A5A2-5541-4FF7-9644-E86B430A7BC4}"/>
              </a:ext>
            </a:extLst>
          </p:cNvPr>
          <p:cNvSpPr txBox="1"/>
          <p:nvPr/>
        </p:nvSpPr>
        <p:spPr>
          <a:xfrm>
            <a:off x="1226453" y="3968808"/>
            <a:ext cx="6098058" cy="646331"/>
          </a:xfrm>
          <a:prstGeom prst="rect">
            <a:avLst/>
          </a:prstGeom>
          <a:noFill/>
        </p:spPr>
        <p:txBody>
          <a:bodyPr wrap="square">
            <a:spAutoFit/>
          </a:bodyPr>
          <a:lstStyle/>
          <a:p>
            <a:r>
              <a:rPr lang="es-CL" dirty="0"/>
              <a:t>SELECT * FROM </a:t>
            </a:r>
            <a:r>
              <a:rPr lang="es-CL" dirty="0" err="1"/>
              <a:t>users</a:t>
            </a:r>
            <a:endParaRPr lang="es-CL" dirty="0"/>
          </a:p>
          <a:p>
            <a:r>
              <a:rPr lang="es-CL" b="1" dirty="0"/>
              <a:t>WHERE</a:t>
            </a:r>
            <a:r>
              <a:rPr lang="es-CL" dirty="0"/>
              <a:t> id = 2 </a:t>
            </a:r>
            <a:r>
              <a:rPr lang="es-CL" b="1" dirty="0">
                <a:solidFill>
                  <a:srgbClr val="FF0000"/>
                </a:solidFill>
              </a:rPr>
              <a:t>OR</a:t>
            </a:r>
            <a:r>
              <a:rPr lang="es-CL" dirty="0"/>
              <a:t> id = 3;</a:t>
            </a:r>
          </a:p>
        </p:txBody>
      </p:sp>
      <p:sp>
        <p:nvSpPr>
          <p:cNvPr id="21" name="CuadroTexto 20">
            <a:extLst>
              <a:ext uri="{FF2B5EF4-FFF2-40B4-BE49-F238E27FC236}">
                <a16:creationId xmlns:a16="http://schemas.microsoft.com/office/drawing/2014/main" id="{F3A01987-BE1E-4C2C-893D-A5D0C38E0317}"/>
              </a:ext>
            </a:extLst>
          </p:cNvPr>
          <p:cNvSpPr txBox="1"/>
          <p:nvPr/>
        </p:nvSpPr>
        <p:spPr>
          <a:xfrm>
            <a:off x="1226453" y="4930880"/>
            <a:ext cx="2995108" cy="646331"/>
          </a:xfrm>
          <a:prstGeom prst="rect">
            <a:avLst/>
          </a:prstGeom>
          <a:noFill/>
        </p:spPr>
        <p:txBody>
          <a:bodyPr wrap="square">
            <a:spAutoFit/>
          </a:bodyPr>
          <a:lstStyle/>
          <a:p>
            <a:r>
              <a:rPr lang="es-CL" dirty="0"/>
              <a:t>SELECT * FROM </a:t>
            </a:r>
            <a:r>
              <a:rPr lang="es-CL" dirty="0" err="1"/>
              <a:t>users</a:t>
            </a:r>
            <a:endParaRPr lang="es-CL" dirty="0"/>
          </a:p>
          <a:p>
            <a:r>
              <a:rPr lang="es-CL" b="1" dirty="0"/>
              <a:t>WHERE</a:t>
            </a:r>
            <a:r>
              <a:rPr lang="es-CL" dirty="0"/>
              <a:t> id </a:t>
            </a:r>
            <a:r>
              <a:rPr lang="es-CL" b="1" dirty="0">
                <a:solidFill>
                  <a:srgbClr val="FF0000"/>
                </a:solidFill>
              </a:rPr>
              <a:t>&gt;</a:t>
            </a:r>
            <a:r>
              <a:rPr lang="es-CL" dirty="0"/>
              <a:t> 2;</a:t>
            </a:r>
          </a:p>
        </p:txBody>
      </p:sp>
      <p:sp>
        <p:nvSpPr>
          <p:cNvPr id="22" name="CuadroTexto 21">
            <a:extLst>
              <a:ext uri="{FF2B5EF4-FFF2-40B4-BE49-F238E27FC236}">
                <a16:creationId xmlns:a16="http://schemas.microsoft.com/office/drawing/2014/main" id="{A4D99BEB-E98D-4BD8-B4DA-0C96CAFD7053}"/>
              </a:ext>
            </a:extLst>
          </p:cNvPr>
          <p:cNvSpPr txBox="1"/>
          <p:nvPr/>
        </p:nvSpPr>
        <p:spPr>
          <a:xfrm>
            <a:off x="6977141" y="3140998"/>
            <a:ext cx="6098058" cy="646331"/>
          </a:xfrm>
          <a:prstGeom prst="rect">
            <a:avLst/>
          </a:prstGeom>
          <a:noFill/>
        </p:spPr>
        <p:txBody>
          <a:bodyPr wrap="square">
            <a:spAutoFit/>
          </a:bodyPr>
          <a:lstStyle/>
          <a:p>
            <a:r>
              <a:rPr lang="es-CL" dirty="0"/>
              <a:t>SELECT * FROM </a:t>
            </a:r>
            <a:r>
              <a:rPr lang="es-CL" dirty="0" err="1"/>
              <a:t>users</a:t>
            </a:r>
            <a:endParaRPr lang="es-CL" dirty="0"/>
          </a:p>
          <a:p>
            <a:r>
              <a:rPr lang="es-CL" b="1" dirty="0"/>
              <a:t>WHERE</a:t>
            </a:r>
            <a:r>
              <a:rPr lang="es-CL" dirty="0"/>
              <a:t> </a:t>
            </a:r>
            <a:r>
              <a:rPr lang="es-CL" dirty="0" err="1"/>
              <a:t>first_name</a:t>
            </a:r>
            <a:r>
              <a:rPr lang="es-CL" dirty="0"/>
              <a:t> </a:t>
            </a:r>
            <a:r>
              <a:rPr lang="es-CL" b="1" dirty="0">
                <a:solidFill>
                  <a:srgbClr val="FF0000"/>
                </a:solidFill>
              </a:rPr>
              <a:t>LIKE</a:t>
            </a:r>
            <a:r>
              <a:rPr lang="es-CL" dirty="0"/>
              <a:t> “</a:t>
            </a:r>
            <a:r>
              <a:rPr lang="es-CL" b="1" dirty="0">
                <a:solidFill>
                  <a:srgbClr val="FF0000"/>
                </a:solidFill>
              </a:rPr>
              <a:t>%</a:t>
            </a:r>
            <a:r>
              <a:rPr lang="es-CL" dirty="0"/>
              <a:t>e”;</a:t>
            </a:r>
          </a:p>
        </p:txBody>
      </p:sp>
      <p:sp>
        <p:nvSpPr>
          <p:cNvPr id="23" name="CuadroTexto 22">
            <a:extLst>
              <a:ext uri="{FF2B5EF4-FFF2-40B4-BE49-F238E27FC236}">
                <a16:creationId xmlns:a16="http://schemas.microsoft.com/office/drawing/2014/main" id="{24251B90-FADF-4ECE-B0D8-2E9BD0676FD5}"/>
              </a:ext>
            </a:extLst>
          </p:cNvPr>
          <p:cNvSpPr txBox="1"/>
          <p:nvPr/>
        </p:nvSpPr>
        <p:spPr>
          <a:xfrm>
            <a:off x="6977141" y="4091693"/>
            <a:ext cx="6462584" cy="646331"/>
          </a:xfrm>
          <a:prstGeom prst="rect">
            <a:avLst/>
          </a:prstGeom>
          <a:noFill/>
        </p:spPr>
        <p:txBody>
          <a:bodyPr wrap="square">
            <a:spAutoFit/>
          </a:bodyPr>
          <a:lstStyle/>
          <a:p>
            <a:r>
              <a:rPr lang="es-CL" dirty="0"/>
              <a:t>SELECT * FROM </a:t>
            </a:r>
            <a:r>
              <a:rPr lang="es-CL" dirty="0" err="1"/>
              <a:t>users</a:t>
            </a:r>
            <a:endParaRPr lang="es-CL" dirty="0"/>
          </a:p>
          <a:p>
            <a:r>
              <a:rPr lang="es-CL" b="1" dirty="0"/>
              <a:t>WHERE</a:t>
            </a:r>
            <a:r>
              <a:rPr lang="es-CL" dirty="0"/>
              <a:t> </a:t>
            </a:r>
            <a:r>
              <a:rPr lang="es-CL" dirty="0" err="1"/>
              <a:t>first_name</a:t>
            </a:r>
            <a:r>
              <a:rPr lang="es-CL" dirty="0"/>
              <a:t> </a:t>
            </a:r>
            <a:r>
              <a:rPr lang="es-CL" b="1" dirty="0">
                <a:solidFill>
                  <a:srgbClr val="FF0000"/>
                </a:solidFill>
              </a:rPr>
              <a:t>LIKE</a:t>
            </a:r>
            <a:r>
              <a:rPr lang="es-CL" dirty="0"/>
              <a:t> “K</a:t>
            </a:r>
            <a:r>
              <a:rPr lang="es-CL" b="1" dirty="0">
                <a:solidFill>
                  <a:srgbClr val="FF0000"/>
                </a:solidFill>
              </a:rPr>
              <a:t>%”</a:t>
            </a:r>
            <a:r>
              <a:rPr lang="es-CL" dirty="0"/>
              <a:t>;</a:t>
            </a:r>
          </a:p>
        </p:txBody>
      </p:sp>
      <p:sp>
        <p:nvSpPr>
          <p:cNvPr id="24" name="CuadroTexto 23">
            <a:extLst>
              <a:ext uri="{FF2B5EF4-FFF2-40B4-BE49-F238E27FC236}">
                <a16:creationId xmlns:a16="http://schemas.microsoft.com/office/drawing/2014/main" id="{B5DA84E4-0EDD-4110-A66C-FB4C280FAE91}"/>
              </a:ext>
            </a:extLst>
          </p:cNvPr>
          <p:cNvSpPr txBox="1"/>
          <p:nvPr/>
        </p:nvSpPr>
        <p:spPr>
          <a:xfrm>
            <a:off x="6977141" y="4944818"/>
            <a:ext cx="6647934" cy="646331"/>
          </a:xfrm>
          <a:prstGeom prst="rect">
            <a:avLst/>
          </a:prstGeom>
          <a:noFill/>
        </p:spPr>
        <p:txBody>
          <a:bodyPr wrap="square">
            <a:spAutoFit/>
          </a:bodyPr>
          <a:lstStyle/>
          <a:p>
            <a:r>
              <a:rPr lang="es-CL" dirty="0"/>
              <a:t>SELECT * FROM </a:t>
            </a:r>
            <a:r>
              <a:rPr lang="es-CL" dirty="0" err="1"/>
              <a:t>users</a:t>
            </a:r>
            <a:endParaRPr lang="es-CL" dirty="0"/>
          </a:p>
          <a:p>
            <a:r>
              <a:rPr lang="es-CL" b="1" dirty="0"/>
              <a:t>WHERE</a:t>
            </a:r>
            <a:r>
              <a:rPr lang="es-CL" dirty="0"/>
              <a:t> </a:t>
            </a:r>
            <a:r>
              <a:rPr lang="es-CL" dirty="0" err="1"/>
              <a:t>first_name</a:t>
            </a:r>
            <a:r>
              <a:rPr lang="es-CL" dirty="0"/>
              <a:t> </a:t>
            </a:r>
            <a:r>
              <a:rPr lang="es-CL" b="1" dirty="0">
                <a:solidFill>
                  <a:srgbClr val="FF0000"/>
                </a:solidFill>
              </a:rPr>
              <a:t>LIKE</a:t>
            </a:r>
            <a:r>
              <a:rPr lang="es-CL" dirty="0"/>
              <a:t> “</a:t>
            </a:r>
            <a:r>
              <a:rPr lang="es-CL" b="1" dirty="0">
                <a:solidFill>
                  <a:srgbClr val="FF0000"/>
                </a:solidFill>
              </a:rPr>
              <a:t>%</a:t>
            </a:r>
            <a:r>
              <a:rPr lang="es-CL" dirty="0"/>
              <a:t>e</a:t>
            </a:r>
            <a:r>
              <a:rPr lang="es-CL" b="1" dirty="0">
                <a:solidFill>
                  <a:srgbClr val="FF0000"/>
                </a:solidFill>
              </a:rPr>
              <a:t>%</a:t>
            </a:r>
            <a:r>
              <a:rPr lang="es-CL" dirty="0"/>
              <a:t>”;</a:t>
            </a:r>
          </a:p>
        </p:txBody>
      </p:sp>
    </p:spTree>
    <p:extLst>
      <p:ext uri="{BB962C8B-B14F-4D97-AF65-F5344CB8AC3E}">
        <p14:creationId xmlns:p14="http://schemas.microsoft.com/office/powerpoint/2010/main" val="3845758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SELECT CON ORDEN</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adroTexto 20">
            <a:extLst>
              <a:ext uri="{FF2B5EF4-FFF2-40B4-BE49-F238E27FC236}">
                <a16:creationId xmlns:a16="http://schemas.microsoft.com/office/drawing/2014/main" id="{F3A01987-BE1E-4C2C-893D-A5D0C38E0317}"/>
              </a:ext>
            </a:extLst>
          </p:cNvPr>
          <p:cNvSpPr txBox="1"/>
          <p:nvPr/>
        </p:nvSpPr>
        <p:spPr>
          <a:xfrm>
            <a:off x="1263523" y="2661660"/>
            <a:ext cx="6372952" cy="646331"/>
          </a:xfrm>
          <a:prstGeom prst="rect">
            <a:avLst/>
          </a:prstGeom>
          <a:noFill/>
        </p:spPr>
        <p:txBody>
          <a:bodyPr wrap="square">
            <a:spAutoFit/>
          </a:bodyPr>
          <a:lstStyle/>
          <a:p>
            <a:r>
              <a:rPr lang="en-US" dirty="0"/>
              <a:t>SELECT * FROM users</a:t>
            </a:r>
          </a:p>
          <a:p>
            <a:r>
              <a:rPr lang="en-US" b="1" dirty="0">
                <a:solidFill>
                  <a:srgbClr val="FF0000"/>
                </a:solidFill>
              </a:rPr>
              <a:t>ORDER BY </a:t>
            </a:r>
            <a:r>
              <a:rPr lang="en-US" dirty="0"/>
              <a:t>birthday </a:t>
            </a:r>
            <a:r>
              <a:rPr lang="en-US" b="1" dirty="0">
                <a:solidFill>
                  <a:srgbClr val="FF0000"/>
                </a:solidFill>
              </a:rPr>
              <a:t>DESC</a:t>
            </a:r>
            <a:r>
              <a:rPr lang="en-US" dirty="0"/>
              <a:t>;</a:t>
            </a:r>
            <a:endParaRPr lang="es-CL" dirty="0"/>
          </a:p>
        </p:txBody>
      </p:sp>
      <p:sp>
        <p:nvSpPr>
          <p:cNvPr id="17" name="CuadroTexto 16">
            <a:extLst>
              <a:ext uri="{FF2B5EF4-FFF2-40B4-BE49-F238E27FC236}">
                <a16:creationId xmlns:a16="http://schemas.microsoft.com/office/drawing/2014/main" id="{B160724D-C9CD-4F00-8F30-A59E6A8B6854}"/>
              </a:ext>
            </a:extLst>
          </p:cNvPr>
          <p:cNvSpPr txBox="1"/>
          <p:nvPr/>
        </p:nvSpPr>
        <p:spPr>
          <a:xfrm>
            <a:off x="1263523" y="3581682"/>
            <a:ext cx="6135130" cy="646331"/>
          </a:xfrm>
          <a:prstGeom prst="rect">
            <a:avLst/>
          </a:prstGeom>
          <a:noFill/>
        </p:spPr>
        <p:txBody>
          <a:bodyPr wrap="square">
            <a:spAutoFit/>
          </a:bodyPr>
          <a:lstStyle/>
          <a:p>
            <a:r>
              <a:rPr lang="en-US" dirty="0"/>
              <a:t>SELECT * FROM users</a:t>
            </a:r>
          </a:p>
          <a:p>
            <a:r>
              <a:rPr lang="en-US" b="1" dirty="0">
                <a:solidFill>
                  <a:srgbClr val="FF0000"/>
                </a:solidFill>
              </a:rPr>
              <a:t>ORDER BY </a:t>
            </a:r>
            <a:r>
              <a:rPr lang="en-US" dirty="0"/>
              <a:t>birthday </a:t>
            </a:r>
            <a:r>
              <a:rPr lang="en-US" b="1" dirty="0">
                <a:solidFill>
                  <a:srgbClr val="FF0000"/>
                </a:solidFill>
              </a:rPr>
              <a:t>ASC</a:t>
            </a:r>
            <a:r>
              <a:rPr lang="en-US" b="1" dirty="0"/>
              <a:t>;</a:t>
            </a:r>
            <a:endParaRPr lang="es-CL" dirty="0"/>
          </a:p>
        </p:txBody>
      </p:sp>
      <p:sp>
        <p:nvSpPr>
          <p:cNvPr id="19" name="CuadroTexto 18">
            <a:extLst>
              <a:ext uri="{FF2B5EF4-FFF2-40B4-BE49-F238E27FC236}">
                <a16:creationId xmlns:a16="http://schemas.microsoft.com/office/drawing/2014/main" id="{5C50E9EC-A1E4-4549-8C11-ACC39F0B593F}"/>
              </a:ext>
            </a:extLst>
          </p:cNvPr>
          <p:cNvSpPr txBox="1"/>
          <p:nvPr/>
        </p:nvSpPr>
        <p:spPr>
          <a:xfrm>
            <a:off x="1300595" y="4482831"/>
            <a:ext cx="6098058" cy="923330"/>
          </a:xfrm>
          <a:prstGeom prst="rect">
            <a:avLst/>
          </a:prstGeom>
          <a:noFill/>
        </p:spPr>
        <p:txBody>
          <a:bodyPr wrap="square">
            <a:spAutoFit/>
          </a:bodyPr>
          <a:lstStyle/>
          <a:p>
            <a:r>
              <a:rPr lang="en-US" dirty="0"/>
              <a:t>SELECT * FROM users</a:t>
            </a:r>
          </a:p>
          <a:p>
            <a:r>
              <a:rPr lang="en-US" dirty="0"/>
              <a:t>WHERE </a:t>
            </a:r>
            <a:r>
              <a:rPr lang="en-US" dirty="0" err="1"/>
              <a:t>first_name</a:t>
            </a:r>
            <a:r>
              <a:rPr lang="en-US" dirty="0"/>
              <a:t> LIKE "%e"</a:t>
            </a:r>
          </a:p>
          <a:p>
            <a:r>
              <a:rPr lang="en-US" dirty="0"/>
              <a:t>ORDER BY birthday DESC;</a:t>
            </a:r>
            <a:endParaRPr lang="es-CL" dirty="0"/>
          </a:p>
        </p:txBody>
      </p:sp>
      <p:sp>
        <p:nvSpPr>
          <p:cNvPr id="25" name="CuadroTexto 24">
            <a:extLst>
              <a:ext uri="{FF2B5EF4-FFF2-40B4-BE49-F238E27FC236}">
                <a16:creationId xmlns:a16="http://schemas.microsoft.com/office/drawing/2014/main" id="{A7C2E11F-D3CC-40F4-9CB9-E006DF3C9404}"/>
              </a:ext>
            </a:extLst>
          </p:cNvPr>
          <p:cNvSpPr txBox="1"/>
          <p:nvPr/>
        </p:nvSpPr>
        <p:spPr>
          <a:xfrm>
            <a:off x="1300595" y="5808915"/>
            <a:ext cx="6098058" cy="646331"/>
          </a:xfrm>
          <a:prstGeom prst="rect">
            <a:avLst/>
          </a:prstGeom>
          <a:noFill/>
        </p:spPr>
        <p:txBody>
          <a:bodyPr wrap="square">
            <a:spAutoFit/>
          </a:bodyPr>
          <a:lstStyle/>
          <a:p>
            <a:r>
              <a:rPr lang="en-US" dirty="0"/>
              <a:t>SELECT </a:t>
            </a:r>
            <a:r>
              <a:rPr lang="en-US" dirty="0" err="1"/>
              <a:t>first_name</a:t>
            </a:r>
            <a:r>
              <a:rPr lang="en-US" dirty="0"/>
              <a:t> FROM users</a:t>
            </a:r>
          </a:p>
          <a:p>
            <a:r>
              <a:rPr lang="en-US" dirty="0"/>
              <a:t>ORDER BY </a:t>
            </a:r>
            <a:r>
              <a:rPr lang="en-US" dirty="0" err="1"/>
              <a:t>first_name</a:t>
            </a:r>
            <a:r>
              <a:rPr lang="en-US" dirty="0"/>
              <a:t>; </a:t>
            </a:r>
            <a:r>
              <a:rPr lang="en-US" dirty="0">
                <a:solidFill>
                  <a:schemeClr val="bg2">
                    <a:lumMod val="75000"/>
                  </a:schemeClr>
                </a:solidFill>
              </a:rPr>
              <a:t>(ASC)</a:t>
            </a:r>
            <a:endParaRPr lang="es-CL" dirty="0">
              <a:solidFill>
                <a:schemeClr val="bg2">
                  <a:lumMod val="75000"/>
                </a:schemeClr>
              </a:solidFill>
            </a:endParaRPr>
          </a:p>
        </p:txBody>
      </p:sp>
    </p:spTree>
    <p:extLst>
      <p:ext uri="{BB962C8B-B14F-4D97-AF65-F5344CB8AC3E}">
        <p14:creationId xmlns:p14="http://schemas.microsoft.com/office/powerpoint/2010/main" val="2486274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INSERT</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648290FA-C6D9-4403-B13A-EF14286EEBD5}"/>
              </a:ext>
            </a:extLst>
          </p:cNvPr>
          <p:cNvSpPr txBox="1"/>
          <p:nvPr/>
        </p:nvSpPr>
        <p:spPr>
          <a:xfrm>
            <a:off x="1225296" y="2690336"/>
            <a:ext cx="10661904" cy="2031325"/>
          </a:xfrm>
          <a:prstGeom prst="rect">
            <a:avLst/>
          </a:prstGeom>
          <a:noFill/>
        </p:spPr>
        <p:txBody>
          <a:bodyPr wrap="square">
            <a:spAutoFit/>
          </a:bodyPr>
          <a:lstStyle/>
          <a:p>
            <a:r>
              <a:rPr lang="es-ES" dirty="0"/>
              <a:t>Para que una base de datos sea útil, debe contener datos. Para insertar datos a una tabla, existe el comando INSERT, que indica la tabla a la que se agregaron, los tipos de datos y los valores que queremos ingresar en el registro.</a:t>
            </a:r>
          </a:p>
          <a:p>
            <a:endParaRPr lang="es-ES" dirty="0"/>
          </a:p>
          <a:p>
            <a:r>
              <a:rPr lang="es-ES" dirty="0"/>
              <a:t>Esto es un proceso ordenado y debemos especificar, a qué fila pertenecen los datos que estamos ingresando. Es necesario usar un orden claro, ya que si no, la tabla pierde su estructura, haciendo imposible obtener la información buscada.</a:t>
            </a:r>
            <a:endParaRPr lang="es-CL" dirty="0"/>
          </a:p>
        </p:txBody>
      </p:sp>
      <p:sp>
        <p:nvSpPr>
          <p:cNvPr id="15" name="CuadroTexto 14">
            <a:extLst>
              <a:ext uri="{FF2B5EF4-FFF2-40B4-BE49-F238E27FC236}">
                <a16:creationId xmlns:a16="http://schemas.microsoft.com/office/drawing/2014/main" id="{1FA81EC4-BF72-4775-AA4B-DC56571CB492}"/>
              </a:ext>
            </a:extLst>
          </p:cNvPr>
          <p:cNvSpPr txBox="1"/>
          <p:nvPr/>
        </p:nvSpPr>
        <p:spPr>
          <a:xfrm>
            <a:off x="1225296" y="4980355"/>
            <a:ext cx="7918700" cy="646331"/>
          </a:xfrm>
          <a:prstGeom prst="rect">
            <a:avLst/>
          </a:prstGeom>
          <a:noFill/>
        </p:spPr>
        <p:txBody>
          <a:bodyPr wrap="square">
            <a:spAutoFit/>
          </a:bodyPr>
          <a:lstStyle/>
          <a:p>
            <a:r>
              <a:rPr lang="es-ES" dirty="0"/>
              <a:t>INSERT INTO </a:t>
            </a:r>
            <a:r>
              <a:rPr lang="es-ES" dirty="0" err="1"/>
              <a:t>nombre_tabla</a:t>
            </a:r>
            <a:r>
              <a:rPr lang="es-ES" dirty="0"/>
              <a:t> ( columna1, columna2, columna3 ) VALUES ( valor1, valor2, valor3 );</a:t>
            </a:r>
            <a:endParaRPr lang="es-CL" dirty="0"/>
          </a:p>
        </p:txBody>
      </p:sp>
    </p:spTree>
    <p:extLst>
      <p:ext uri="{BB962C8B-B14F-4D97-AF65-F5344CB8AC3E}">
        <p14:creationId xmlns:p14="http://schemas.microsoft.com/office/powerpoint/2010/main" val="264085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BASES DE DATOS RELACIONALES</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2140CBC5-4340-4F1D-8F3C-AAAED06627C6}"/>
              </a:ext>
            </a:extLst>
          </p:cNvPr>
          <p:cNvSpPr>
            <a:spLocks noGrp="1"/>
          </p:cNvSpPr>
          <p:nvPr>
            <p:ph idx="1"/>
          </p:nvPr>
        </p:nvSpPr>
        <p:spPr>
          <a:xfrm>
            <a:off x="1102777" y="2315513"/>
            <a:ext cx="10446306" cy="2298131"/>
          </a:xfrm>
        </p:spPr>
        <p:txBody>
          <a:bodyPr>
            <a:normAutofit lnSpcReduction="10000"/>
          </a:bodyPr>
          <a:lstStyle/>
          <a:p>
            <a:r>
              <a:rPr lang="en-US" dirty="0"/>
              <a:t>TABLAS</a:t>
            </a:r>
          </a:p>
          <a:p>
            <a:r>
              <a:rPr lang="es-ES" sz="1400" dirty="0"/>
              <a:t>Una base de datos se compone de múltiples tablas. Cada una de éstas presentarán dos dimensiones: </a:t>
            </a:r>
          </a:p>
          <a:p>
            <a:r>
              <a:rPr lang="es-ES" sz="1400" dirty="0"/>
              <a:t>● Filas, que representan a los registros en la tabla. </a:t>
            </a:r>
          </a:p>
          <a:p>
            <a:r>
              <a:rPr lang="es-ES" sz="1400" dirty="0"/>
              <a:t>● Columnas, que van a representar los atributos ingresados en cada registro, </a:t>
            </a:r>
            <a:r>
              <a:rPr lang="es-ES" sz="1400" u="sng" dirty="0"/>
              <a:t>definiendo el tipo de dato </a:t>
            </a:r>
            <a:r>
              <a:rPr lang="es-ES" sz="1400" dirty="0"/>
              <a:t>a ingresar.</a:t>
            </a:r>
            <a:endParaRPr lang="es-CL" dirty="0"/>
          </a:p>
        </p:txBody>
      </p:sp>
      <p:pic>
        <p:nvPicPr>
          <p:cNvPr id="7" name="Imagen 6">
            <a:extLst>
              <a:ext uri="{FF2B5EF4-FFF2-40B4-BE49-F238E27FC236}">
                <a16:creationId xmlns:a16="http://schemas.microsoft.com/office/drawing/2014/main" id="{89E0B3BC-2E1A-4F59-A388-791F27B22B66}"/>
              </a:ext>
            </a:extLst>
          </p:cNvPr>
          <p:cNvPicPr>
            <a:picLocks noChangeAspect="1"/>
          </p:cNvPicPr>
          <p:nvPr/>
        </p:nvPicPr>
        <p:blipFill>
          <a:blip r:embed="rId3"/>
          <a:stretch>
            <a:fillRect/>
          </a:stretch>
        </p:blipFill>
        <p:spPr>
          <a:xfrm>
            <a:off x="1704761" y="4843140"/>
            <a:ext cx="4669056" cy="1580519"/>
          </a:xfrm>
          <a:prstGeom prst="rect">
            <a:avLst/>
          </a:prstGeom>
        </p:spPr>
      </p:pic>
    </p:spTree>
    <p:extLst>
      <p:ext uri="{BB962C8B-B14F-4D97-AF65-F5344CB8AC3E}">
        <p14:creationId xmlns:p14="http://schemas.microsoft.com/office/powerpoint/2010/main" val="2233422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INSERT</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1FA81EC4-BF72-4775-AA4B-DC56571CB492}"/>
              </a:ext>
            </a:extLst>
          </p:cNvPr>
          <p:cNvSpPr txBox="1"/>
          <p:nvPr/>
        </p:nvSpPr>
        <p:spPr>
          <a:xfrm>
            <a:off x="1243584" y="2575483"/>
            <a:ext cx="7918700" cy="646331"/>
          </a:xfrm>
          <a:prstGeom prst="rect">
            <a:avLst/>
          </a:prstGeom>
          <a:noFill/>
        </p:spPr>
        <p:txBody>
          <a:bodyPr wrap="square">
            <a:spAutoFit/>
          </a:bodyPr>
          <a:lstStyle/>
          <a:p>
            <a:r>
              <a:rPr lang="es-ES" dirty="0"/>
              <a:t>INSERT INTO </a:t>
            </a:r>
            <a:r>
              <a:rPr lang="es-ES" dirty="0" err="1"/>
              <a:t>nombre_tabla</a:t>
            </a:r>
            <a:r>
              <a:rPr lang="es-ES" dirty="0"/>
              <a:t> ( columna1, columna2, columna3 ) VALUE ( valor1, valor2, valor3 );</a:t>
            </a:r>
            <a:endParaRPr lang="es-CL" dirty="0"/>
          </a:p>
        </p:txBody>
      </p:sp>
      <p:sp>
        <p:nvSpPr>
          <p:cNvPr id="11" name="CuadroTexto 10">
            <a:extLst>
              <a:ext uri="{FF2B5EF4-FFF2-40B4-BE49-F238E27FC236}">
                <a16:creationId xmlns:a16="http://schemas.microsoft.com/office/drawing/2014/main" id="{78963C71-654B-4B9D-A97D-6E9615D37B26}"/>
              </a:ext>
            </a:extLst>
          </p:cNvPr>
          <p:cNvSpPr txBox="1"/>
          <p:nvPr/>
        </p:nvSpPr>
        <p:spPr>
          <a:xfrm>
            <a:off x="1243584" y="3578228"/>
            <a:ext cx="10469880" cy="646331"/>
          </a:xfrm>
          <a:prstGeom prst="rect">
            <a:avLst/>
          </a:prstGeom>
          <a:noFill/>
        </p:spPr>
        <p:txBody>
          <a:bodyPr wrap="square">
            <a:spAutoFit/>
          </a:bodyPr>
          <a:lstStyle/>
          <a:p>
            <a:r>
              <a:rPr lang="es-ES" dirty="0"/>
              <a:t>INSERT INTO </a:t>
            </a:r>
            <a:r>
              <a:rPr lang="es-ES" dirty="0" err="1"/>
              <a:t>directorio_telefonico</a:t>
            </a:r>
            <a:r>
              <a:rPr lang="es-ES" dirty="0"/>
              <a:t> ( nombre, apellido, </a:t>
            </a:r>
            <a:r>
              <a:rPr lang="es-ES" dirty="0" err="1"/>
              <a:t>numero_telefonico</a:t>
            </a:r>
            <a:r>
              <a:rPr lang="es-ES" dirty="0"/>
              <a:t>, </a:t>
            </a:r>
            <a:r>
              <a:rPr lang="es-ES" dirty="0" err="1"/>
              <a:t>direccion</a:t>
            </a:r>
            <a:r>
              <a:rPr lang="es-ES" dirty="0"/>
              <a:t>, edad ) VALUE ( 'Juan', '</a:t>
            </a:r>
            <a:r>
              <a:rPr lang="es-ES" dirty="0" err="1"/>
              <a:t>Perez</a:t>
            </a:r>
            <a:r>
              <a:rPr lang="es-ES" dirty="0"/>
              <a:t>', '12345678', 'Villa Pajaritos', 21 ); </a:t>
            </a:r>
            <a:endParaRPr lang="es-CL" dirty="0"/>
          </a:p>
        </p:txBody>
      </p:sp>
      <p:sp>
        <p:nvSpPr>
          <p:cNvPr id="17" name="CuadroTexto 16">
            <a:extLst>
              <a:ext uri="{FF2B5EF4-FFF2-40B4-BE49-F238E27FC236}">
                <a16:creationId xmlns:a16="http://schemas.microsoft.com/office/drawing/2014/main" id="{170D74A7-D942-43C9-B870-4379490873CB}"/>
              </a:ext>
            </a:extLst>
          </p:cNvPr>
          <p:cNvSpPr txBox="1"/>
          <p:nvPr/>
        </p:nvSpPr>
        <p:spPr>
          <a:xfrm>
            <a:off x="1243584" y="4679942"/>
            <a:ext cx="6094476" cy="369332"/>
          </a:xfrm>
          <a:prstGeom prst="rect">
            <a:avLst/>
          </a:prstGeom>
          <a:noFill/>
        </p:spPr>
        <p:txBody>
          <a:bodyPr wrap="square">
            <a:spAutoFit/>
          </a:bodyPr>
          <a:lstStyle/>
          <a:p>
            <a:r>
              <a:rPr lang="es-CL" dirty="0"/>
              <a:t>SELECT * FROM </a:t>
            </a:r>
            <a:r>
              <a:rPr lang="es-CL" dirty="0" err="1"/>
              <a:t>directorio_telefonico</a:t>
            </a:r>
            <a:r>
              <a:rPr lang="es-CL" dirty="0"/>
              <a:t>; </a:t>
            </a:r>
          </a:p>
        </p:txBody>
      </p:sp>
      <p:sp>
        <p:nvSpPr>
          <p:cNvPr id="18" name="CuadroTexto 17">
            <a:extLst>
              <a:ext uri="{FF2B5EF4-FFF2-40B4-BE49-F238E27FC236}">
                <a16:creationId xmlns:a16="http://schemas.microsoft.com/office/drawing/2014/main" id="{DAA66C86-78AD-43E4-ABC3-EFB9734ED6AE}"/>
              </a:ext>
            </a:extLst>
          </p:cNvPr>
          <p:cNvSpPr txBox="1"/>
          <p:nvPr/>
        </p:nvSpPr>
        <p:spPr>
          <a:xfrm>
            <a:off x="2196847" y="5359521"/>
            <a:ext cx="8172450" cy="923330"/>
          </a:xfrm>
          <a:prstGeom prst="rect">
            <a:avLst/>
          </a:prstGeom>
          <a:noFill/>
        </p:spPr>
        <p:txBody>
          <a:bodyPr wrap="square">
            <a:spAutoFit/>
          </a:bodyPr>
          <a:lstStyle/>
          <a:p>
            <a:r>
              <a:rPr lang="es-CL" dirty="0">
                <a:latin typeface="Miriam Fixed" panose="020B0509050101010101" pitchFamily="49" charset="-79"/>
                <a:cs typeface="Miriam Fixed" panose="020B0509050101010101" pitchFamily="49" charset="-79"/>
              </a:rPr>
              <a:t>NOMBRE|APELLIDO|NUMERO_TELEFONICO|DIRECCION         |EDAD| ------|--------|-----------------|------------------|----| Juan  |</a:t>
            </a:r>
            <a:r>
              <a:rPr lang="es-CL" dirty="0" err="1">
                <a:latin typeface="Miriam Fixed" panose="020B0509050101010101" pitchFamily="49" charset="-79"/>
                <a:cs typeface="Miriam Fixed" panose="020B0509050101010101" pitchFamily="49" charset="-79"/>
              </a:rPr>
              <a:t>Perez</a:t>
            </a:r>
            <a:r>
              <a:rPr lang="es-CL" dirty="0">
                <a:latin typeface="Miriam Fixed" panose="020B0509050101010101" pitchFamily="49" charset="-79"/>
                <a:cs typeface="Miriam Fixed" panose="020B0509050101010101" pitchFamily="49" charset="-79"/>
              </a:rPr>
              <a:t>   |12345678         |Villa Pajaritos   | 21 |</a:t>
            </a:r>
          </a:p>
        </p:txBody>
      </p:sp>
      <p:sp>
        <p:nvSpPr>
          <p:cNvPr id="19" name="CuadroTexto 18">
            <a:extLst>
              <a:ext uri="{FF2B5EF4-FFF2-40B4-BE49-F238E27FC236}">
                <a16:creationId xmlns:a16="http://schemas.microsoft.com/office/drawing/2014/main" id="{9203746D-7962-4126-BFDA-CF9C2CF36474}"/>
              </a:ext>
            </a:extLst>
          </p:cNvPr>
          <p:cNvSpPr txBox="1"/>
          <p:nvPr/>
        </p:nvSpPr>
        <p:spPr>
          <a:xfrm>
            <a:off x="1749498" y="5359519"/>
            <a:ext cx="783390" cy="923330"/>
          </a:xfrm>
          <a:prstGeom prst="rect">
            <a:avLst/>
          </a:prstGeom>
          <a:noFill/>
        </p:spPr>
        <p:txBody>
          <a:bodyPr wrap="square">
            <a:spAutoFit/>
          </a:bodyPr>
          <a:lstStyle/>
          <a:p>
            <a:r>
              <a:rPr lang="es-CL" dirty="0">
                <a:latin typeface="Miriam Fixed" panose="020B0509050101010101" pitchFamily="49" charset="-79"/>
                <a:cs typeface="Miriam Fixed" panose="020B0509050101010101" pitchFamily="49" charset="-79"/>
              </a:rPr>
              <a:t>ID|</a:t>
            </a:r>
          </a:p>
          <a:p>
            <a:r>
              <a:rPr lang="es-CL" dirty="0">
                <a:latin typeface="Miriam Fixed" panose="020B0509050101010101" pitchFamily="49" charset="-79"/>
                <a:cs typeface="Miriam Fixed" panose="020B0509050101010101" pitchFamily="49" charset="-79"/>
              </a:rPr>
              <a:t>--|</a:t>
            </a:r>
          </a:p>
          <a:p>
            <a:r>
              <a:rPr lang="es-CL" dirty="0">
                <a:latin typeface="Miriam Fixed" panose="020B0509050101010101" pitchFamily="49" charset="-79"/>
                <a:cs typeface="Miriam Fixed" panose="020B0509050101010101" pitchFamily="49" charset="-79"/>
              </a:rPr>
              <a:t>1 |</a:t>
            </a:r>
            <a:endParaRPr lang="es-CL" dirty="0"/>
          </a:p>
        </p:txBody>
      </p:sp>
    </p:spTree>
    <p:extLst>
      <p:ext uri="{BB962C8B-B14F-4D97-AF65-F5344CB8AC3E}">
        <p14:creationId xmlns:p14="http://schemas.microsoft.com/office/powerpoint/2010/main" val="2614388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INSERT</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170D74A7-D942-43C9-B870-4379490873CB}"/>
              </a:ext>
            </a:extLst>
          </p:cNvPr>
          <p:cNvSpPr txBox="1"/>
          <p:nvPr/>
        </p:nvSpPr>
        <p:spPr>
          <a:xfrm>
            <a:off x="1243584" y="3034477"/>
            <a:ext cx="10524744" cy="1200329"/>
          </a:xfrm>
          <a:prstGeom prst="rect">
            <a:avLst/>
          </a:prstGeom>
          <a:noFill/>
        </p:spPr>
        <p:txBody>
          <a:bodyPr wrap="square">
            <a:spAutoFit/>
          </a:bodyPr>
          <a:lstStyle/>
          <a:p>
            <a:r>
              <a:rPr lang="es-CL" dirty="0"/>
              <a:t>INSERT INTO </a:t>
            </a:r>
            <a:r>
              <a:rPr lang="es-CL" dirty="0" err="1"/>
              <a:t>directorio_telefonico</a:t>
            </a:r>
            <a:r>
              <a:rPr lang="es-CL" dirty="0"/>
              <a:t> ( nombre, apellido, </a:t>
            </a:r>
            <a:r>
              <a:rPr lang="es-CL" dirty="0" err="1"/>
              <a:t>numero_telefonico</a:t>
            </a:r>
            <a:r>
              <a:rPr lang="es-CL" dirty="0"/>
              <a:t>, </a:t>
            </a:r>
            <a:r>
              <a:rPr lang="es-CL" dirty="0" err="1"/>
              <a:t>direccion</a:t>
            </a:r>
            <a:r>
              <a:rPr lang="es-CL" dirty="0"/>
              <a:t>, edad ) VALUE ('Fabian', 'Salas', '32846352', 'Playa Ancha', 21),</a:t>
            </a:r>
          </a:p>
          <a:p>
            <a:r>
              <a:rPr lang="es-CL" dirty="0"/>
              <a:t>    ('John', '</a:t>
            </a:r>
            <a:r>
              <a:rPr lang="es-CL" dirty="0" err="1"/>
              <a:t>Rodriguez</a:t>
            </a:r>
            <a:r>
              <a:rPr lang="es-CL" dirty="0"/>
              <a:t>', '23764362', 'Constitución', 21),</a:t>
            </a:r>
          </a:p>
          <a:p>
            <a:r>
              <a:rPr lang="es-CL" dirty="0"/>
              <a:t>    ('Braulio', 'Fuentes', '23781363', 'Rancagua', 19); </a:t>
            </a:r>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43584" y="2548555"/>
            <a:ext cx="6094476" cy="369332"/>
          </a:xfrm>
          <a:prstGeom prst="rect">
            <a:avLst/>
          </a:prstGeom>
          <a:noFill/>
        </p:spPr>
        <p:txBody>
          <a:bodyPr wrap="square">
            <a:spAutoFit/>
          </a:bodyPr>
          <a:lstStyle/>
          <a:p>
            <a:r>
              <a:rPr lang="en-US" dirty="0" err="1"/>
              <a:t>Insertar</a:t>
            </a:r>
            <a:r>
              <a:rPr lang="en-US" dirty="0"/>
              <a:t> </a:t>
            </a:r>
            <a:r>
              <a:rPr lang="en-US" dirty="0" err="1"/>
              <a:t>varios</a:t>
            </a:r>
            <a:r>
              <a:rPr lang="en-US" dirty="0"/>
              <a:t> </a:t>
            </a:r>
            <a:r>
              <a:rPr lang="en-US" dirty="0" err="1"/>
              <a:t>valores</a:t>
            </a:r>
            <a:r>
              <a:rPr lang="en-US" dirty="0"/>
              <a:t> a la </a:t>
            </a:r>
            <a:r>
              <a:rPr lang="en-US" dirty="0" err="1"/>
              <a:t>vez</a:t>
            </a:r>
            <a:r>
              <a:rPr lang="en-US" dirty="0"/>
              <a:t>.</a:t>
            </a:r>
            <a:endParaRPr lang="es-CL" dirty="0"/>
          </a:p>
        </p:txBody>
      </p:sp>
      <p:sp>
        <p:nvSpPr>
          <p:cNvPr id="21" name="CuadroTexto 20">
            <a:extLst>
              <a:ext uri="{FF2B5EF4-FFF2-40B4-BE49-F238E27FC236}">
                <a16:creationId xmlns:a16="http://schemas.microsoft.com/office/drawing/2014/main" id="{A2C57C04-4691-4091-AE8E-5C282E2BE144}"/>
              </a:ext>
            </a:extLst>
          </p:cNvPr>
          <p:cNvSpPr txBox="1"/>
          <p:nvPr/>
        </p:nvSpPr>
        <p:spPr>
          <a:xfrm>
            <a:off x="1379509" y="5315028"/>
            <a:ext cx="6094476" cy="646331"/>
          </a:xfrm>
          <a:prstGeom prst="rect">
            <a:avLst/>
          </a:prstGeom>
          <a:noFill/>
        </p:spPr>
        <p:txBody>
          <a:bodyPr wrap="square">
            <a:spAutoFit/>
          </a:bodyPr>
          <a:lstStyle/>
          <a:p>
            <a:r>
              <a:rPr lang="es-CL" dirty="0"/>
              <a:t>INSERT INTO agenda (</a:t>
            </a:r>
            <a:r>
              <a:rPr lang="es-CL" dirty="0" err="1"/>
              <a:t>nick</a:t>
            </a:r>
            <a:r>
              <a:rPr lang="es-CL" dirty="0"/>
              <a:t>, </a:t>
            </a:r>
            <a:r>
              <a:rPr lang="es-CL" dirty="0" err="1"/>
              <a:t>id_directorio_telefonico</a:t>
            </a:r>
            <a:r>
              <a:rPr lang="es-CL" dirty="0"/>
              <a:t>)</a:t>
            </a:r>
          </a:p>
          <a:p>
            <a:r>
              <a:rPr lang="es-CL" dirty="0"/>
              <a:t>VALUE (“Juancho”, 6);</a:t>
            </a:r>
          </a:p>
        </p:txBody>
      </p:sp>
      <p:sp>
        <p:nvSpPr>
          <p:cNvPr id="22" name="CuadroTexto 21">
            <a:extLst>
              <a:ext uri="{FF2B5EF4-FFF2-40B4-BE49-F238E27FC236}">
                <a16:creationId xmlns:a16="http://schemas.microsoft.com/office/drawing/2014/main" id="{E1FF0760-0D0B-45A9-8AFB-6ADCCDEE1D70}"/>
              </a:ext>
            </a:extLst>
          </p:cNvPr>
          <p:cNvSpPr txBox="1"/>
          <p:nvPr/>
        </p:nvSpPr>
        <p:spPr>
          <a:xfrm>
            <a:off x="1379509" y="4840260"/>
            <a:ext cx="6098058" cy="369332"/>
          </a:xfrm>
          <a:prstGeom prst="rect">
            <a:avLst/>
          </a:prstGeom>
          <a:noFill/>
        </p:spPr>
        <p:txBody>
          <a:bodyPr wrap="square">
            <a:spAutoFit/>
          </a:bodyPr>
          <a:lstStyle/>
          <a:p>
            <a:r>
              <a:rPr lang="en-US" dirty="0"/>
              <a:t>P</a:t>
            </a:r>
            <a:r>
              <a:rPr lang="es-CL" dirty="0"/>
              <a:t>robar el siguiente código:</a:t>
            </a:r>
          </a:p>
        </p:txBody>
      </p:sp>
    </p:spTree>
    <p:extLst>
      <p:ext uri="{BB962C8B-B14F-4D97-AF65-F5344CB8AC3E}">
        <p14:creationId xmlns:p14="http://schemas.microsoft.com/office/powerpoint/2010/main" val="2713272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43583" y="2548555"/>
            <a:ext cx="10643617" cy="923330"/>
          </a:xfrm>
          <a:prstGeom prst="rect">
            <a:avLst/>
          </a:prstGeom>
          <a:noFill/>
        </p:spPr>
        <p:txBody>
          <a:bodyPr wrap="square">
            <a:spAutoFit/>
          </a:bodyPr>
          <a:lstStyle/>
          <a:p>
            <a:r>
              <a:rPr lang="es-ES" dirty="0"/>
              <a:t>La empresa Ovalle </a:t>
            </a:r>
            <a:r>
              <a:rPr lang="es-ES" dirty="0" err="1"/>
              <a:t>Electronics</a:t>
            </a:r>
            <a:r>
              <a:rPr lang="es-ES" dirty="0"/>
              <a:t> SPA necesita una base de datos para almacenar sus productos y el historial de ventas del día a día. Crea una base de datos llamada </a:t>
            </a:r>
            <a:r>
              <a:rPr lang="es-ES" dirty="0" err="1"/>
              <a:t>OvalleElectronicsSPA</a:t>
            </a:r>
            <a:r>
              <a:rPr lang="es-ES" dirty="0"/>
              <a:t> con las siguientes tablas:</a:t>
            </a:r>
            <a:endParaRPr lang="es-CL" dirty="0"/>
          </a:p>
        </p:txBody>
      </p:sp>
      <p:pic>
        <p:nvPicPr>
          <p:cNvPr id="9" name="Imagen 8">
            <a:extLst>
              <a:ext uri="{FF2B5EF4-FFF2-40B4-BE49-F238E27FC236}">
                <a16:creationId xmlns:a16="http://schemas.microsoft.com/office/drawing/2014/main" id="{7EDDEA80-7E5A-46B8-9B56-EFDF4D7697D3}"/>
              </a:ext>
            </a:extLst>
          </p:cNvPr>
          <p:cNvPicPr>
            <a:picLocks noChangeAspect="1"/>
          </p:cNvPicPr>
          <p:nvPr/>
        </p:nvPicPr>
        <p:blipFill>
          <a:blip r:embed="rId3"/>
          <a:stretch>
            <a:fillRect/>
          </a:stretch>
        </p:blipFill>
        <p:spPr>
          <a:xfrm>
            <a:off x="3226182" y="3913643"/>
            <a:ext cx="5739635" cy="2468460"/>
          </a:xfrm>
          <a:prstGeom prst="rect">
            <a:avLst/>
          </a:prstGeom>
        </p:spPr>
      </p:pic>
    </p:spTree>
    <p:extLst>
      <p:ext uri="{BB962C8B-B14F-4D97-AF65-F5344CB8AC3E}">
        <p14:creationId xmlns:p14="http://schemas.microsoft.com/office/powerpoint/2010/main" val="2645823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EXPORTAR BASE DE DATOS </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69D89C6A-A16C-448B-916E-033A34A4C9E5}"/>
              </a:ext>
            </a:extLst>
          </p:cNvPr>
          <p:cNvPicPr>
            <a:picLocks noChangeAspect="1"/>
          </p:cNvPicPr>
          <p:nvPr/>
        </p:nvPicPr>
        <p:blipFill>
          <a:blip r:embed="rId3"/>
          <a:stretch>
            <a:fillRect/>
          </a:stretch>
        </p:blipFill>
        <p:spPr>
          <a:xfrm>
            <a:off x="4131564" y="2550505"/>
            <a:ext cx="4396359" cy="3624026"/>
          </a:xfrm>
          <a:prstGeom prst="rect">
            <a:avLst/>
          </a:prstGeom>
        </p:spPr>
      </p:pic>
    </p:spTree>
    <p:extLst>
      <p:ext uri="{BB962C8B-B14F-4D97-AF65-F5344CB8AC3E}">
        <p14:creationId xmlns:p14="http://schemas.microsoft.com/office/powerpoint/2010/main" val="102980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E6F713EF-2EC6-4A6E-9F51-403FA82F0C6D}"/>
              </a:ext>
            </a:extLst>
          </p:cNvPr>
          <p:cNvSpPr txBox="1"/>
          <p:nvPr/>
        </p:nvSpPr>
        <p:spPr>
          <a:xfrm>
            <a:off x="1203961" y="2488615"/>
            <a:ext cx="10988038" cy="369332"/>
          </a:xfrm>
          <a:prstGeom prst="rect">
            <a:avLst/>
          </a:prstGeom>
          <a:noFill/>
        </p:spPr>
        <p:txBody>
          <a:bodyPr wrap="square">
            <a:spAutoFit/>
          </a:bodyPr>
          <a:lstStyle/>
          <a:p>
            <a:r>
              <a:rPr lang="es-ES" dirty="0"/>
              <a:t>A partir de la base de datos entregada, realice las siguientes consultas:</a:t>
            </a:r>
          </a:p>
        </p:txBody>
      </p:sp>
      <p:sp>
        <p:nvSpPr>
          <p:cNvPr id="13" name="CuadroTexto 12">
            <a:extLst>
              <a:ext uri="{FF2B5EF4-FFF2-40B4-BE49-F238E27FC236}">
                <a16:creationId xmlns:a16="http://schemas.microsoft.com/office/drawing/2014/main" id="{C8EEBDA8-33F7-4981-A283-552A0659B73D}"/>
              </a:ext>
            </a:extLst>
          </p:cNvPr>
          <p:cNvSpPr txBox="1"/>
          <p:nvPr/>
        </p:nvSpPr>
        <p:spPr>
          <a:xfrm>
            <a:off x="1203962" y="3307991"/>
            <a:ext cx="10081258" cy="3231654"/>
          </a:xfrm>
          <a:prstGeom prst="rect">
            <a:avLst/>
          </a:prstGeom>
          <a:noFill/>
        </p:spPr>
        <p:txBody>
          <a:bodyPr wrap="square">
            <a:spAutoFit/>
          </a:bodyPr>
          <a:lstStyle/>
          <a:p>
            <a:pPr marL="285750" indent="-285750">
              <a:buFontTx/>
              <a:buChar char="-"/>
            </a:pPr>
            <a:r>
              <a:rPr lang="es-ES" sz="1400" dirty="0"/>
              <a:t>Realizar una consulta a la tabla </a:t>
            </a:r>
            <a:r>
              <a:rPr lang="es-ES" sz="1400" dirty="0" err="1"/>
              <a:t>agents</a:t>
            </a:r>
            <a:r>
              <a:rPr lang="es-ES" sz="1400" dirty="0"/>
              <a:t> que de como respuesta el código de agente, su nombre y el área de trabajo, con la condición que su comisión sea menor a 0.15, y ordenar por su área de trabajo de manera ascendente.</a:t>
            </a:r>
          </a:p>
          <a:p>
            <a:pPr marL="285750" indent="-285750">
              <a:buFontTx/>
              <a:buChar char="-"/>
            </a:pPr>
            <a:endParaRPr lang="es-ES" sz="1400" dirty="0"/>
          </a:p>
          <a:p>
            <a:pPr marL="285750" indent="-285750">
              <a:buFontTx/>
              <a:buChar char="-"/>
            </a:pPr>
            <a:r>
              <a:rPr lang="es-ES" sz="1400" dirty="0"/>
              <a:t>Realizar una consulta a la tabla </a:t>
            </a:r>
            <a:r>
              <a:rPr lang="es-ES" sz="1400" dirty="0" err="1"/>
              <a:t>agents</a:t>
            </a:r>
            <a:r>
              <a:rPr lang="es-ES" sz="1400" dirty="0"/>
              <a:t> que de como respuesta el nombre del agente, su numero de teléfono siempre y cuando su numero empiece en 077, y ordenarlo por su nombre de manera ascendente.</a:t>
            </a:r>
          </a:p>
          <a:p>
            <a:pPr marL="285750" indent="-285750">
              <a:buFontTx/>
              <a:buChar char="-"/>
            </a:pPr>
            <a:endParaRPr lang="es-ES" sz="1400" dirty="0"/>
          </a:p>
          <a:p>
            <a:pPr marL="285750" indent="-285750">
              <a:buFontTx/>
              <a:buChar char="-"/>
            </a:pPr>
            <a:r>
              <a:rPr lang="es-ES" sz="1400" dirty="0"/>
              <a:t>Realizar una consulta a la tabla </a:t>
            </a:r>
            <a:r>
              <a:rPr lang="es-ES" sz="1400" dirty="0" err="1"/>
              <a:t>customer</a:t>
            </a:r>
            <a:r>
              <a:rPr lang="es-ES" sz="1400" dirty="0"/>
              <a:t> que de como respuesta el nombre del cliente, su país y su grado, debe ser de una grado 2 o mas, y debe venir desde la india, ordenar por grado de manera descendente</a:t>
            </a:r>
          </a:p>
          <a:p>
            <a:pPr marL="285750" indent="-285750">
              <a:buFontTx/>
              <a:buChar char="-"/>
            </a:pPr>
            <a:endParaRPr lang="es-ES" sz="1400" dirty="0"/>
          </a:p>
          <a:p>
            <a:pPr marL="285750" indent="-285750">
              <a:buFontTx/>
              <a:buChar char="-"/>
            </a:pPr>
            <a:r>
              <a:rPr lang="es-ES" sz="1400" dirty="0"/>
              <a:t>Realizar una consulta a la tabla </a:t>
            </a:r>
            <a:r>
              <a:rPr lang="es-ES" sz="1400" dirty="0" err="1"/>
              <a:t>customer</a:t>
            </a:r>
            <a:r>
              <a:rPr lang="es-ES" sz="1400" dirty="0"/>
              <a:t> que de como respuesta el nombre del cliente, su país y su grado, su nombre debe empezar con la letra s y su grado debe ser menor a 2, ordenar por país de manera ascendente.</a:t>
            </a:r>
          </a:p>
          <a:p>
            <a:pPr marL="285750" indent="-285750">
              <a:buFontTx/>
              <a:buChar char="-"/>
            </a:pPr>
            <a:endParaRPr lang="es-ES" dirty="0"/>
          </a:p>
          <a:p>
            <a:pPr marL="285750" indent="-285750">
              <a:buFontTx/>
              <a:buChar char="-"/>
            </a:pPr>
            <a:endParaRPr lang="es-ES" dirty="0"/>
          </a:p>
        </p:txBody>
      </p:sp>
    </p:spTree>
    <p:extLst>
      <p:ext uri="{BB962C8B-B14F-4D97-AF65-F5344CB8AC3E}">
        <p14:creationId xmlns:p14="http://schemas.microsoft.com/office/powerpoint/2010/main" val="39126196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UPDATE</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43580" y="2388154"/>
            <a:ext cx="10643617" cy="1754326"/>
          </a:xfrm>
          <a:prstGeom prst="rect">
            <a:avLst/>
          </a:prstGeom>
          <a:noFill/>
        </p:spPr>
        <p:txBody>
          <a:bodyPr wrap="square">
            <a:spAutoFit/>
          </a:bodyPr>
          <a:lstStyle/>
          <a:p>
            <a:r>
              <a:rPr lang="es-ES" b="1" dirty="0"/>
              <a:t>Actualización de registros</a:t>
            </a:r>
          </a:p>
          <a:p>
            <a:endParaRPr lang="es-ES" dirty="0"/>
          </a:p>
          <a:p>
            <a:r>
              <a:rPr lang="es-ES" dirty="0"/>
              <a:t>A veces nos vemos en la necesidad de cambiar los registros ya existentes, sin embargo, es riesgoso borrarlos e ingresarlos nuevamente (más adelante se profundizará en esto), por lo que si queremos actualizar los datos de un registro, debemos usar el comando UPDATE de la siguiente forma:</a:t>
            </a:r>
            <a:endParaRPr lang="es-CL" dirty="0"/>
          </a:p>
        </p:txBody>
      </p:sp>
      <p:sp>
        <p:nvSpPr>
          <p:cNvPr id="11" name="CuadroTexto 10">
            <a:extLst>
              <a:ext uri="{FF2B5EF4-FFF2-40B4-BE49-F238E27FC236}">
                <a16:creationId xmlns:a16="http://schemas.microsoft.com/office/drawing/2014/main" id="{D333C5D5-84FD-4D6F-95DD-59D15D895A87}"/>
              </a:ext>
            </a:extLst>
          </p:cNvPr>
          <p:cNvSpPr txBox="1"/>
          <p:nvPr/>
        </p:nvSpPr>
        <p:spPr>
          <a:xfrm>
            <a:off x="1211580" y="5144105"/>
            <a:ext cx="9941652" cy="646331"/>
          </a:xfrm>
          <a:prstGeom prst="rect">
            <a:avLst/>
          </a:prstGeom>
          <a:noFill/>
        </p:spPr>
        <p:txBody>
          <a:bodyPr wrap="square">
            <a:spAutoFit/>
          </a:bodyPr>
          <a:lstStyle/>
          <a:p>
            <a:r>
              <a:rPr lang="es-ES" dirty="0"/>
              <a:t>Juan se cambió de casa a Villa Los Leones, por lo que tenemos que actualizar la tabla </a:t>
            </a:r>
            <a:r>
              <a:rPr lang="es-ES" dirty="0" err="1"/>
              <a:t>Directorio_telefonico</a:t>
            </a:r>
            <a:r>
              <a:rPr lang="es-ES" dirty="0"/>
              <a:t>:</a:t>
            </a:r>
            <a:endParaRPr lang="es-CL" dirty="0"/>
          </a:p>
        </p:txBody>
      </p:sp>
      <p:sp>
        <p:nvSpPr>
          <p:cNvPr id="13" name="CuadroTexto 12">
            <a:extLst>
              <a:ext uri="{FF2B5EF4-FFF2-40B4-BE49-F238E27FC236}">
                <a16:creationId xmlns:a16="http://schemas.microsoft.com/office/drawing/2014/main" id="{5C09D958-1348-4458-A76C-F5019CAB9F18}"/>
              </a:ext>
            </a:extLst>
          </p:cNvPr>
          <p:cNvSpPr txBox="1"/>
          <p:nvPr/>
        </p:nvSpPr>
        <p:spPr>
          <a:xfrm>
            <a:off x="1214326" y="4418625"/>
            <a:ext cx="10529319" cy="646331"/>
          </a:xfrm>
          <a:prstGeom prst="rect">
            <a:avLst/>
          </a:prstGeom>
          <a:noFill/>
        </p:spPr>
        <p:txBody>
          <a:bodyPr wrap="square">
            <a:spAutoFit/>
          </a:bodyPr>
          <a:lstStyle/>
          <a:p>
            <a:r>
              <a:rPr lang="es-ES" dirty="0"/>
              <a:t>UPDATE </a:t>
            </a:r>
            <a:r>
              <a:rPr lang="es-ES" dirty="0" err="1"/>
              <a:t>nombre_tabla</a:t>
            </a:r>
            <a:endParaRPr lang="es-ES" dirty="0"/>
          </a:p>
          <a:p>
            <a:r>
              <a:rPr lang="es-ES" b="1" dirty="0"/>
              <a:t>SET</a:t>
            </a:r>
            <a:r>
              <a:rPr lang="es-ES" dirty="0"/>
              <a:t> columna1=</a:t>
            </a:r>
            <a:r>
              <a:rPr lang="es-ES" dirty="0" err="1"/>
              <a:t>valor_nuevo</a:t>
            </a:r>
            <a:r>
              <a:rPr lang="es-ES" dirty="0"/>
              <a:t> </a:t>
            </a:r>
            <a:r>
              <a:rPr lang="es-ES" b="1" dirty="0">
                <a:solidFill>
                  <a:srgbClr val="C00000"/>
                </a:solidFill>
              </a:rPr>
              <a:t>WHERE</a:t>
            </a:r>
            <a:r>
              <a:rPr lang="es-ES" dirty="0"/>
              <a:t> </a:t>
            </a:r>
            <a:r>
              <a:rPr lang="es-ES" dirty="0" err="1"/>
              <a:t>condicion</a:t>
            </a:r>
            <a:r>
              <a:rPr lang="es-ES" dirty="0"/>
              <a:t>;</a:t>
            </a:r>
            <a:endParaRPr lang="es-CL" dirty="0"/>
          </a:p>
        </p:txBody>
      </p:sp>
      <p:sp>
        <p:nvSpPr>
          <p:cNvPr id="15" name="CuadroTexto 14">
            <a:extLst>
              <a:ext uri="{FF2B5EF4-FFF2-40B4-BE49-F238E27FC236}">
                <a16:creationId xmlns:a16="http://schemas.microsoft.com/office/drawing/2014/main" id="{2C34023B-2C29-43E7-8F48-99135A5F0301}"/>
              </a:ext>
            </a:extLst>
          </p:cNvPr>
          <p:cNvSpPr txBox="1"/>
          <p:nvPr/>
        </p:nvSpPr>
        <p:spPr>
          <a:xfrm>
            <a:off x="1211579" y="6040603"/>
            <a:ext cx="6987541" cy="646331"/>
          </a:xfrm>
          <a:prstGeom prst="rect">
            <a:avLst/>
          </a:prstGeom>
          <a:noFill/>
        </p:spPr>
        <p:txBody>
          <a:bodyPr wrap="square">
            <a:spAutoFit/>
          </a:bodyPr>
          <a:lstStyle/>
          <a:p>
            <a:r>
              <a:rPr lang="es-ES" dirty="0"/>
              <a:t>UPDATE </a:t>
            </a:r>
            <a:r>
              <a:rPr lang="es-ES" dirty="0" err="1"/>
              <a:t>directorio_telefonico</a:t>
            </a:r>
            <a:r>
              <a:rPr lang="es-ES" dirty="0"/>
              <a:t> </a:t>
            </a:r>
          </a:p>
          <a:p>
            <a:r>
              <a:rPr lang="es-ES" b="1" dirty="0"/>
              <a:t>SET</a:t>
            </a:r>
            <a:r>
              <a:rPr lang="es-ES" dirty="0"/>
              <a:t> </a:t>
            </a:r>
            <a:r>
              <a:rPr lang="es-ES" dirty="0" err="1"/>
              <a:t>direccion</a:t>
            </a:r>
            <a:r>
              <a:rPr lang="es-ES" dirty="0"/>
              <a:t>='Villa Los Leones' </a:t>
            </a:r>
            <a:r>
              <a:rPr lang="es-ES" b="1" dirty="0">
                <a:solidFill>
                  <a:srgbClr val="C00000"/>
                </a:solidFill>
              </a:rPr>
              <a:t>WHERE</a:t>
            </a:r>
            <a:r>
              <a:rPr lang="es-ES" dirty="0"/>
              <a:t> id=(</a:t>
            </a:r>
            <a:r>
              <a:rPr lang="es-ES" dirty="0">
                <a:solidFill>
                  <a:schemeClr val="bg2">
                    <a:lumMod val="75000"/>
                  </a:schemeClr>
                </a:solidFill>
              </a:rPr>
              <a:t>la id de Juan</a:t>
            </a:r>
            <a:r>
              <a:rPr lang="es-ES" dirty="0"/>
              <a:t>);</a:t>
            </a:r>
            <a:endParaRPr lang="es-CL" dirty="0"/>
          </a:p>
        </p:txBody>
      </p:sp>
      <p:sp>
        <p:nvSpPr>
          <p:cNvPr id="19" name="CuadroTexto 18">
            <a:extLst>
              <a:ext uri="{FF2B5EF4-FFF2-40B4-BE49-F238E27FC236}">
                <a16:creationId xmlns:a16="http://schemas.microsoft.com/office/drawing/2014/main" id="{02734396-7C09-4AAC-B3AB-DC249527AA92}"/>
              </a:ext>
            </a:extLst>
          </p:cNvPr>
          <p:cNvSpPr txBox="1"/>
          <p:nvPr/>
        </p:nvSpPr>
        <p:spPr>
          <a:xfrm>
            <a:off x="3922778" y="4024267"/>
            <a:ext cx="9181167" cy="338554"/>
          </a:xfrm>
          <a:prstGeom prst="rect">
            <a:avLst/>
          </a:prstGeom>
          <a:noFill/>
        </p:spPr>
        <p:txBody>
          <a:bodyPr wrap="square">
            <a:spAutoFit/>
          </a:bodyPr>
          <a:lstStyle/>
          <a:p>
            <a:r>
              <a:rPr lang="es-ES" sz="1600" b="1" dirty="0">
                <a:solidFill>
                  <a:srgbClr val="C00000"/>
                </a:solidFill>
                <a:highlight>
                  <a:srgbClr val="C0C0C0"/>
                </a:highlight>
              </a:rPr>
              <a:t>Sin el comando WHERE se actualizan todos los registros de la columna</a:t>
            </a:r>
          </a:p>
        </p:txBody>
      </p:sp>
      <p:sp>
        <p:nvSpPr>
          <p:cNvPr id="26" name="Rectángulo 25">
            <a:extLst>
              <a:ext uri="{FF2B5EF4-FFF2-40B4-BE49-F238E27FC236}">
                <a16:creationId xmlns:a16="http://schemas.microsoft.com/office/drawing/2014/main" id="{265CD27F-4267-48D7-B886-2653DD9AD2D8}"/>
              </a:ext>
            </a:extLst>
          </p:cNvPr>
          <p:cNvSpPr/>
          <p:nvPr/>
        </p:nvSpPr>
        <p:spPr>
          <a:xfrm>
            <a:off x="8267700" y="6017202"/>
            <a:ext cx="3848100" cy="764598"/>
          </a:xfrm>
          <a:prstGeom prst="rect">
            <a:avLst/>
          </a:prstGeom>
          <a:solidFill>
            <a:schemeClr val="bg2">
              <a:lumMod val="9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L"/>
          </a:p>
        </p:txBody>
      </p:sp>
      <p:sp>
        <p:nvSpPr>
          <p:cNvPr id="23" name="CuadroTexto 22">
            <a:extLst>
              <a:ext uri="{FF2B5EF4-FFF2-40B4-BE49-F238E27FC236}">
                <a16:creationId xmlns:a16="http://schemas.microsoft.com/office/drawing/2014/main" id="{C7C06E6A-004C-40E7-B8D5-F05A2F65E03E}"/>
              </a:ext>
            </a:extLst>
          </p:cNvPr>
          <p:cNvSpPr txBox="1"/>
          <p:nvPr/>
        </p:nvSpPr>
        <p:spPr>
          <a:xfrm>
            <a:off x="8336280" y="6317603"/>
            <a:ext cx="6553200" cy="369332"/>
          </a:xfrm>
          <a:prstGeom prst="rect">
            <a:avLst/>
          </a:prstGeom>
          <a:noFill/>
        </p:spPr>
        <p:txBody>
          <a:bodyPr wrap="square">
            <a:spAutoFit/>
          </a:bodyPr>
          <a:lstStyle/>
          <a:p>
            <a:r>
              <a:rPr lang="en-US" dirty="0">
                <a:highlight>
                  <a:srgbClr val="C0C0C0"/>
                </a:highlight>
              </a:rPr>
              <a:t>SET SQL_SAFE_UPDATES = 0;</a:t>
            </a:r>
          </a:p>
        </p:txBody>
      </p:sp>
      <p:sp>
        <p:nvSpPr>
          <p:cNvPr id="25" name="CuadroTexto 24">
            <a:extLst>
              <a:ext uri="{FF2B5EF4-FFF2-40B4-BE49-F238E27FC236}">
                <a16:creationId xmlns:a16="http://schemas.microsoft.com/office/drawing/2014/main" id="{55A9810B-1FD9-464B-9A5C-901D1F88B451}"/>
              </a:ext>
            </a:extLst>
          </p:cNvPr>
          <p:cNvSpPr txBox="1"/>
          <p:nvPr/>
        </p:nvSpPr>
        <p:spPr>
          <a:xfrm>
            <a:off x="8501632" y="6017202"/>
            <a:ext cx="7444740" cy="307777"/>
          </a:xfrm>
          <a:prstGeom prst="rect">
            <a:avLst/>
          </a:prstGeom>
          <a:noFill/>
        </p:spPr>
        <p:txBody>
          <a:bodyPr wrap="square">
            <a:spAutoFit/>
          </a:bodyPr>
          <a:lstStyle/>
          <a:p>
            <a:r>
              <a:rPr lang="en-US" sz="1400" dirty="0" err="1"/>
              <a:t>Desactiva</a:t>
            </a:r>
            <a:r>
              <a:rPr lang="en-US" sz="1400" dirty="0"/>
              <a:t> updates y deletes </a:t>
            </a:r>
            <a:r>
              <a:rPr lang="en-US" sz="1400" dirty="0" err="1"/>
              <a:t>seguros</a:t>
            </a:r>
            <a:endParaRPr lang="en-US" sz="1400" dirty="0"/>
          </a:p>
        </p:txBody>
      </p:sp>
    </p:spTree>
    <p:extLst>
      <p:ext uri="{BB962C8B-B14F-4D97-AF65-F5344CB8AC3E}">
        <p14:creationId xmlns:p14="http://schemas.microsoft.com/office/powerpoint/2010/main" val="17128789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UPDATE 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21058E61-96F8-45CF-A159-781DE7BDBBD2}"/>
              </a:ext>
            </a:extLst>
          </p:cNvPr>
          <p:cNvSpPr txBox="1"/>
          <p:nvPr/>
        </p:nvSpPr>
        <p:spPr>
          <a:xfrm>
            <a:off x="1247856" y="2554604"/>
            <a:ext cx="10767060" cy="1754326"/>
          </a:xfrm>
          <a:prstGeom prst="rect">
            <a:avLst/>
          </a:prstGeom>
          <a:noFill/>
        </p:spPr>
        <p:txBody>
          <a:bodyPr wrap="square">
            <a:spAutoFit/>
          </a:bodyPr>
          <a:lstStyle/>
          <a:p>
            <a:r>
              <a:rPr lang="es-ES" dirty="0"/>
              <a:t>A partir de la base de datos entregada, actualice las tablas efectuando los siguientes cambios:</a:t>
            </a:r>
          </a:p>
          <a:p>
            <a:endParaRPr lang="es-ES" dirty="0"/>
          </a:p>
          <a:p>
            <a:pPr marL="285750" indent="-285750">
              <a:buFontTx/>
              <a:buChar char="-"/>
            </a:pPr>
            <a:r>
              <a:rPr lang="es-ES" dirty="0"/>
              <a:t>El agente de nombre de Alex que en realidad se llama Alexander</a:t>
            </a:r>
          </a:p>
          <a:p>
            <a:pPr marL="285750" indent="-285750">
              <a:buFontTx/>
              <a:buChar char="-"/>
            </a:pPr>
            <a:r>
              <a:rPr lang="es-ES" dirty="0"/>
              <a:t>Actualizar el </a:t>
            </a:r>
            <a:r>
              <a:rPr lang="es-ES" dirty="0" err="1"/>
              <a:t>Area</a:t>
            </a:r>
            <a:r>
              <a:rPr lang="es-ES" dirty="0"/>
              <a:t> de trabajo de las personas que su área de trabajo estaba en Bangalore, debida a que se cambiaron a New Delhi.</a:t>
            </a:r>
          </a:p>
          <a:p>
            <a:pPr marL="285750" indent="-285750">
              <a:buFontTx/>
              <a:buChar char="-"/>
            </a:pPr>
            <a:r>
              <a:rPr lang="es-ES" dirty="0"/>
              <a:t>Actualizar en la tabla </a:t>
            </a:r>
            <a:r>
              <a:rPr lang="es-ES" dirty="0" err="1"/>
              <a:t>customers</a:t>
            </a:r>
            <a:r>
              <a:rPr lang="es-ES" dirty="0"/>
              <a:t> el nombre de Charles a Carlos.</a:t>
            </a:r>
            <a:endParaRPr lang="es-CL" dirty="0"/>
          </a:p>
        </p:txBody>
      </p:sp>
      <p:sp>
        <p:nvSpPr>
          <p:cNvPr id="18" name="CuadroTexto 17">
            <a:extLst>
              <a:ext uri="{FF2B5EF4-FFF2-40B4-BE49-F238E27FC236}">
                <a16:creationId xmlns:a16="http://schemas.microsoft.com/office/drawing/2014/main" id="{C130514E-4849-431E-A3B1-393F632F3622}"/>
              </a:ext>
            </a:extLst>
          </p:cNvPr>
          <p:cNvSpPr txBox="1"/>
          <p:nvPr/>
        </p:nvSpPr>
        <p:spPr>
          <a:xfrm>
            <a:off x="1535370" y="4852154"/>
            <a:ext cx="8484929" cy="369332"/>
          </a:xfrm>
          <a:prstGeom prst="rect">
            <a:avLst/>
          </a:prstGeom>
          <a:noFill/>
        </p:spPr>
        <p:txBody>
          <a:bodyPr wrap="square">
            <a:spAutoFit/>
          </a:bodyPr>
          <a:lstStyle/>
          <a:p>
            <a:r>
              <a:rPr lang="en-US" dirty="0" err="1"/>
              <a:t>Anotar</a:t>
            </a:r>
            <a:r>
              <a:rPr lang="en-US" dirty="0"/>
              <a:t> </a:t>
            </a:r>
            <a:r>
              <a:rPr lang="en-US" dirty="0" err="1"/>
              <a:t>esos</a:t>
            </a:r>
            <a:r>
              <a:rPr lang="en-US" dirty="0"/>
              <a:t> 3 updates </a:t>
            </a:r>
            <a:r>
              <a:rPr lang="en-US" dirty="0" err="1"/>
              <a:t>en</a:t>
            </a:r>
            <a:r>
              <a:rPr lang="en-US" dirty="0"/>
              <a:t> </a:t>
            </a:r>
            <a:r>
              <a:rPr lang="en-US" dirty="0" err="1"/>
              <a:t>una</a:t>
            </a:r>
            <a:r>
              <a:rPr lang="en-US" dirty="0"/>
              <a:t> sola </a:t>
            </a:r>
            <a:r>
              <a:rPr lang="en-US" dirty="0" err="1"/>
              <a:t>pesta</a:t>
            </a:r>
            <a:r>
              <a:rPr lang="es-MX" dirty="0" err="1"/>
              <a:t>ña</a:t>
            </a:r>
            <a:r>
              <a:rPr lang="en-US" dirty="0"/>
              <a:t> del MySQL Workbench</a:t>
            </a:r>
            <a:endParaRPr lang="es-CL" dirty="0"/>
          </a:p>
        </p:txBody>
      </p:sp>
    </p:spTree>
    <p:extLst>
      <p:ext uri="{BB962C8B-B14F-4D97-AF65-F5344CB8AC3E}">
        <p14:creationId xmlns:p14="http://schemas.microsoft.com/office/powerpoint/2010/main" val="33893891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DELETE</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43583" y="2548555"/>
            <a:ext cx="10643617" cy="2031325"/>
          </a:xfrm>
          <a:prstGeom prst="rect">
            <a:avLst/>
          </a:prstGeom>
          <a:noFill/>
        </p:spPr>
        <p:txBody>
          <a:bodyPr wrap="square">
            <a:spAutoFit/>
          </a:bodyPr>
          <a:lstStyle/>
          <a:p>
            <a:r>
              <a:rPr lang="es-CL" b="1" dirty="0"/>
              <a:t>Eliminación de registros </a:t>
            </a:r>
          </a:p>
          <a:p>
            <a:endParaRPr lang="es-ES" b="1" dirty="0"/>
          </a:p>
          <a:p>
            <a:r>
              <a:rPr lang="es-ES" dirty="0"/>
              <a:t>Cuando estamos completamente seguros de que queremos eliminar un registro de una tabla o incluso la tabla completa, y que de verdad estamos seguros de que la condición que usamos es la correcta, podemos utilizar el comando DELETE. Este lo que hace es eliminar uno, varios o todos los registros de la tabla según la condición dada. </a:t>
            </a:r>
          </a:p>
          <a:p>
            <a:r>
              <a:rPr lang="es-ES" dirty="0">
                <a:solidFill>
                  <a:srgbClr val="C00000"/>
                </a:solidFill>
              </a:rPr>
              <a:t>La sintaxis para eliminar toda la tabla es:</a:t>
            </a:r>
            <a:endParaRPr lang="es-CL" dirty="0">
              <a:solidFill>
                <a:srgbClr val="C00000"/>
              </a:solidFill>
            </a:endParaRPr>
          </a:p>
        </p:txBody>
      </p:sp>
      <p:sp>
        <p:nvSpPr>
          <p:cNvPr id="13" name="CuadroTexto 12">
            <a:extLst>
              <a:ext uri="{FF2B5EF4-FFF2-40B4-BE49-F238E27FC236}">
                <a16:creationId xmlns:a16="http://schemas.microsoft.com/office/drawing/2014/main" id="{5C09D958-1348-4458-A76C-F5019CAB9F18}"/>
              </a:ext>
            </a:extLst>
          </p:cNvPr>
          <p:cNvSpPr txBox="1"/>
          <p:nvPr/>
        </p:nvSpPr>
        <p:spPr>
          <a:xfrm>
            <a:off x="1211579" y="4635684"/>
            <a:ext cx="10529319" cy="369332"/>
          </a:xfrm>
          <a:prstGeom prst="rect">
            <a:avLst/>
          </a:prstGeom>
          <a:noFill/>
        </p:spPr>
        <p:txBody>
          <a:bodyPr wrap="square">
            <a:spAutoFit/>
          </a:bodyPr>
          <a:lstStyle/>
          <a:p>
            <a:r>
              <a:rPr lang="en-US" dirty="0"/>
              <a:t>DELETE </a:t>
            </a:r>
            <a:r>
              <a:rPr lang="en-US" b="1" dirty="0"/>
              <a:t>FROM</a:t>
            </a:r>
            <a:r>
              <a:rPr lang="en-US" dirty="0"/>
              <a:t> </a:t>
            </a:r>
            <a:r>
              <a:rPr lang="en-US" dirty="0" err="1"/>
              <a:t>la_tabla</a:t>
            </a:r>
            <a:r>
              <a:rPr lang="en-US" dirty="0"/>
              <a:t>;</a:t>
            </a:r>
            <a:endParaRPr lang="es-CL" dirty="0"/>
          </a:p>
        </p:txBody>
      </p:sp>
      <p:sp>
        <p:nvSpPr>
          <p:cNvPr id="15" name="CuadroTexto 14">
            <a:extLst>
              <a:ext uri="{FF2B5EF4-FFF2-40B4-BE49-F238E27FC236}">
                <a16:creationId xmlns:a16="http://schemas.microsoft.com/office/drawing/2014/main" id="{2C34023B-2C29-43E7-8F48-99135A5F0301}"/>
              </a:ext>
            </a:extLst>
          </p:cNvPr>
          <p:cNvSpPr txBox="1"/>
          <p:nvPr/>
        </p:nvSpPr>
        <p:spPr>
          <a:xfrm>
            <a:off x="1211579" y="6040603"/>
            <a:ext cx="9425941" cy="646331"/>
          </a:xfrm>
          <a:prstGeom prst="rect">
            <a:avLst/>
          </a:prstGeom>
          <a:noFill/>
        </p:spPr>
        <p:txBody>
          <a:bodyPr wrap="square">
            <a:spAutoFit/>
          </a:bodyPr>
          <a:lstStyle/>
          <a:p>
            <a:r>
              <a:rPr lang="es-ES" dirty="0"/>
              <a:t>DELETE FROM </a:t>
            </a:r>
            <a:r>
              <a:rPr lang="es-ES" dirty="0" err="1"/>
              <a:t>directorio_telefonico</a:t>
            </a:r>
            <a:r>
              <a:rPr lang="es-ES" dirty="0"/>
              <a:t> </a:t>
            </a:r>
          </a:p>
          <a:p>
            <a:r>
              <a:rPr lang="es-ES" dirty="0"/>
              <a:t>WHERE id=(</a:t>
            </a:r>
            <a:r>
              <a:rPr lang="es-ES" dirty="0">
                <a:solidFill>
                  <a:schemeClr val="bg2">
                    <a:lumMod val="75000"/>
                  </a:schemeClr>
                </a:solidFill>
              </a:rPr>
              <a:t>la id de lo que quiero borrar</a:t>
            </a:r>
            <a:r>
              <a:rPr lang="es-ES" dirty="0"/>
              <a:t>);</a:t>
            </a:r>
            <a:endParaRPr lang="es-CL" dirty="0"/>
          </a:p>
        </p:txBody>
      </p:sp>
      <p:sp>
        <p:nvSpPr>
          <p:cNvPr id="17" name="CuadroTexto 16">
            <a:extLst>
              <a:ext uri="{FF2B5EF4-FFF2-40B4-BE49-F238E27FC236}">
                <a16:creationId xmlns:a16="http://schemas.microsoft.com/office/drawing/2014/main" id="{DEA838C6-6905-4A5A-A4F3-1D6B00D953E0}"/>
              </a:ext>
            </a:extLst>
          </p:cNvPr>
          <p:cNvSpPr txBox="1"/>
          <p:nvPr/>
        </p:nvSpPr>
        <p:spPr>
          <a:xfrm>
            <a:off x="1202134" y="5366817"/>
            <a:ext cx="10826497" cy="369332"/>
          </a:xfrm>
          <a:prstGeom prst="rect">
            <a:avLst/>
          </a:prstGeom>
          <a:noFill/>
        </p:spPr>
        <p:txBody>
          <a:bodyPr wrap="square">
            <a:spAutoFit/>
          </a:bodyPr>
          <a:lstStyle/>
          <a:p>
            <a:r>
              <a:rPr lang="es-ES" dirty="0"/>
              <a:t>Para poder seleccionar qué registros queremos borrar debemos hacerlo de la siguiente forma:</a:t>
            </a:r>
            <a:endParaRPr lang="es-CL" dirty="0"/>
          </a:p>
        </p:txBody>
      </p:sp>
    </p:spTree>
    <p:extLst>
      <p:ext uri="{BB962C8B-B14F-4D97-AF65-F5344CB8AC3E}">
        <p14:creationId xmlns:p14="http://schemas.microsoft.com/office/powerpoint/2010/main" val="1451425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DELETE</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20416" y="3140998"/>
            <a:ext cx="10643617" cy="2031325"/>
          </a:xfrm>
          <a:prstGeom prst="rect">
            <a:avLst/>
          </a:prstGeom>
          <a:noFill/>
        </p:spPr>
        <p:txBody>
          <a:bodyPr wrap="square">
            <a:spAutoFit/>
          </a:bodyPr>
          <a:lstStyle/>
          <a:p>
            <a:r>
              <a:rPr lang="es-ES" b="1" dirty="0"/>
              <a:t>Lo pernicioso del método DELETE </a:t>
            </a:r>
          </a:p>
          <a:p>
            <a:endParaRPr lang="es-ES" dirty="0"/>
          </a:p>
          <a:p>
            <a:r>
              <a:rPr lang="es-ES" dirty="0"/>
              <a:t>Si bien el comando DELETE existe para ser usado, </a:t>
            </a:r>
            <a:r>
              <a:rPr lang="es-ES" dirty="0">
                <a:solidFill>
                  <a:srgbClr val="C00000"/>
                </a:solidFill>
              </a:rPr>
              <a:t>debe usarse con mucha precaución</a:t>
            </a:r>
            <a:r>
              <a:rPr lang="es-ES" dirty="0"/>
              <a:t>.</a:t>
            </a:r>
          </a:p>
          <a:p>
            <a:endParaRPr lang="es-ES" dirty="0"/>
          </a:p>
          <a:p>
            <a:r>
              <a:rPr lang="es-ES" dirty="0"/>
              <a:t>Este comando es susceptible a errores, ya que si no implementamos correctamente la condición en el comando WHERE, podemos eliminar datos que no teníamos pensado borrar y no hay posibilidad de recuperarlos.</a:t>
            </a:r>
            <a:endParaRPr lang="es-CL" dirty="0">
              <a:solidFill>
                <a:srgbClr val="C00000"/>
              </a:solidFill>
            </a:endParaRPr>
          </a:p>
        </p:txBody>
      </p:sp>
    </p:spTree>
    <p:extLst>
      <p:ext uri="{BB962C8B-B14F-4D97-AF65-F5344CB8AC3E}">
        <p14:creationId xmlns:p14="http://schemas.microsoft.com/office/powerpoint/2010/main" val="13826878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DELETE 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307592" y="3140998"/>
            <a:ext cx="9043417" cy="2308324"/>
          </a:xfrm>
          <a:prstGeom prst="rect">
            <a:avLst/>
          </a:prstGeom>
          <a:noFill/>
        </p:spPr>
        <p:txBody>
          <a:bodyPr wrap="square">
            <a:spAutoFit/>
          </a:bodyPr>
          <a:lstStyle/>
          <a:p>
            <a:r>
              <a:rPr lang="en-US" dirty="0" err="1"/>
              <a:t>Usando</a:t>
            </a:r>
            <a:r>
              <a:rPr lang="en-US" dirty="0"/>
              <a:t> </a:t>
            </a:r>
            <a:r>
              <a:rPr lang="en-US" dirty="0" err="1"/>
              <a:t>el</a:t>
            </a:r>
            <a:r>
              <a:rPr lang="en-US" dirty="0"/>
              <a:t> </a:t>
            </a:r>
            <a:r>
              <a:rPr lang="en-US" dirty="0" err="1"/>
              <a:t>mismo</a:t>
            </a:r>
            <a:r>
              <a:rPr lang="en-US" dirty="0"/>
              <a:t> script .</a:t>
            </a:r>
            <a:r>
              <a:rPr lang="en-US" dirty="0" err="1"/>
              <a:t>sql</a:t>
            </a:r>
            <a:r>
              <a:rPr lang="en-US" dirty="0"/>
              <a:t> del </a:t>
            </a:r>
            <a:r>
              <a:rPr lang="en-US" dirty="0" err="1"/>
              <a:t>ejercicio</a:t>
            </a:r>
            <a:r>
              <a:rPr lang="en-US" dirty="0"/>
              <a:t> anterior </a:t>
            </a:r>
            <a:r>
              <a:rPr lang="en-US" dirty="0" err="1"/>
              <a:t>realiza</a:t>
            </a:r>
            <a:r>
              <a:rPr lang="en-US" dirty="0"/>
              <a:t> las </a:t>
            </a:r>
            <a:r>
              <a:rPr lang="en-US" dirty="0" err="1"/>
              <a:t>siguientes</a:t>
            </a:r>
            <a:r>
              <a:rPr lang="en-US" dirty="0"/>
              <a:t>  </a:t>
            </a:r>
            <a:r>
              <a:rPr lang="en-US" dirty="0" err="1"/>
              <a:t>acciones</a:t>
            </a:r>
            <a:r>
              <a:rPr lang="en-US" dirty="0"/>
              <a:t>:</a:t>
            </a:r>
          </a:p>
          <a:p>
            <a:endParaRPr lang="en-US" dirty="0"/>
          </a:p>
          <a:p>
            <a:pPr marL="285750" indent="-285750">
              <a:buFontTx/>
              <a:buChar char="-"/>
            </a:pPr>
            <a:r>
              <a:rPr lang="en-US" dirty="0" err="1"/>
              <a:t>Elimina</a:t>
            </a:r>
            <a:r>
              <a:rPr lang="en-US" dirty="0"/>
              <a:t> </a:t>
            </a:r>
            <a:r>
              <a:rPr lang="en-US" dirty="0" err="1"/>
              <a:t>todos</a:t>
            </a:r>
            <a:r>
              <a:rPr lang="en-US" dirty="0"/>
              <a:t> </a:t>
            </a:r>
            <a:r>
              <a:rPr lang="en-US" dirty="0" err="1"/>
              <a:t>los</a:t>
            </a:r>
            <a:r>
              <a:rPr lang="en-US" dirty="0"/>
              <a:t> </a:t>
            </a:r>
            <a:r>
              <a:rPr lang="en-US" dirty="0" err="1"/>
              <a:t>elementos</a:t>
            </a:r>
            <a:r>
              <a:rPr lang="en-US" dirty="0"/>
              <a:t> de la </a:t>
            </a:r>
            <a:r>
              <a:rPr lang="en-US" dirty="0" err="1"/>
              <a:t>tabla</a:t>
            </a:r>
            <a:r>
              <a:rPr lang="en-US" dirty="0"/>
              <a:t> agents.</a:t>
            </a:r>
          </a:p>
          <a:p>
            <a:pPr marL="285750" indent="-285750">
              <a:buFontTx/>
              <a:buChar char="-"/>
            </a:pPr>
            <a:endParaRPr lang="en-US" dirty="0"/>
          </a:p>
          <a:p>
            <a:pPr marL="285750" indent="-285750">
              <a:buFontTx/>
              <a:buChar char="-"/>
            </a:pPr>
            <a:r>
              <a:rPr lang="es-CL" dirty="0"/>
              <a:t>En la tabla </a:t>
            </a:r>
            <a:r>
              <a:rPr lang="es-CL" dirty="0" err="1"/>
              <a:t>customers</a:t>
            </a:r>
            <a:r>
              <a:rPr lang="es-CL" dirty="0"/>
              <a:t>, elimina todos los que tengan como área de trabajo, Londres, como también los agentes que tienen su área de trabajo en el mismo lugar.</a:t>
            </a:r>
          </a:p>
        </p:txBody>
      </p:sp>
    </p:spTree>
    <p:extLst>
      <p:ext uri="{BB962C8B-B14F-4D97-AF65-F5344CB8AC3E}">
        <p14:creationId xmlns:p14="http://schemas.microsoft.com/office/powerpoint/2010/main" val="10102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MODELAMIENTO</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71526" y="2456231"/>
            <a:ext cx="10013709" cy="4075756"/>
          </a:xfrm>
        </p:spPr>
        <p:txBody>
          <a:bodyPr/>
          <a:lstStyle/>
          <a:p>
            <a:r>
              <a:rPr lang="es-ES" dirty="0"/>
              <a:t>● Identificar cuales son las entidades de un problema determinado para el modelado de datos, en una base de datos. </a:t>
            </a:r>
          </a:p>
          <a:p>
            <a:r>
              <a:rPr lang="es-ES" dirty="0"/>
              <a:t>● Identificar los atributos de las entidades para la definición de los tipos de datos. </a:t>
            </a:r>
          </a:p>
          <a:p>
            <a:r>
              <a:rPr lang="es-ES" dirty="0"/>
              <a:t>● Identificar las relaciones entre las entidades para la propagación de información entre tablas. </a:t>
            </a:r>
          </a:p>
          <a:p>
            <a:r>
              <a:rPr lang="es-ES" dirty="0"/>
              <a:t>● Crear modelos conceptuales para la interpretación gráfica de un problema planteado</a:t>
            </a:r>
            <a:endParaRPr lang="es-CL" dirty="0"/>
          </a:p>
        </p:txBody>
      </p:sp>
    </p:spTree>
    <p:extLst>
      <p:ext uri="{BB962C8B-B14F-4D97-AF65-F5344CB8AC3E}">
        <p14:creationId xmlns:p14="http://schemas.microsoft.com/office/powerpoint/2010/main" val="1840592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ALTER TABLE - ADD</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84732" y="2726577"/>
            <a:ext cx="10091928" cy="1477328"/>
          </a:xfrm>
          <a:prstGeom prst="rect">
            <a:avLst/>
          </a:prstGeom>
          <a:noFill/>
        </p:spPr>
        <p:txBody>
          <a:bodyPr wrap="square">
            <a:spAutoFit/>
          </a:bodyPr>
          <a:lstStyle/>
          <a:p>
            <a:r>
              <a:rPr lang="es-ES" dirty="0"/>
              <a:t>Utilizando la definición anterior de la clase pasada de nuestra tabla agenda, se busca agregar ahora una nota. </a:t>
            </a:r>
          </a:p>
          <a:p>
            <a:endParaRPr lang="es-ES" dirty="0"/>
          </a:p>
          <a:p>
            <a:r>
              <a:rPr lang="es-ES" dirty="0"/>
              <a:t>Ante la eventualidad que deseamos añadir una columna específica de una tabla, podemos implementar la siguiente sintaxis:</a:t>
            </a:r>
            <a:endParaRPr lang="es-CL" dirty="0"/>
          </a:p>
        </p:txBody>
      </p:sp>
      <p:sp>
        <p:nvSpPr>
          <p:cNvPr id="11" name="CuadroTexto 10">
            <a:extLst>
              <a:ext uri="{FF2B5EF4-FFF2-40B4-BE49-F238E27FC236}">
                <a16:creationId xmlns:a16="http://schemas.microsoft.com/office/drawing/2014/main" id="{62DC6FE9-8141-4F37-B1C8-E803D2E58B2C}"/>
              </a:ext>
            </a:extLst>
          </p:cNvPr>
          <p:cNvSpPr txBox="1"/>
          <p:nvPr/>
        </p:nvSpPr>
        <p:spPr>
          <a:xfrm>
            <a:off x="1424940" y="5738719"/>
            <a:ext cx="8308848" cy="646331"/>
          </a:xfrm>
          <a:prstGeom prst="rect">
            <a:avLst/>
          </a:prstGeom>
          <a:noFill/>
        </p:spPr>
        <p:txBody>
          <a:bodyPr wrap="square">
            <a:spAutoFit/>
          </a:bodyPr>
          <a:lstStyle/>
          <a:p>
            <a:r>
              <a:rPr lang="es-ES" dirty="0"/>
              <a:t>ALTER TABLE agenda</a:t>
            </a:r>
          </a:p>
          <a:p>
            <a:r>
              <a:rPr lang="es-ES" b="1" dirty="0"/>
              <a:t>ADD</a:t>
            </a:r>
            <a:r>
              <a:rPr lang="es-ES" dirty="0"/>
              <a:t> </a:t>
            </a:r>
            <a:r>
              <a:rPr lang="es-ES" dirty="0">
                <a:solidFill>
                  <a:srgbClr val="C00000"/>
                </a:solidFill>
              </a:rPr>
              <a:t>nota VARCHAR(255); </a:t>
            </a:r>
            <a:endParaRPr lang="es-CL" dirty="0">
              <a:solidFill>
                <a:srgbClr val="C00000"/>
              </a:solidFill>
            </a:endParaRPr>
          </a:p>
        </p:txBody>
      </p:sp>
      <p:sp>
        <p:nvSpPr>
          <p:cNvPr id="13" name="CuadroTexto 12">
            <a:extLst>
              <a:ext uri="{FF2B5EF4-FFF2-40B4-BE49-F238E27FC236}">
                <a16:creationId xmlns:a16="http://schemas.microsoft.com/office/drawing/2014/main" id="{DB1132E8-758C-4FEB-8B1F-854D5E615DE0}"/>
              </a:ext>
            </a:extLst>
          </p:cNvPr>
          <p:cNvSpPr txBox="1"/>
          <p:nvPr/>
        </p:nvSpPr>
        <p:spPr>
          <a:xfrm>
            <a:off x="1424940" y="4619438"/>
            <a:ext cx="6096000" cy="646331"/>
          </a:xfrm>
          <a:prstGeom prst="rect">
            <a:avLst/>
          </a:prstGeom>
          <a:noFill/>
        </p:spPr>
        <p:txBody>
          <a:bodyPr wrap="square">
            <a:spAutoFit/>
          </a:bodyPr>
          <a:lstStyle/>
          <a:p>
            <a:r>
              <a:rPr lang="es-ES" dirty="0"/>
              <a:t>ALTER TABLE </a:t>
            </a:r>
            <a:r>
              <a:rPr lang="es-ES" dirty="0" err="1"/>
              <a:t>nombre_tabla</a:t>
            </a:r>
            <a:endParaRPr lang="es-ES" dirty="0"/>
          </a:p>
          <a:p>
            <a:r>
              <a:rPr lang="es-ES" b="1" dirty="0"/>
              <a:t>ADD</a:t>
            </a:r>
            <a:r>
              <a:rPr lang="es-ES" dirty="0"/>
              <a:t> </a:t>
            </a:r>
            <a:r>
              <a:rPr lang="es-ES" dirty="0" err="1">
                <a:solidFill>
                  <a:srgbClr val="C00000"/>
                </a:solidFill>
              </a:rPr>
              <a:t>nueva_columna</a:t>
            </a:r>
            <a:r>
              <a:rPr lang="es-ES" dirty="0">
                <a:solidFill>
                  <a:srgbClr val="C00000"/>
                </a:solidFill>
              </a:rPr>
              <a:t> </a:t>
            </a:r>
            <a:r>
              <a:rPr lang="es-ES" dirty="0" err="1">
                <a:solidFill>
                  <a:srgbClr val="C00000"/>
                </a:solidFill>
              </a:rPr>
              <a:t>tipo_de_dato</a:t>
            </a:r>
            <a:r>
              <a:rPr lang="es-ES" dirty="0">
                <a:solidFill>
                  <a:srgbClr val="C00000"/>
                </a:solidFill>
              </a:rPr>
              <a:t> ;</a:t>
            </a:r>
          </a:p>
        </p:txBody>
      </p:sp>
    </p:spTree>
    <p:extLst>
      <p:ext uri="{BB962C8B-B14F-4D97-AF65-F5344CB8AC3E}">
        <p14:creationId xmlns:p14="http://schemas.microsoft.com/office/powerpoint/2010/main" val="2987377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ALTER TABLE - MODIFY</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84732" y="2726577"/>
            <a:ext cx="10091928" cy="646331"/>
          </a:xfrm>
          <a:prstGeom prst="rect">
            <a:avLst/>
          </a:prstGeom>
          <a:noFill/>
        </p:spPr>
        <p:txBody>
          <a:bodyPr wrap="square">
            <a:spAutoFit/>
          </a:bodyPr>
          <a:lstStyle/>
          <a:p>
            <a:r>
              <a:rPr lang="en-US" dirty="0"/>
              <a:t>Para </a:t>
            </a:r>
            <a:r>
              <a:rPr lang="en-US" dirty="0" err="1"/>
              <a:t>cambiar</a:t>
            </a:r>
            <a:r>
              <a:rPr lang="en-US" dirty="0"/>
              <a:t> </a:t>
            </a:r>
            <a:r>
              <a:rPr lang="en-US" dirty="0" err="1"/>
              <a:t>el</a:t>
            </a:r>
            <a:r>
              <a:rPr lang="en-US" dirty="0"/>
              <a:t> </a:t>
            </a:r>
            <a:r>
              <a:rPr lang="en-US" dirty="0" err="1"/>
              <a:t>tipo</a:t>
            </a:r>
            <a:r>
              <a:rPr lang="en-US" dirty="0"/>
              <a:t> de </a:t>
            </a:r>
            <a:r>
              <a:rPr lang="en-US" dirty="0" err="1"/>
              <a:t>dato</a:t>
            </a:r>
            <a:r>
              <a:rPr lang="en-US" dirty="0"/>
              <a:t> que se </a:t>
            </a:r>
            <a:r>
              <a:rPr lang="en-US" dirty="0" err="1"/>
              <a:t>encuentra</a:t>
            </a:r>
            <a:r>
              <a:rPr lang="en-US" dirty="0"/>
              <a:t> </a:t>
            </a:r>
            <a:r>
              <a:rPr lang="en-US" dirty="0" err="1"/>
              <a:t>dentro</a:t>
            </a:r>
            <a:r>
              <a:rPr lang="en-US" dirty="0"/>
              <a:t> de la </a:t>
            </a:r>
            <a:r>
              <a:rPr lang="en-US" dirty="0" err="1"/>
              <a:t>columna</a:t>
            </a:r>
            <a:r>
              <a:rPr lang="en-US" dirty="0"/>
              <a:t>, </a:t>
            </a:r>
            <a:r>
              <a:rPr lang="en-US" dirty="0" err="1"/>
              <a:t>podemos</a:t>
            </a:r>
            <a:r>
              <a:rPr lang="en-US" dirty="0"/>
              <a:t> usar la </a:t>
            </a:r>
            <a:r>
              <a:rPr lang="en-US" dirty="0" err="1"/>
              <a:t>siguiente</a:t>
            </a:r>
            <a:r>
              <a:rPr lang="en-US" dirty="0"/>
              <a:t> </a:t>
            </a:r>
            <a:r>
              <a:rPr lang="en-US" dirty="0" err="1"/>
              <a:t>sintaxis</a:t>
            </a:r>
            <a:r>
              <a:rPr lang="en-US" dirty="0"/>
              <a:t>.</a:t>
            </a:r>
            <a:endParaRPr lang="es-CL" dirty="0"/>
          </a:p>
        </p:txBody>
      </p:sp>
      <p:sp>
        <p:nvSpPr>
          <p:cNvPr id="11" name="CuadroTexto 10">
            <a:extLst>
              <a:ext uri="{FF2B5EF4-FFF2-40B4-BE49-F238E27FC236}">
                <a16:creationId xmlns:a16="http://schemas.microsoft.com/office/drawing/2014/main" id="{62DC6FE9-8141-4F37-B1C8-E803D2E58B2C}"/>
              </a:ext>
            </a:extLst>
          </p:cNvPr>
          <p:cNvSpPr txBox="1"/>
          <p:nvPr/>
        </p:nvSpPr>
        <p:spPr>
          <a:xfrm>
            <a:off x="1424940" y="5443189"/>
            <a:ext cx="8308848" cy="646331"/>
          </a:xfrm>
          <a:prstGeom prst="rect">
            <a:avLst/>
          </a:prstGeom>
          <a:noFill/>
        </p:spPr>
        <p:txBody>
          <a:bodyPr wrap="square">
            <a:spAutoFit/>
          </a:bodyPr>
          <a:lstStyle/>
          <a:p>
            <a:r>
              <a:rPr lang="es-ES" dirty="0"/>
              <a:t>ALTER TABLE agenda</a:t>
            </a:r>
          </a:p>
          <a:p>
            <a:r>
              <a:rPr lang="es-ES" b="1" dirty="0"/>
              <a:t>MODIFY COLUMN </a:t>
            </a:r>
            <a:r>
              <a:rPr lang="es-ES" dirty="0">
                <a:solidFill>
                  <a:srgbClr val="C00000"/>
                </a:solidFill>
              </a:rPr>
              <a:t>nota</a:t>
            </a:r>
            <a:r>
              <a:rPr lang="es-ES" dirty="0"/>
              <a:t> </a:t>
            </a:r>
            <a:r>
              <a:rPr lang="es-ES" b="1" dirty="0"/>
              <a:t>TEXT</a:t>
            </a:r>
            <a:r>
              <a:rPr lang="es-ES" dirty="0"/>
              <a:t>; </a:t>
            </a:r>
            <a:endParaRPr lang="es-CL" dirty="0"/>
          </a:p>
        </p:txBody>
      </p:sp>
      <p:sp>
        <p:nvSpPr>
          <p:cNvPr id="13" name="CuadroTexto 12">
            <a:extLst>
              <a:ext uri="{FF2B5EF4-FFF2-40B4-BE49-F238E27FC236}">
                <a16:creationId xmlns:a16="http://schemas.microsoft.com/office/drawing/2014/main" id="{DB1132E8-758C-4FEB-8B1F-854D5E615DE0}"/>
              </a:ext>
            </a:extLst>
          </p:cNvPr>
          <p:cNvSpPr txBox="1"/>
          <p:nvPr/>
        </p:nvSpPr>
        <p:spPr>
          <a:xfrm>
            <a:off x="1424940" y="4314638"/>
            <a:ext cx="6096000" cy="646331"/>
          </a:xfrm>
          <a:prstGeom prst="rect">
            <a:avLst/>
          </a:prstGeom>
          <a:noFill/>
        </p:spPr>
        <p:txBody>
          <a:bodyPr wrap="square">
            <a:spAutoFit/>
          </a:bodyPr>
          <a:lstStyle/>
          <a:p>
            <a:r>
              <a:rPr lang="es-ES" dirty="0"/>
              <a:t>ALTER TABLE </a:t>
            </a:r>
            <a:r>
              <a:rPr lang="es-ES" dirty="0" err="1"/>
              <a:t>nombre_tabla</a:t>
            </a:r>
            <a:endParaRPr lang="es-ES" dirty="0"/>
          </a:p>
          <a:p>
            <a:r>
              <a:rPr lang="es-ES" b="1" dirty="0"/>
              <a:t>MODIFY COLUMN</a:t>
            </a:r>
            <a:r>
              <a:rPr lang="es-ES" dirty="0"/>
              <a:t> </a:t>
            </a:r>
            <a:r>
              <a:rPr lang="es-ES" dirty="0">
                <a:solidFill>
                  <a:srgbClr val="C00000"/>
                </a:solidFill>
              </a:rPr>
              <a:t>columna</a:t>
            </a:r>
            <a:r>
              <a:rPr lang="es-ES" dirty="0"/>
              <a:t> </a:t>
            </a:r>
            <a:r>
              <a:rPr lang="es-ES" b="1" dirty="0" err="1"/>
              <a:t>nuevo_tipo_de_dato</a:t>
            </a:r>
            <a:r>
              <a:rPr lang="es-ES" dirty="0"/>
              <a:t>;</a:t>
            </a:r>
          </a:p>
        </p:txBody>
      </p:sp>
    </p:spTree>
    <p:extLst>
      <p:ext uri="{BB962C8B-B14F-4D97-AF65-F5344CB8AC3E}">
        <p14:creationId xmlns:p14="http://schemas.microsoft.com/office/powerpoint/2010/main" val="3376373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ALTER TABLE – RENAME COLUMN</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457152" y="2940842"/>
            <a:ext cx="10091928" cy="369332"/>
          </a:xfrm>
          <a:prstGeom prst="rect">
            <a:avLst/>
          </a:prstGeom>
          <a:noFill/>
        </p:spPr>
        <p:txBody>
          <a:bodyPr wrap="square">
            <a:spAutoFit/>
          </a:bodyPr>
          <a:lstStyle/>
          <a:p>
            <a:r>
              <a:rPr lang="en-US" dirty="0"/>
              <a:t>La </a:t>
            </a:r>
            <a:r>
              <a:rPr lang="en-US" dirty="0" err="1"/>
              <a:t>siguiente</a:t>
            </a:r>
            <a:r>
              <a:rPr lang="en-US" dirty="0"/>
              <a:t> </a:t>
            </a:r>
            <a:r>
              <a:rPr lang="en-US" dirty="0" err="1"/>
              <a:t>sintaxis</a:t>
            </a:r>
            <a:r>
              <a:rPr lang="en-US" dirty="0"/>
              <a:t> es para </a:t>
            </a:r>
            <a:r>
              <a:rPr lang="en-US" dirty="0" err="1"/>
              <a:t>cambiar</a:t>
            </a:r>
            <a:r>
              <a:rPr lang="en-US" dirty="0"/>
              <a:t> </a:t>
            </a:r>
            <a:r>
              <a:rPr lang="en-US" dirty="0" err="1"/>
              <a:t>el</a:t>
            </a:r>
            <a:r>
              <a:rPr lang="en-US" dirty="0"/>
              <a:t> </a:t>
            </a:r>
            <a:r>
              <a:rPr lang="en-US" dirty="0" err="1"/>
              <a:t>nombre</a:t>
            </a:r>
            <a:r>
              <a:rPr lang="en-US" dirty="0"/>
              <a:t> de la </a:t>
            </a:r>
            <a:r>
              <a:rPr lang="en-US" dirty="0" err="1"/>
              <a:t>columna</a:t>
            </a:r>
            <a:r>
              <a:rPr lang="en-US" dirty="0"/>
              <a:t>:</a:t>
            </a:r>
            <a:endParaRPr lang="es-CL" dirty="0"/>
          </a:p>
        </p:txBody>
      </p:sp>
      <p:sp>
        <p:nvSpPr>
          <p:cNvPr id="11" name="CuadroTexto 10">
            <a:extLst>
              <a:ext uri="{FF2B5EF4-FFF2-40B4-BE49-F238E27FC236}">
                <a16:creationId xmlns:a16="http://schemas.microsoft.com/office/drawing/2014/main" id="{62DC6FE9-8141-4F37-B1C8-E803D2E58B2C}"/>
              </a:ext>
            </a:extLst>
          </p:cNvPr>
          <p:cNvSpPr txBox="1"/>
          <p:nvPr/>
        </p:nvSpPr>
        <p:spPr>
          <a:xfrm>
            <a:off x="1457152" y="4955031"/>
            <a:ext cx="8308848" cy="646331"/>
          </a:xfrm>
          <a:prstGeom prst="rect">
            <a:avLst/>
          </a:prstGeom>
          <a:noFill/>
        </p:spPr>
        <p:txBody>
          <a:bodyPr wrap="square">
            <a:spAutoFit/>
          </a:bodyPr>
          <a:lstStyle/>
          <a:p>
            <a:r>
              <a:rPr lang="es-ES" dirty="0"/>
              <a:t>ALTER TABLE agenda</a:t>
            </a:r>
          </a:p>
          <a:p>
            <a:r>
              <a:rPr lang="es-ES" b="1" dirty="0"/>
              <a:t>RENAME COLUMN </a:t>
            </a:r>
            <a:r>
              <a:rPr lang="es-ES" dirty="0">
                <a:solidFill>
                  <a:srgbClr val="C00000"/>
                </a:solidFill>
              </a:rPr>
              <a:t>nota</a:t>
            </a:r>
            <a:r>
              <a:rPr lang="es-ES" dirty="0"/>
              <a:t> </a:t>
            </a:r>
            <a:r>
              <a:rPr lang="es-ES" b="1" dirty="0"/>
              <a:t>TO</a:t>
            </a:r>
            <a:r>
              <a:rPr lang="es-ES" dirty="0"/>
              <a:t> </a:t>
            </a:r>
            <a:r>
              <a:rPr lang="es-ES" dirty="0">
                <a:solidFill>
                  <a:srgbClr val="C00000"/>
                </a:solidFill>
              </a:rPr>
              <a:t>notas; </a:t>
            </a:r>
            <a:endParaRPr lang="es-CL" dirty="0">
              <a:solidFill>
                <a:srgbClr val="C00000"/>
              </a:solidFill>
            </a:endParaRPr>
          </a:p>
        </p:txBody>
      </p:sp>
      <p:sp>
        <p:nvSpPr>
          <p:cNvPr id="13" name="CuadroTexto 12">
            <a:extLst>
              <a:ext uri="{FF2B5EF4-FFF2-40B4-BE49-F238E27FC236}">
                <a16:creationId xmlns:a16="http://schemas.microsoft.com/office/drawing/2014/main" id="{DB1132E8-758C-4FEB-8B1F-854D5E615DE0}"/>
              </a:ext>
            </a:extLst>
          </p:cNvPr>
          <p:cNvSpPr txBox="1"/>
          <p:nvPr/>
        </p:nvSpPr>
        <p:spPr>
          <a:xfrm>
            <a:off x="1457152" y="3826480"/>
            <a:ext cx="6096000" cy="646331"/>
          </a:xfrm>
          <a:prstGeom prst="rect">
            <a:avLst/>
          </a:prstGeom>
          <a:noFill/>
        </p:spPr>
        <p:txBody>
          <a:bodyPr wrap="square">
            <a:spAutoFit/>
          </a:bodyPr>
          <a:lstStyle/>
          <a:p>
            <a:r>
              <a:rPr lang="es-ES" dirty="0"/>
              <a:t>ALTER TABLE </a:t>
            </a:r>
            <a:r>
              <a:rPr lang="es-ES" dirty="0" err="1"/>
              <a:t>nombre_tabla</a:t>
            </a:r>
            <a:endParaRPr lang="es-ES" dirty="0"/>
          </a:p>
          <a:p>
            <a:r>
              <a:rPr lang="es-ES" b="1" dirty="0"/>
              <a:t>RENAME COLUMN </a:t>
            </a:r>
            <a:r>
              <a:rPr lang="es-ES" dirty="0">
                <a:solidFill>
                  <a:srgbClr val="C00000"/>
                </a:solidFill>
              </a:rPr>
              <a:t>columna</a:t>
            </a:r>
            <a:r>
              <a:rPr lang="es-ES" dirty="0"/>
              <a:t> </a:t>
            </a:r>
            <a:r>
              <a:rPr lang="es-ES" b="1" dirty="0"/>
              <a:t>TO</a:t>
            </a:r>
            <a:r>
              <a:rPr lang="es-ES" dirty="0"/>
              <a:t> </a:t>
            </a:r>
            <a:r>
              <a:rPr lang="es-ES" dirty="0" err="1">
                <a:solidFill>
                  <a:srgbClr val="C00000"/>
                </a:solidFill>
              </a:rPr>
              <a:t>nuevo_nombre</a:t>
            </a:r>
            <a:r>
              <a:rPr lang="es-ES" dirty="0">
                <a:solidFill>
                  <a:srgbClr val="C00000"/>
                </a:solidFill>
              </a:rPr>
              <a:t>;</a:t>
            </a:r>
          </a:p>
        </p:txBody>
      </p:sp>
    </p:spTree>
    <p:extLst>
      <p:ext uri="{BB962C8B-B14F-4D97-AF65-F5344CB8AC3E}">
        <p14:creationId xmlns:p14="http://schemas.microsoft.com/office/powerpoint/2010/main" val="16149951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ALTER TABLE – DROP COLUMN</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457152" y="2940842"/>
            <a:ext cx="10091928" cy="369332"/>
          </a:xfrm>
          <a:prstGeom prst="rect">
            <a:avLst/>
          </a:prstGeom>
          <a:noFill/>
        </p:spPr>
        <p:txBody>
          <a:bodyPr wrap="square">
            <a:spAutoFit/>
          </a:bodyPr>
          <a:lstStyle/>
          <a:p>
            <a:r>
              <a:rPr lang="en-US" dirty="0"/>
              <a:t>La </a:t>
            </a:r>
            <a:r>
              <a:rPr lang="en-US" dirty="0" err="1"/>
              <a:t>siguiente</a:t>
            </a:r>
            <a:r>
              <a:rPr lang="en-US" dirty="0"/>
              <a:t> </a:t>
            </a:r>
            <a:r>
              <a:rPr lang="en-US" dirty="0" err="1"/>
              <a:t>sintaxis</a:t>
            </a:r>
            <a:r>
              <a:rPr lang="en-US" dirty="0"/>
              <a:t> es para </a:t>
            </a:r>
            <a:r>
              <a:rPr lang="en-US" dirty="0" err="1"/>
              <a:t>eliminar</a:t>
            </a:r>
            <a:r>
              <a:rPr lang="en-US" dirty="0"/>
              <a:t> la </a:t>
            </a:r>
            <a:r>
              <a:rPr lang="en-US" dirty="0" err="1"/>
              <a:t>columna</a:t>
            </a:r>
            <a:r>
              <a:rPr lang="en-US" dirty="0"/>
              <a:t>:</a:t>
            </a:r>
            <a:endParaRPr lang="es-CL" dirty="0"/>
          </a:p>
        </p:txBody>
      </p:sp>
      <p:sp>
        <p:nvSpPr>
          <p:cNvPr id="11" name="CuadroTexto 10">
            <a:extLst>
              <a:ext uri="{FF2B5EF4-FFF2-40B4-BE49-F238E27FC236}">
                <a16:creationId xmlns:a16="http://schemas.microsoft.com/office/drawing/2014/main" id="{62DC6FE9-8141-4F37-B1C8-E803D2E58B2C}"/>
              </a:ext>
            </a:extLst>
          </p:cNvPr>
          <p:cNvSpPr txBox="1"/>
          <p:nvPr/>
        </p:nvSpPr>
        <p:spPr>
          <a:xfrm>
            <a:off x="1457152" y="4955031"/>
            <a:ext cx="8308848" cy="646331"/>
          </a:xfrm>
          <a:prstGeom prst="rect">
            <a:avLst/>
          </a:prstGeom>
          <a:noFill/>
        </p:spPr>
        <p:txBody>
          <a:bodyPr wrap="square">
            <a:spAutoFit/>
          </a:bodyPr>
          <a:lstStyle/>
          <a:p>
            <a:r>
              <a:rPr lang="es-ES" dirty="0"/>
              <a:t>ALTER TABLE agenda</a:t>
            </a:r>
          </a:p>
          <a:p>
            <a:r>
              <a:rPr lang="es-ES" b="1" dirty="0"/>
              <a:t>DROP COLUMN </a:t>
            </a:r>
            <a:r>
              <a:rPr lang="es-ES" dirty="0">
                <a:solidFill>
                  <a:srgbClr val="C00000"/>
                </a:solidFill>
              </a:rPr>
              <a:t>nota</a:t>
            </a:r>
            <a:r>
              <a:rPr lang="es-ES" dirty="0"/>
              <a:t>; </a:t>
            </a:r>
            <a:endParaRPr lang="es-CL" dirty="0"/>
          </a:p>
        </p:txBody>
      </p:sp>
      <p:sp>
        <p:nvSpPr>
          <p:cNvPr id="13" name="CuadroTexto 12">
            <a:extLst>
              <a:ext uri="{FF2B5EF4-FFF2-40B4-BE49-F238E27FC236}">
                <a16:creationId xmlns:a16="http://schemas.microsoft.com/office/drawing/2014/main" id="{DB1132E8-758C-4FEB-8B1F-854D5E615DE0}"/>
              </a:ext>
            </a:extLst>
          </p:cNvPr>
          <p:cNvSpPr txBox="1"/>
          <p:nvPr/>
        </p:nvSpPr>
        <p:spPr>
          <a:xfrm>
            <a:off x="1457152" y="3826480"/>
            <a:ext cx="6096000" cy="646331"/>
          </a:xfrm>
          <a:prstGeom prst="rect">
            <a:avLst/>
          </a:prstGeom>
          <a:noFill/>
        </p:spPr>
        <p:txBody>
          <a:bodyPr wrap="square">
            <a:spAutoFit/>
          </a:bodyPr>
          <a:lstStyle/>
          <a:p>
            <a:r>
              <a:rPr lang="es-ES" dirty="0"/>
              <a:t>ALTER TABLE </a:t>
            </a:r>
            <a:r>
              <a:rPr lang="es-ES" dirty="0" err="1"/>
              <a:t>nombre_tabla</a:t>
            </a:r>
            <a:endParaRPr lang="es-ES" dirty="0"/>
          </a:p>
          <a:p>
            <a:r>
              <a:rPr lang="es-ES" b="1" dirty="0"/>
              <a:t>DROP COLUMN </a:t>
            </a:r>
            <a:r>
              <a:rPr lang="es-ES" dirty="0" err="1">
                <a:solidFill>
                  <a:srgbClr val="C00000"/>
                </a:solidFill>
              </a:rPr>
              <a:t>columna_eliminar</a:t>
            </a:r>
            <a:r>
              <a:rPr lang="es-ES" dirty="0">
                <a:solidFill>
                  <a:srgbClr val="C00000"/>
                </a:solidFill>
              </a:rPr>
              <a:t>;</a:t>
            </a:r>
          </a:p>
        </p:txBody>
      </p:sp>
    </p:spTree>
    <p:extLst>
      <p:ext uri="{BB962C8B-B14F-4D97-AF65-F5344CB8AC3E}">
        <p14:creationId xmlns:p14="http://schemas.microsoft.com/office/powerpoint/2010/main" val="13568303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ALTER TABLE EJERCICIOS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457152" y="2971322"/>
            <a:ext cx="10091928" cy="2031325"/>
          </a:xfrm>
          <a:prstGeom prst="rect">
            <a:avLst/>
          </a:prstGeom>
          <a:noFill/>
        </p:spPr>
        <p:txBody>
          <a:bodyPr wrap="square">
            <a:spAutoFit/>
          </a:bodyPr>
          <a:lstStyle/>
          <a:p>
            <a:r>
              <a:rPr lang="en-US" dirty="0" err="1"/>
              <a:t>Usando</a:t>
            </a:r>
            <a:r>
              <a:rPr lang="en-US" dirty="0"/>
              <a:t> </a:t>
            </a:r>
            <a:r>
              <a:rPr lang="en-US" dirty="0" err="1"/>
              <a:t>el</a:t>
            </a:r>
            <a:r>
              <a:rPr lang="en-US" dirty="0"/>
              <a:t> </a:t>
            </a:r>
            <a:r>
              <a:rPr lang="en-US" dirty="0" err="1"/>
              <a:t>mismo</a:t>
            </a:r>
            <a:r>
              <a:rPr lang="en-US" dirty="0"/>
              <a:t> script .</a:t>
            </a:r>
            <a:r>
              <a:rPr lang="en-US" dirty="0" err="1"/>
              <a:t>sql</a:t>
            </a:r>
            <a:r>
              <a:rPr lang="en-US" dirty="0"/>
              <a:t> del </a:t>
            </a:r>
            <a:r>
              <a:rPr lang="en-US" dirty="0" err="1"/>
              <a:t>ejercicio</a:t>
            </a:r>
            <a:r>
              <a:rPr lang="en-US" dirty="0"/>
              <a:t> anterior </a:t>
            </a:r>
            <a:r>
              <a:rPr lang="en-US" dirty="0" err="1"/>
              <a:t>realiza</a:t>
            </a:r>
            <a:r>
              <a:rPr lang="en-US" dirty="0"/>
              <a:t> las </a:t>
            </a:r>
            <a:r>
              <a:rPr lang="en-US" dirty="0" err="1"/>
              <a:t>siguientes</a:t>
            </a:r>
            <a:r>
              <a:rPr lang="en-US" dirty="0"/>
              <a:t>  </a:t>
            </a:r>
            <a:r>
              <a:rPr lang="en-US" dirty="0" err="1"/>
              <a:t>acciones</a:t>
            </a:r>
            <a:r>
              <a:rPr lang="en-US" dirty="0"/>
              <a:t>:</a:t>
            </a:r>
          </a:p>
          <a:p>
            <a:endParaRPr lang="en-US" dirty="0"/>
          </a:p>
          <a:p>
            <a:pPr marL="285750" indent="-285750">
              <a:buFontTx/>
              <a:buChar char="-"/>
            </a:pPr>
            <a:r>
              <a:rPr lang="en-US" dirty="0" err="1"/>
              <a:t>Agrega</a:t>
            </a:r>
            <a:r>
              <a:rPr lang="en-US" dirty="0"/>
              <a:t> </a:t>
            </a:r>
            <a:r>
              <a:rPr lang="en-US" dirty="0" err="1"/>
              <a:t>una</a:t>
            </a:r>
            <a:r>
              <a:rPr lang="en-US" dirty="0"/>
              <a:t> </a:t>
            </a:r>
            <a:r>
              <a:rPr lang="en-US" dirty="0" err="1"/>
              <a:t>columna</a:t>
            </a:r>
            <a:r>
              <a:rPr lang="en-US" dirty="0"/>
              <a:t> CITY, para </a:t>
            </a:r>
            <a:r>
              <a:rPr lang="en-US" dirty="0" err="1"/>
              <a:t>los</a:t>
            </a:r>
            <a:r>
              <a:rPr lang="en-US" dirty="0"/>
              <a:t> </a:t>
            </a:r>
            <a:r>
              <a:rPr lang="en-US" dirty="0" err="1"/>
              <a:t>agentes</a:t>
            </a:r>
            <a:r>
              <a:rPr lang="en-US" dirty="0"/>
              <a:t>, que </a:t>
            </a:r>
            <a:r>
              <a:rPr lang="en-US" dirty="0" err="1"/>
              <a:t>utilice</a:t>
            </a:r>
            <a:r>
              <a:rPr lang="en-US" dirty="0"/>
              <a:t> VARCHAR(25)</a:t>
            </a:r>
          </a:p>
          <a:p>
            <a:pPr marL="285750" indent="-285750">
              <a:buFontTx/>
              <a:buChar char="-"/>
            </a:pPr>
            <a:r>
              <a:rPr lang="en-US" dirty="0" err="1"/>
              <a:t>Elimina</a:t>
            </a:r>
            <a:r>
              <a:rPr lang="en-US" dirty="0"/>
              <a:t> la </a:t>
            </a:r>
            <a:r>
              <a:rPr lang="en-US" dirty="0" err="1"/>
              <a:t>columna</a:t>
            </a:r>
            <a:r>
              <a:rPr lang="en-US" dirty="0"/>
              <a:t> COUNTRY de </a:t>
            </a:r>
            <a:r>
              <a:rPr lang="en-US" dirty="0" err="1"/>
              <a:t>agentes</a:t>
            </a:r>
            <a:r>
              <a:rPr lang="en-US" dirty="0"/>
              <a:t>.</a:t>
            </a:r>
          </a:p>
          <a:p>
            <a:pPr marL="285750" indent="-285750">
              <a:buFontTx/>
              <a:buChar char="-"/>
            </a:pPr>
            <a:r>
              <a:rPr lang="en-US" dirty="0"/>
              <a:t>El </a:t>
            </a:r>
            <a:r>
              <a:rPr lang="en-US" dirty="0" err="1"/>
              <a:t>working_area</a:t>
            </a:r>
            <a:r>
              <a:rPr lang="en-US" dirty="0"/>
              <a:t> de customers y de agents, c</a:t>
            </a:r>
            <a:r>
              <a:rPr lang="es-CL" dirty="0"/>
              <a:t>á</a:t>
            </a:r>
            <a:r>
              <a:rPr lang="en-US" dirty="0" err="1"/>
              <a:t>mbialo</a:t>
            </a:r>
            <a:r>
              <a:rPr lang="en-US" dirty="0"/>
              <a:t> VARCHAR (20)</a:t>
            </a:r>
          </a:p>
          <a:p>
            <a:pPr marL="285750" indent="-285750">
              <a:buFontTx/>
              <a:buChar char="-"/>
            </a:pPr>
            <a:r>
              <a:rPr lang="en-US" dirty="0"/>
              <a:t>Cambia </a:t>
            </a:r>
            <a:r>
              <a:rPr lang="en-US" dirty="0" err="1"/>
              <a:t>el</a:t>
            </a:r>
            <a:r>
              <a:rPr lang="en-US" dirty="0"/>
              <a:t> </a:t>
            </a:r>
            <a:r>
              <a:rPr lang="en-US" dirty="0" err="1"/>
              <a:t>nombre</a:t>
            </a:r>
            <a:r>
              <a:rPr lang="en-US" dirty="0"/>
              <a:t> de la table de </a:t>
            </a:r>
            <a:r>
              <a:rPr lang="en-US" dirty="0" err="1"/>
              <a:t>los</a:t>
            </a:r>
            <a:r>
              <a:rPr lang="en-US" dirty="0"/>
              <a:t> </a:t>
            </a:r>
            <a:r>
              <a:rPr lang="en-US" dirty="0" err="1"/>
              <a:t>numeros</a:t>
            </a:r>
            <a:r>
              <a:rPr lang="en-US" dirty="0"/>
              <a:t> de </a:t>
            </a:r>
            <a:r>
              <a:rPr lang="en-US" dirty="0" err="1"/>
              <a:t>telefono</a:t>
            </a:r>
            <a:r>
              <a:rPr lang="en-US" dirty="0"/>
              <a:t> de </a:t>
            </a:r>
            <a:r>
              <a:rPr lang="en-US" dirty="0" err="1"/>
              <a:t>los</a:t>
            </a:r>
            <a:r>
              <a:rPr lang="en-US" dirty="0"/>
              <a:t> </a:t>
            </a:r>
            <a:r>
              <a:rPr lang="en-US" dirty="0" err="1"/>
              <a:t>agentes</a:t>
            </a:r>
            <a:r>
              <a:rPr lang="en-US" dirty="0"/>
              <a:t> a PHONE_NUMBER.</a:t>
            </a:r>
          </a:p>
        </p:txBody>
      </p:sp>
    </p:spTree>
    <p:extLst>
      <p:ext uri="{BB962C8B-B14F-4D97-AF65-F5344CB8AC3E}">
        <p14:creationId xmlns:p14="http://schemas.microsoft.com/office/powerpoint/2010/main" val="33962131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342852" y="3521037"/>
            <a:ext cx="10091928" cy="2185214"/>
          </a:xfrm>
          <a:prstGeom prst="rect">
            <a:avLst/>
          </a:prstGeom>
          <a:noFill/>
        </p:spPr>
        <p:txBody>
          <a:bodyPr wrap="square">
            <a:spAutoFit/>
          </a:bodyPr>
          <a:lstStyle/>
          <a:p>
            <a:r>
              <a:rPr lang="es-ES" dirty="0"/>
              <a:t>Descripción La academia está trabajando en mejorar su plataforma de estudio y planea crear un espacio que sirva como una red social entre estudiantes y docentes, por lo que necesita almacenar en una base de datos los post y comentarios que se generen. </a:t>
            </a:r>
          </a:p>
          <a:p>
            <a:endParaRPr lang="es-ES" dirty="0"/>
          </a:p>
          <a:p>
            <a:r>
              <a:rPr lang="es-ES" dirty="0"/>
              <a:t>Parte 1: Creación, inserciones, modificaciones y eliminaciones en la tabla “Posts”. </a:t>
            </a:r>
          </a:p>
          <a:p>
            <a:r>
              <a:rPr lang="es-ES" dirty="0"/>
              <a:t>Parte 2: Creación e inserciones en la tabla “comentarios”. </a:t>
            </a:r>
          </a:p>
          <a:p>
            <a:endParaRPr lang="es-ES" sz="1400" dirty="0"/>
          </a:p>
          <a:p>
            <a:endParaRPr lang="es-ES" sz="1400" dirty="0"/>
          </a:p>
        </p:txBody>
      </p:sp>
    </p:spTree>
    <p:extLst>
      <p:ext uri="{BB962C8B-B14F-4D97-AF65-F5344CB8AC3E}">
        <p14:creationId xmlns:p14="http://schemas.microsoft.com/office/powerpoint/2010/main" val="42650140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19">
            <a:extLst>
              <a:ext uri="{FF2B5EF4-FFF2-40B4-BE49-F238E27FC236}">
                <a16:creationId xmlns:a16="http://schemas.microsoft.com/office/drawing/2014/main" id="{F2A23892-F328-44D3-A111-2791E20AFCAE}"/>
              </a:ext>
            </a:extLst>
          </p:cNvPr>
          <p:cNvSpPr txBox="1"/>
          <p:nvPr/>
        </p:nvSpPr>
        <p:spPr>
          <a:xfrm>
            <a:off x="1220932" y="2508950"/>
            <a:ext cx="10091928" cy="4185761"/>
          </a:xfrm>
          <a:prstGeom prst="rect">
            <a:avLst/>
          </a:prstGeom>
          <a:noFill/>
        </p:spPr>
        <p:txBody>
          <a:bodyPr wrap="square">
            <a:spAutoFit/>
          </a:bodyPr>
          <a:lstStyle/>
          <a:p>
            <a:r>
              <a:rPr lang="es-ES" sz="1400" dirty="0"/>
              <a:t>Requerimientos Parte 1 </a:t>
            </a:r>
          </a:p>
          <a:p>
            <a:endParaRPr lang="es-ES" sz="1400" dirty="0"/>
          </a:p>
          <a:p>
            <a:r>
              <a:rPr lang="es-ES" sz="1400" dirty="0"/>
              <a:t>1. Crear un </a:t>
            </a:r>
            <a:r>
              <a:rPr lang="es-ES" sz="1400" dirty="0" err="1"/>
              <a:t>bbdd</a:t>
            </a:r>
            <a:r>
              <a:rPr lang="es-ES" sz="1400" dirty="0"/>
              <a:t> con nombre “Posts”. </a:t>
            </a:r>
          </a:p>
          <a:p>
            <a:r>
              <a:rPr lang="es-ES" sz="1400" dirty="0"/>
              <a:t>2. Crear una tabla “post”, con los atributos id, nombre de usuario, fecha de creación, contenido y descripción. </a:t>
            </a:r>
          </a:p>
          <a:p>
            <a:r>
              <a:rPr lang="es-ES" sz="1400" dirty="0"/>
              <a:t>3. Insertar 3 post, 2 para el usuario "Pamela" y uno para "Carlos". </a:t>
            </a:r>
          </a:p>
          <a:p>
            <a:r>
              <a:rPr lang="es-ES" sz="1400" dirty="0"/>
              <a:t>4. Modificar la tabla post, agregando la columna título. </a:t>
            </a:r>
          </a:p>
          <a:p>
            <a:r>
              <a:rPr lang="es-ES" sz="1400" dirty="0"/>
              <a:t>5. Agregar título a las publicaciones ya ingresadas. </a:t>
            </a:r>
          </a:p>
          <a:p>
            <a:r>
              <a:rPr lang="es-ES" sz="1400" dirty="0"/>
              <a:t>6. Insertar 2 post para el usuario "Pedro". </a:t>
            </a:r>
          </a:p>
          <a:p>
            <a:r>
              <a:rPr lang="es-ES" sz="1400" dirty="0"/>
              <a:t>7. Eliminar el post de Carlos. </a:t>
            </a:r>
          </a:p>
          <a:p>
            <a:r>
              <a:rPr lang="es-ES" sz="1400" dirty="0"/>
              <a:t>8. Ingresar un nuevo post para el usuario "Carlos".</a:t>
            </a:r>
          </a:p>
          <a:p>
            <a:endParaRPr lang="es-ES" sz="1400" dirty="0"/>
          </a:p>
          <a:p>
            <a:endParaRPr lang="es-ES" sz="1400" dirty="0"/>
          </a:p>
          <a:p>
            <a:r>
              <a:rPr lang="es-ES" sz="1400" dirty="0"/>
              <a:t>Requerimientos Parte 2</a:t>
            </a:r>
          </a:p>
          <a:p>
            <a:endParaRPr lang="es-ES" sz="1400" dirty="0"/>
          </a:p>
          <a:p>
            <a:pPr marL="342900" indent="-342900">
              <a:buAutoNum type="arabicPeriod"/>
            </a:pPr>
            <a:r>
              <a:rPr lang="es-ES" sz="1400" dirty="0"/>
              <a:t>Crear una nueva tabla llamada “comentarios”, con los atributos id, fecha, hora de creación y contenido, que se relacione con la tabla posts. </a:t>
            </a:r>
          </a:p>
          <a:p>
            <a:pPr marL="342900" indent="-342900">
              <a:buAutoNum type="arabicPeriod"/>
            </a:pPr>
            <a:r>
              <a:rPr lang="es-ES" sz="1400" dirty="0"/>
              <a:t>Crear 2 comentarios para el post de "Pamela" y 4 para "Carlos".</a:t>
            </a:r>
          </a:p>
          <a:p>
            <a:pPr marL="342900" indent="-342900">
              <a:buAutoNum type="arabicPeriod"/>
            </a:pPr>
            <a:r>
              <a:rPr lang="es-ES" sz="1400" dirty="0"/>
              <a:t>Crear un nuevo post para "Margarita".</a:t>
            </a:r>
          </a:p>
          <a:p>
            <a:pPr marL="342900" indent="-342900">
              <a:buAutoNum type="arabicPeriod"/>
            </a:pPr>
            <a:r>
              <a:rPr lang="es-ES" sz="1400" dirty="0"/>
              <a:t>Ingresar 5 comentarios para el post de Margarita.</a:t>
            </a:r>
            <a:endParaRPr lang="en-US" sz="1400" dirty="0"/>
          </a:p>
        </p:txBody>
      </p:sp>
    </p:spTree>
    <p:extLst>
      <p:ext uri="{BB962C8B-B14F-4D97-AF65-F5344CB8AC3E}">
        <p14:creationId xmlns:p14="http://schemas.microsoft.com/office/powerpoint/2010/main" val="648031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IMPORTAR DATOS DESDE .CSV</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6188F32A-BD6E-4F82-A210-A971F68EA635}"/>
              </a:ext>
            </a:extLst>
          </p:cNvPr>
          <p:cNvSpPr txBox="1"/>
          <p:nvPr/>
        </p:nvSpPr>
        <p:spPr>
          <a:xfrm>
            <a:off x="1535370" y="2771666"/>
            <a:ext cx="8760773" cy="646331"/>
          </a:xfrm>
          <a:prstGeom prst="rect">
            <a:avLst/>
          </a:prstGeom>
          <a:noFill/>
        </p:spPr>
        <p:txBody>
          <a:bodyPr wrap="square">
            <a:spAutoFit/>
          </a:bodyPr>
          <a:lstStyle/>
          <a:p>
            <a:r>
              <a:rPr lang="en-US" dirty="0"/>
              <a:t>- </a:t>
            </a:r>
            <a:r>
              <a:rPr lang="en-US" dirty="0" err="1"/>
              <a:t>Crear</a:t>
            </a:r>
            <a:r>
              <a:rPr lang="en-US" dirty="0"/>
              <a:t> base de </a:t>
            </a:r>
            <a:r>
              <a:rPr lang="en-US" dirty="0" err="1"/>
              <a:t>datos</a:t>
            </a:r>
            <a:r>
              <a:rPr lang="en-US" dirty="0"/>
              <a:t>, y </a:t>
            </a:r>
            <a:r>
              <a:rPr lang="en-US" dirty="0" err="1"/>
              <a:t>crear</a:t>
            </a:r>
            <a:r>
              <a:rPr lang="en-US" dirty="0"/>
              <a:t> </a:t>
            </a:r>
            <a:r>
              <a:rPr lang="en-US" dirty="0" err="1"/>
              <a:t>columnas</a:t>
            </a:r>
            <a:r>
              <a:rPr lang="en-US" dirty="0"/>
              <a:t> con </a:t>
            </a:r>
            <a:r>
              <a:rPr lang="en-US" dirty="0" err="1"/>
              <a:t>los</a:t>
            </a:r>
            <a:r>
              <a:rPr lang="en-US" dirty="0"/>
              <a:t> </a:t>
            </a:r>
            <a:r>
              <a:rPr lang="en-US" dirty="0" err="1"/>
              <a:t>tipos</a:t>
            </a:r>
            <a:r>
              <a:rPr lang="en-US" dirty="0"/>
              <a:t> de </a:t>
            </a:r>
            <a:r>
              <a:rPr lang="en-US" dirty="0" err="1"/>
              <a:t>datos</a:t>
            </a:r>
            <a:r>
              <a:rPr lang="en-US" dirty="0"/>
              <a:t> que </a:t>
            </a:r>
            <a:r>
              <a:rPr lang="en-US" dirty="0" err="1"/>
              <a:t>quiero</a:t>
            </a:r>
            <a:r>
              <a:rPr lang="en-US" dirty="0"/>
              <a:t> (</a:t>
            </a:r>
            <a:r>
              <a:rPr lang="en-US" dirty="0" err="1"/>
              <a:t>opcional</a:t>
            </a:r>
            <a:r>
              <a:rPr lang="en-US" dirty="0"/>
              <a:t>, </a:t>
            </a:r>
            <a:r>
              <a:rPr lang="en-US" dirty="0" err="1"/>
              <a:t>pero</a:t>
            </a:r>
            <a:r>
              <a:rPr lang="en-US" dirty="0"/>
              <a:t> </a:t>
            </a:r>
            <a:r>
              <a:rPr lang="en-US" dirty="0" err="1"/>
              <a:t>recomendado</a:t>
            </a:r>
            <a:r>
              <a:rPr lang="en-US" dirty="0"/>
              <a:t>)</a:t>
            </a:r>
            <a:endParaRPr lang="es-CL" dirty="0"/>
          </a:p>
        </p:txBody>
      </p:sp>
      <p:sp>
        <p:nvSpPr>
          <p:cNvPr id="13" name="CuadroTexto 12">
            <a:extLst>
              <a:ext uri="{FF2B5EF4-FFF2-40B4-BE49-F238E27FC236}">
                <a16:creationId xmlns:a16="http://schemas.microsoft.com/office/drawing/2014/main" id="{20724795-3D15-40BB-9129-B83CC7613FFE}"/>
              </a:ext>
            </a:extLst>
          </p:cNvPr>
          <p:cNvSpPr txBox="1"/>
          <p:nvPr/>
        </p:nvSpPr>
        <p:spPr>
          <a:xfrm>
            <a:off x="1403119" y="3895510"/>
            <a:ext cx="1348840" cy="369332"/>
          </a:xfrm>
          <a:prstGeom prst="rect">
            <a:avLst/>
          </a:prstGeom>
          <a:noFill/>
        </p:spPr>
        <p:txBody>
          <a:bodyPr wrap="square">
            <a:spAutoFit/>
          </a:bodyPr>
          <a:lstStyle/>
          <a:p>
            <a:r>
              <a:rPr lang="es-CL" dirty="0"/>
              <a:t>  - </a:t>
            </a:r>
          </a:p>
        </p:txBody>
      </p:sp>
      <p:pic>
        <p:nvPicPr>
          <p:cNvPr id="6" name="Imagen 5">
            <a:extLst>
              <a:ext uri="{FF2B5EF4-FFF2-40B4-BE49-F238E27FC236}">
                <a16:creationId xmlns:a16="http://schemas.microsoft.com/office/drawing/2014/main" id="{44B65DC5-F737-4248-82B4-F18C215A335E}"/>
              </a:ext>
            </a:extLst>
          </p:cNvPr>
          <p:cNvPicPr>
            <a:picLocks noChangeAspect="1"/>
          </p:cNvPicPr>
          <p:nvPr/>
        </p:nvPicPr>
        <p:blipFill>
          <a:blip r:embed="rId3"/>
          <a:stretch>
            <a:fillRect/>
          </a:stretch>
        </p:blipFill>
        <p:spPr>
          <a:xfrm>
            <a:off x="2077539" y="4088664"/>
            <a:ext cx="2400635" cy="1419423"/>
          </a:xfrm>
          <a:prstGeom prst="rect">
            <a:avLst/>
          </a:prstGeom>
        </p:spPr>
      </p:pic>
      <p:sp>
        <p:nvSpPr>
          <p:cNvPr id="7" name="Elipse 6">
            <a:extLst>
              <a:ext uri="{FF2B5EF4-FFF2-40B4-BE49-F238E27FC236}">
                <a16:creationId xmlns:a16="http://schemas.microsoft.com/office/drawing/2014/main" id="{62B151CA-07B5-4A98-A781-353CC6137641}"/>
              </a:ext>
            </a:extLst>
          </p:cNvPr>
          <p:cNvSpPr/>
          <p:nvPr/>
        </p:nvSpPr>
        <p:spPr>
          <a:xfrm>
            <a:off x="2350008" y="4973612"/>
            <a:ext cx="2128166"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CuadroTexto 17">
            <a:extLst>
              <a:ext uri="{FF2B5EF4-FFF2-40B4-BE49-F238E27FC236}">
                <a16:creationId xmlns:a16="http://schemas.microsoft.com/office/drawing/2014/main" id="{5261FA0C-AC72-4DE2-ABA7-50C56A1E568A}"/>
              </a:ext>
            </a:extLst>
          </p:cNvPr>
          <p:cNvSpPr txBox="1"/>
          <p:nvPr/>
        </p:nvSpPr>
        <p:spPr>
          <a:xfrm>
            <a:off x="5413248" y="5809428"/>
            <a:ext cx="6565392" cy="646331"/>
          </a:xfrm>
          <a:prstGeom prst="rect">
            <a:avLst/>
          </a:prstGeom>
          <a:noFill/>
        </p:spPr>
        <p:txBody>
          <a:bodyPr wrap="square">
            <a:spAutoFit/>
          </a:bodyPr>
          <a:lstStyle/>
          <a:p>
            <a:r>
              <a:rPr lang="en-US" dirty="0"/>
              <a:t>- </a:t>
            </a:r>
            <a:r>
              <a:rPr lang="en-US" dirty="0" err="1"/>
              <a:t>Agregar</a:t>
            </a:r>
            <a:r>
              <a:rPr lang="en-US" dirty="0"/>
              <a:t> </a:t>
            </a:r>
            <a:r>
              <a:rPr lang="en-US" dirty="0" err="1"/>
              <a:t>mis_pokemones</a:t>
            </a:r>
            <a:r>
              <a:rPr lang="en-US" dirty="0"/>
              <a:t>, y </a:t>
            </a:r>
            <a:r>
              <a:rPr lang="en-US" dirty="0" err="1"/>
              <a:t>agregar</a:t>
            </a:r>
            <a:r>
              <a:rPr lang="en-US" dirty="0"/>
              <a:t> </a:t>
            </a:r>
            <a:r>
              <a:rPr lang="en-US" dirty="0" err="1"/>
              <a:t>una</a:t>
            </a:r>
            <a:r>
              <a:rPr lang="en-US" dirty="0"/>
              <a:t> foreign key,    que </a:t>
            </a:r>
            <a:r>
              <a:rPr lang="en-US" dirty="0" err="1"/>
              <a:t>haga</a:t>
            </a:r>
            <a:r>
              <a:rPr lang="en-US" dirty="0"/>
              <a:t> </a:t>
            </a:r>
            <a:r>
              <a:rPr lang="en-US" dirty="0" err="1"/>
              <a:t>referencia</a:t>
            </a:r>
            <a:r>
              <a:rPr lang="en-US" dirty="0"/>
              <a:t> a </a:t>
            </a:r>
            <a:r>
              <a:rPr lang="en-US" dirty="0" err="1"/>
              <a:t>los</a:t>
            </a:r>
            <a:r>
              <a:rPr lang="en-US" dirty="0"/>
              <a:t> </a:t>
            </a:r>
            <a:r>
              <a:rPr lang="en-US" dirty="0" err="1"/>
              <a:t>pokemonesKanto</a:t>
            </a:r>
            <a:endParaRPr lang="es-CL" dirty="0"/>
          </a:p>
        </p:txBody>
      </p:sp>
      <p:sp>
        <p:nvSpPr>
          <p:cNvPr id="19" name="CuadroTexto 18">
            <a:extLst>
              <a:ext uri="{FF2B5EF4-FFF2-40B4-BE49-F238E27FC236}">
                <a16:creationId xmlns:a16="http://schemas.microsoft.com/office/drawing/2014/main" id="{EE978BDA-0655-4227-BE19-172B7E5D7427}"/>
              </a:ext>
            </a:extLst>
          </p:cNvPr>
          <p:cNvSpPr txBox="1"/>
          <p:nvPr/>
        </p:nvSpPr>
        <p:spPr>
          <a:xfrm>
            <a:off x="5413248" y="5135195"/>
            <a:ext cx="5739984" cy="369332"/>
          </a:xfrm>
          <a:prstGeom prst="rect">
            <a:avLst/>
          </a:prstGeom>
          <a:noFill/>
        </p:spPr>
        <p:txBody>
          <a:bodyPr wrap="square">
            <a:spAutoFit/>
          </a:bodyPr>
          <a:lstStyle/>
          <a:p>
            <a:r>
              <a:rPr lang="en-US" dirty="0"/>
              <a:t>- </a:t>
            </a:r>
            <a:r>
              <a:rPr lang="en-US" dirty="0" err="1"/>
              <a:t>Agregar</a:t>
            </a:r>
            <a:r>
              <a:rPr lang="en-US" dirty="0"/>
              <a:t> primero </a:t>
            </a:r>
            <a:r>
              <a:rPr lang="en-US" dirty="0" err="1"/>
              <a:t>pokemonesKanto</a:t>
            </a:r>
            <a:endParaRPr lang="es-CL" dirty="0"/>
          </a:p>
        </p:txBody>
      </p:sp>
    </p:spTree>
    <p:extLst>
      <p:ext uri="{BB962C8B-B14F-4D97-AF65-F5344CB8AC3E}">
        <p14:creationId xmlns:p14="http://schemas.microsoft.com/office/powerpoint/2010/main" val="3600074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OTROS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FA7C5141-D34E-4601-B7F2-5AF66E95795B}"/>
              </a:ext>
            </a:extLst>
          </p:cNvPr>
          <p:cNvSpPr txBox="1"/>
          <p:nvPr/>
        </p:nvSpPr>
        <p:spPr>
          <a:xfrm>
            <a:off x="1307592" y="2999600"/>
            <a:ext cx="9253728" cy="369332"/>
          </a:xfrm>
          <a:prstGeom prst="rect">
            <a:avLst/>
          </a:prstGeom>
          <a:noFill/>
        </p:spPr>
        <p:txBody>
          <a:bodyPr wrap="square">
            <a:spAutoFit/>
          </a:bodyPr>
          <a:lstStyle/>
          <a:p>
            <a:r>
              <a:rPr lang="es-CL" dirty="0"/>
              <a:t>SELECT * FROM </a:t>
            </a:r>
            <a:r>
              <a:rPr lang="es-CL" dirty="0" err="1"/>
              <a:t>pokemoneskanto</a:t>
            </a:r>
            <a:r>
              <a:rPr lang="es-CL" dirty="0"/>
              <a:t> WHERE tipo1 = "agua" </a:t>
            </a:r>
            <a:r>
              <a:rPr lang="es-CL" b="1" dirty="0">
                <a:solidFill>
                  <a:srgbClr val="FF0000"/>
                </a:solidFill>
              </a:rPr>
              <a:t>OR</a:t>
            </a:r>
            <a:r>
              <a:rPr lang="es-CL" dirty="0"/>
              <a:t> tipo2 = "agua";</a:t>
            </a:r>
          </a:p>
        </p:txBody>
      </p:sp>
      <p:sp>
        <p:nvSpPr>
          <p:cNvPr id="17" name="CuadroTexto 16">
            <a:extLst>
              <a:ext uri="{FF2B5EF4-FFF2-40B4-BE49-F238E27FC236}">
                <a16:creationId xmlns:a16="http://schemas.microsoft.com/office/drawing/2014/main" id="{E38E4140-6FC1-48AE-82F2-F77E68494BFA}"/>
              </a:ext>
            </a:extLst>
          </p:cNvPr>
          <p:cNvSpPr txBox="1"/>
          <p:nvPr/>
        </p:nvSpPr>
        <p:spPr>
          <a:xfrm>
            <a:off x="1307592" y="3506373"/>
            <a:ext cx="8686800" cy="369332"/>
          </a:xfrm>
          <a:prstGeom prst="rect">
            <a:avLst/>
          </a:prstGeom>
          <a:noFill/>
        </p:spPr>
        <p:txBody>
          <a:bodyPr wrap="square">
            <a:spAutoFit/>
          </a:bodyPr>
          <a:lstStyle/>
          <a:p>
            <a:r>
              <a:rPr lang="es-CL" dirty="0"/>
              <a:t>SELECT * FROM </a:t>
            </a:r>
            <a:r>
              <a:rPr lang="es-CL" dirty="0" err="1"/>
              <a:t>pokemoneskanto</a:t>
            </a:r>
            <a:r>
              <a:rPr lang="es-CL" dirty="0"/>
              <a:t> WHERE "agua" </a:t>
            </a:r>
            <a:r>
              <a:rPr lang="es-CL" b="1" dirty="0">
                <a:solidFill>
                  <a:srgbClr val="FF0000"/>
                </a:solidFill>
              </a:rPr>
              <a:t>IN</a:t>
            </a:r>
            <a:r>
              <a:rPr lang="es-CL" dirty="0"/>
              <a:t> (tipo1,tipo2)</a:t>
            </a:r>
          </a:p>
        </p:txBody>
      </p:sp>
      <p:sp>
        <p:nvSpPr>
          <p:cNvPr id="18" name="CuadroTexto 17">
            <a:extLst>
              <a:ext uri="{FF2B5EF4-FFF2-40B4-BE49-F238E27FC236}">
                <a16:creationId xmlns:a16="http://schemas.microsoft.com/office/drawing/2014/main" id="{8E36E8A6-189A-42DD-A49B-1133759FFCEC}"/>
              </a:ext>
            </a:extLst>
          </p:cNvPr>
          <p:cNvSpPr txBox="1"/>
          <p:nvPr/>
        </p:nvSpPr>
        <p:spPr>
          <a:xfrm>
            <a:off x="1307592" y="2558348"/>
            <a:ext cx="9253728" cy="369332"/>
          </a:xfrm>
          <a:prstGeom prst="rect">
            <a:avLst/>
          </a:prstGeom>
          <a:noFill/>
        </p:spPr>
        <p:txBody>
          <a:bodyPr wrap="square">
            <a:spAutoFit/>
          </a:bodyPr>
          <a:lstStyle/>
          <a:p>
            <a:r>
              <a:rPr lang="es-MX" u="sng" dirty="0"/>
              <a:t>Uso del operador lógico IN</a:t>
            </a:r>
            <a:endParaRPr lang="es-CL" u="sng" dirty="0"/>
          </a:p>
        </p:txBody>
      </p:sp>
      <p:sp>
        <p:nvSpPr>
          <p:cNvPr id="19" name="CuadroTexto 18">
            <a:extLst>
              <a:ext uri="{FF2B5EF4-FFF2-40B4-BE49-F238E27FC236}">
                <a16:creationId xmlns:a16="http://schemas.microsoft.com/office/drawing/2014/main" id="{BB20A21D-4110-457F-877A-4F11E8BD3C03}"/>
              </a:ext>
            </a:extLst>
          </p:cNvPr>
          <p:cNvSpPr txBox="1"/>
          <p:nvPr/>
        </p:nvSpPr>
        <p:spPr>
          <a:xfrm>
            <a:off x="1307592" y="4445501"/>
            <a:ext cx="2350008" cy="369332"/>
          </a:xfrm>
          <a:prstGeom prst="rect">
            <a:avLst/>
          </a:prstGeom>
          <a:noFill/>
        </p:spPr>
        <p:txBody>
          <a:bodyPr wrap="square">
            <a:spAutoFit/>
          </a:bodyPr>
          <a:lstStyle/>
          <a:p>
            <a:r>
              <a:rPr lang="es-MX" u="sng" dirty="0"/>
              <a:t>Uso del LIMIT</a:t>
            </a:r>
            <a:endParaRPr lang="es-CL" u="sng" dirty="0"/>
          </a:p>
        </p:txBody>
      </p:sp>
      <p:pic>
        <p:nvPicPr>
          <p:cNvPr id="21" name="Imagen 20">
            <a:extLst>
              <a:ext uri="{FF2B5EF4-FFF2-40B4-BE49-F238E27FC236}">
                <a16:creationId xmlns:a16="http://schemas.microsoft.com/office/drawing/2014/main" id="{93564F42-CA0B-455A-A629-DA49B8E1B4E0}"/>
              </a:ext>
            </a:extLst>
          </p:cNvPr>
          <p:cNvPicPr>
            <a:picLocks noChangeAspect="1"/>
          </p:cNvPicPr>
          <p:nvPr/>
        </p:nvPicPr>
        <p:blipFill>
          <a:blip r:embed="rId3"/>
          <a:stretch>
            <a:fillRect/>
          </a:stretch>
        </p:blipFill>
        <p:spPr>
          <a:xfrm>
            <a:off x="1410884" y="4928360"/>
            <a:ext cx="3289132" cy="1564165"/>
          </a:xfrm>
          <a:prstGeom prst="rect">
            <a:avLst/>
          </a:prstGeom>
        </p:spPr>
      </p:pic>
      <p:sp>
        <p:nvSpPr>
          <p:cNvPr id="23" name="CuadroTexto 22">
            <a:extLst>
              <a:ext uri="{FF2B5EF4-FFF2-40B4-BE49-F238E27FC236}">
                <a16:creationId xmlns:a16="http://schemas.microsoft.com/office/drawing/2014/main" id="{414F7D9E-E973-465B-9CAB-384BFABD1778}"/>
              </a:ext>
            </a:extLst>
          </p:cNvPr>
          <p:cNvSpPr txBox="1"/>
          <p:nvPr/>
        </p:nvSpPr>
        <p:spPr>
          <a:xfrm>
            <a:off x="5040126" y="5036818"/>
            <a:ext cx="6094476" cy="1477328"/>
          </a:xfrm>
          <a:prstGeom prst="rect">
            <a:avLst/>
          </a:prstGeom>
          <a:noFill/>
        </p:spPr>
        <p:txBody>
          <a:bodyPr wrap="square">
            <a:spAutoFit/>
          </a:bodyPr>
          <a:lstStyle/>
          <a:p>
            <a:r>
              <a:rPr lang="es-ES" dirty="0"/>
              <a:t>Si quisiéramos de 100 datos obtener solo 20, tenemos a disposición en el lenguaje SQL el comando LIMIT, para la definición de la cantidad de registros o filas que se quieran consultar de una tabla. </a:t>
            </a:r>
            <a:endParaRPr lang="es-CL" dirty="0"/>
          </a:p>
        </p:txBody>
      </p:sp>
    </p:spTree>
    <p:extLst>
      <p:ext uri="{BB962C8B-B14F-4D97-AF65-F5344CB8AC3E}">
        <p14:creationId xmlns:p14="http://schemas.microsoft.com/office/powerpoint/2010/main" val="3645961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OTROS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adroTexto 18">
            <a:extLst>
              <a:ext uri="{FF2B5EF4-FFF2-40B4-BE49-F238E27FC236}">
                <a16:creationId xmlns:a16="http://schemas.microsoft.com/office/drawing/2014/main" id="{BB20A21D-4110-457F-877A-4F11E8BD3C03}"/>
              </a:ext>
            </a:extLst>
          </p:cNvPr>
          <p:cNvSpPr txBox="1"/>
          <p:nvPr/>
        </p:nvSpPr>
        <p:spPr>
          <a:xfrm>
            <a:off x="1410884" y="2689853"/>
            <a:ext cx="2350008" cy="369332"/>
          </a:xfrm>
          <a:prstGeom prst="rect">
            <a:avLst/>
          </a:prstGeom>
          <a:noFill/>
        </p:spPr>
        <p:txBody>
          <a:bodyPr wrap="square">
            <a:spAutoFit/>
          </a:bodyPr>
          <a:lstStyle/>
          <a:p>
            <a:r>
              <a:rPr lang="es-MX" u="sng" dirty="0"/>
              <a:t>Uso de alias</a:t>
            </a:r>
            <a:endParaRPr lang="es-CL" u="sng" dirty="0"/>
          </a:p>
        </p:txBody>
      </p:sp>
      <p:sp>
        <p:nvSpPr>
          <p:cNvPr id="20" name="CuadroTexto 19">
            <a:extLst>
              <a:ext uri="{FF2B5EF4-FFF2-40B4-BE49-F238E27FC236}">
                <a16:creationId xmlns:a16="http://schemas.microsoft.com/office/drawing/2014/main" id="{614D6506-3A1F-4C3B-9E64-B5684D18122D}"/>
              </a:ext>
            </a:extLst>
          </p:cNvPr>
          <p:cNvSpPr txBox="1"/>
          <p:nvPr/>
        </p:nvSpPr>
        <p:spPr>
          <a:xfrm>
            <a:off x="1410884" y="3174032"/>
            <a:ext cx="10302580" cy="1200329"/>
          </a:xfrm>
          <a:prstGeom prst="rect">
            <a:avLst/>
          </a:prstGeom>
          <a:noFill/>
        </p:spPr>
        <p:txBody>
          <a:bodyPr wrap="square">
            <a:spAutoFit/>
          </a:bodyPr>
          <a:lstStyle/>
          <a:p>
            <a:r>
              <a:rPr lang="es-ES" dirty="0"/>
              <a:t>El comando AS también puede ser usado en columnas que no necesariamente se les haya aplicado una operación, a este nuevo nombre lo conoceremos como Alias, esto se aplica cuando se quiere dar un nombre más pequeño o más fácil de usar, cuando este se utilizará varias veces.</a:t>
            </a:r>
            <a:endParaRPr lang="es-CL" dirty="0"/>
          </a:p>
        </p:txBody>
      </p:sp>
      <p:pic>
        <p:nvPicPr>
          <p:cNvPr id="5" name="Imagen 4">
            <a:extLst>
              <a:ext uri="{FF2B5EF4-FFF2-40B4-BE49-F238E27FC236}">
                <a16:creationId xmlns:a16="http://schemas.microsoft.com/office/drawing/2014/main" id="{B0367C14-8D3A-4F75-8965-26926B2DC966}"/>
              </a:ext>
            </a:extLst>
          </p:cNvPr>
          <p:cNvPicPr>
            <a:picLocks noChangeAspect="1"/>
          </p:cNvPicPr>
          <p:nvPr/>
        </p:nvPicPr>
        <p:blipFill>
          <a:blip r:embed="rId3"/>
          <a:stretch>
            <a:fillRect/>
          </a:stretch>
        </p:blipFill>
        <p:spPr>
          <a:xfrm>
            <a:off x="1410884" y="5007773"/>
            <a:ext cx="4573254" cy="1200329"/>
          </a:xfrm>
          <a:prstGeom prst="rect">
            <a:avLst/>
          </a:prstGeom>
        </p:spPr>
      </p:pic>
      <p:pic>
        <p:nvPicPr>
          <p:cNvPr id="7" name="Imagen 6">
            <a:extLst>
              <a:ext uri="{FF2B5EF4-FFF2-40B4-BE49-F238E27FC236}">
                <a16:creationId xmlns:a16="http://schemas.microsoft.com/office/drawing/2014/main" id="{F062577D-3FE1-4659-ADC0-124D95DDA156}"/>
              </a:ext>
            </a:extLst>
          </p:cNvPr>
          <p:cNvPicPr>
            <a:picLocks noChangeAspect="1"/>
          </p:cNvPicPr>
          <p:nvPr/>
        </p:nvPicPr>
        <p:blipFill>
          <a:blip r:embed="rId4"/>
          <a:stretch>
            <a:fillRect/>
          </a:stretch>
        </p:blipFill>
        <p:spPr>
          <a:xfrm>
            <a:off x="8114434" y="4853754"/>
            <a:ext cx="1861669" cy="1682662"/>
          </a:xfrm>
          <a:prstGeom prst="rect">
            <a:avLst/>
          </a:prstGeom>
        </p:spPr>
      </p:pic>
      <p:sp>
        <p:nvSpPr>
          <p:cNvPr id="9" name="Elipse 8">
            <a:extLst>
              <a:ext uri="{FF2B5EF4-FFF2-40B4-BE49-F238E27FC236}">
                <a16:creationId xmlns:a16="http://schemas.microsoft.com/office/drawing/2014/main" id="{3D7806B5-33F9-4E2B-B263-8CB6476790ED}"/>
              </a:ext>
            </a:extLst>
          </p:cNvPr>
          <p:cNvSpPr/>
          <p:nvPr/>
        </p:nvSpPr>
        <p:spPr>
          <a:xfrm>
            <a:off x="8979409" y="4782631"/>
            <a:ext cx="832104" cy="450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Elipse 21">
            <a:extLst>
              <a:ext uri="{FF2B5EF4-FFF2-40B4-BE49-F238E27FC236}">
                <a16:creationId xmlns:a16="http://schemas.microsoft.com/office/drawing/2014/main" id="{4C03123E-3976-4180-A92D-E7D0BC7BCB58}"/>
              </a:ext>
            </a:extLst>
          </p:cNvPr>
          <p:cNvSpPr/>
          <p:nvPr/>
        </p:nvSpPr>
        <p:spPr>
          <a:xfrm>
            <a:off x="3344448" y="4940754"/>
            <a:ext cx="832104" cy="450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70668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MODELAMIENTO</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39523" y="2444801"/>
            <a:ext cx="10576227" cy="3933139"/>
          </a:xfrm>
        </p:spPr>
        <p:txBody>
          <a:bodyPr>
            <a:normAutofit/>
          </a:bodyPr>
          <a:lstStyle/>
          <a:p>
            <a:r>
              <a:rPr lang="es-ES" dirty="0"/>
              <a:t>¿Cómo hacemos un modelo de datos?</a:t>
            </a:r>
          </a:p>
          <a:p>
            <a:r>
              <a:rPr lang="es-ES" dirty="0"/>
              <a:t> El proceso de modelado de datos es una serie de 3 pasos que permiten identificar los elementos que son importantes para la creación de la base de datos, a partir de la información de los datos que deberemos almacenar, hasta crear diagramas que representen completamente nuestra base de datos.</a:t>
            </a:r>
          </a:p>
          <a:p>
            <a:endParaRPr lang="es-ES" dirty="0"/>
          </a:p>
          <a:p>
            <a:r>
              <a:rPr lang="es-CL" dirty="0"/>
              <a:t>● Modelo Conceptual. ● Modelo Lógico. ● Modelo Físico.</a:t>
            </a:r>
            <a:endParaRPr lang="es-ES" dirty="0"/>
          </a:p>
          <a:p>
            <a:endParaRPr lang="es-CL" dirty="0"/>
          </a:p>
        </p:txBody>
      </p:sp>
    </p:spTree>
    <p:extLst>
      <p:ext uri="{BB962C8B-B14F-4D97-AF65-F5344CB8AC3E}">
        <p14:creationId xmlns:p14="http://schemas.microsoft.com/office/powerpoint/2010/main" val="10117832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19875A28-9CE1-4017-AB28-C0A9DC10022D}"/>
              </a:ext>
            </a:extLst>
          </p:cNvPr>
          <p:cNvSpPr txBox="1"/>
          <p:nvPr/>
        </p:nvSpPr>
        <p:spPr>
          <a:xfrm>
            <a:off x="1620774" y="2967335"/>
            <a:ext cx="8565642" cy="1754326"/>
          </a:xfrm>
          <a:prstGeom prst="rect">
            <a:avLst/>
          </a:prstGeom>
          <a:noFill/>
        </p:spPr>
        <p:txBody>
          <a:bodyPr wrap="square">
            <a:spAutoFit/>
          </a:bodyPr>
          <a:lstStyle/>
          <a:p>
            <a:pPr marL="342900" indent="-342900">
              <a:buAutoNum type="alphaUcPeriod"/>
            </a:pPr>
            <a:r>
              <a:rPr lang="es-ES" dirty="0"/>
              <a:t>Listar los </a:t>
            </a:r>
            <a:r>
              <a:rPr lang="es-ES" dirty="0" err="1"/>
              <a:t>pokemones</a:t>
            </a:r>
            <a:r>
              <a:rPr lang="es-ES" dirty="0"/>
              <a:t> cuya columna </a:t>
            </a:r>
            <a:r>
              <a:rPr lang="es-ES" dirty="0" err="1"/>
              <a:t>pokédex</a:t>
            </a:r>
            <a:r>
              <a:rPr lang="es-ES" dirty="0"/>
              <a:t> sea mayor a 50. </a:t>
            </a:r>
          </a:p>
          <a:p>
            <a:pPr marL="342900" indent="-342900">
              <a:buAutoNum type="alphaUcPeriod"/>
            </a:pPr>
            <a:r>
              <a:rPr lang="es-ES" dirty="0"/>
              <a:t>Listar </a:t>
            </a:r>
            <a:r>
              <a:rPr lang="es-ES" dirty="0" err="1"/>
              <a:t>pokemones</a:t>
            </a:r>
            <a:r>
              <a:rPr lang="es-ES" dirty="0"/>
              <a:t> de tipo psíquico. </a:t>
            </a:r>
          </a:p>
          <a:p>
            <a:pPr marL="342900" indent="-342900">
              <a:buAutoNum type="alphaUcPeriod"/>
            </a:pPr>
            <a:r>
              <a:rPr lang="es-ES" dirty="0"/>
              <a:t>Listar los primeros 22 registros de la tabla </a:t>
            </a:r>
            <a:r>
              <a:rPr lang="es-ES" dirty="0" err="1"/>
              <a:t>pokemones</a:t>
            </a:r>
            <a:r>
              <a:rPr lang="es-ES" dirty="0"/>
              <a:t>.</a:t>
            </a:r>
          </a:p>
          <a:p>
            <a:pPr marL="342900" indent="-342900">
              <a:buAutoNum type="alphaUcPeriod"/>
            </a:pPr>
            <a:r>
              <a:rPr lang="es-ES" dirty="0"/>
              <a:t>Realizar una consulta a la tabla </a:t>
            </a:r>
            <a:r>
              <a:rPr lang="es-ES" dirty="0" err="1"/>
              <a:t>pokemones</a:t>
            </a:r>
            <a:r>
              <a:rPr lang="es-ES" dirty="0"/>
              <a:t> donde la columna nombre tenga un alias “</a:t>
            </a:r>
            <a:r>
              <a:rPr lang="es-ES" dirty="0" err="1"/>
              <a:t>pokename</a:t>
            </a:r>
            <a:r>
              <a:rPr lang="es-ES" dirty="0"/>
              <a:t>” y </a:t>
            </a:r>
            <a:r>
              <a:rPr lang="es-ES" dirty="0" err="1"/>
              <a:t>pokédex</a:t>
            </a:r>
            <a:r>
              <a:rPr lang="es-ES" dirty="0"/>
              <a:t> tenga el alias “</a:t>
            </a:r>
            <a:r>
              <a:rPr lang="es-ES" dirty="0" err="1"/>
              <a:t>nro_pokedex</a:t>
            </a:r>
            <a:r>
              <a:rPr lang="es-ES" dirty="0"/>
              <a:t>”. La consulta debe obtener como límite 30 registros</a:t>
            </a:r>
            <a:endParaRPr lang="es-CL" dirty="0"/>
          </a:p>
        </p:txBody>
      </p:sp>
    </p:spTree>
    <p:extLst>
      <p:ext uri="{BB962C8B-B14F-4D97-AF65-F5344CB8AC3E}">
        <p14:creationId xmlns:p14="http://schemas.microsoft.com/office/powerpoint/2010/main" val="40118621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FUNCIONES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19875A28-9CE1-4017-AB28-C0A9DC10022D}"/>
              </a:ext>
            </a:extLst>
          </p:cNvPr>
          <p:cNvSpPr txBox="1"/>
          <p:nvPr/>
        </p:nvSpPr>
        <p:spPr>
          <a:xfrm>
            <a:off x="1620774" y="2967335"/>
            <a:ext cx="8565642" cy="2862322"/>
          </a:xfrm>
          <a:prstGeom prst="rect">
            <a:avLst/>
          </a:prstGeom>
          <a:noFill/>
        </p:spPr>
        <p:txBody>
          <a:bodyPr wrap="square">
            <a:spAutoFit/>
          </a:bodyPr>
          <a:lstStyle/>
          <a:p>
            <a:r>
              <a:rPr lang="es-ES" dirty="0"/>
              <a:t>Como ya se aprendió, la palabra SELECT la utilizamos para seleccionar columnas en una base de datos, sin embargo, podemos agregar a la instrucción operaciones o funciones para personalizar aún más la consulta. Algunas funciones normalmente utilizadas son: </a:t>
            </a:r>
          </a:p>
          <a:p>
            <a:endParaRPr lang="es-ES" dirty="0"/>
          </a:p>
          <a:p>
            <a:r>
              <a:rPr lang="es-ES" dirty="0"/>
              <a:t>● LENGTH: Calcula el largo de los datos en una columna. </a:t>
            </a:r>
          </a:p>
          <a:p>
            <a:r>
              <a:rPr lang="es-ES" dirty="0"/>
              <a:t>● SUM: Suma los valores de una columna ignorando los valores </a:t>
            </a:r>
            <a:r>
              <a:rPr lang="es-ES" dirty="0" err="1"/>
              <a:t>null</a:t>
            </a:r>
            <a:r>
              <a:rPr lang="es-ES" dirty="0"/>
              <a:t>.</a:t>
            </a:r>
          </a:p>
          <a:p>
            <a:r>
              <a:rPr lang="es-ES" dirty="0"/>
              <a:t>● COUNT: Cuenta la cantidad de ocurrencias de las filas. </a:t>
            </a:r>
          </a:p>
          <a:p>
            <a:r>
              <a:rPr lang="es-ES" dirty="0"/>
              <a:t>● MIN: Entrega el mínimo de los datos de una columna. </a:t>
            </a:r>
          </a:p>
          <a:p>
            <a:r>
              <a:rPr lang="es-ES" dirty="0"/>
              <a:t>● MAX: Entrega el máximo de los datos de una columna. </a:t>
            </a:r>
          </a:p>
        </p:txBody>
      </p:sp>
    </p:spTree>
    <p:extLst>
      <p:ext uri="{BB962C8B-B14F-4D97-AF65-F5344CB8AC3E}">
        <p14:creationId xmlns:p14="http://schemas.microsoft.com/office/powerpoint/2010/main" val="7839570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LENGTH - SUM</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A03D04C4-70B3-477C-A0E2-EE56BA5E2331}"/>
              </a:ext>
            </a:extLst>
          </p:cNvPr>
          <p:cNvSpPr txBox="1"/>
          <p:nvPr/>
        </p:nvSpPr>
        <p:spPr>
          <a:xfrm>
            <a:off x="1355598" y="2737396"/>
            <a:ext cx="4844033" cy="1631216"/>
          </a:xfrm>
          <a:prstGeom prst="rect">
            <a:avLst/>
          </a:prstGeom>
          <a:noFill/>
        </p:spPr>
        <p:txBody>
          <a:bodyPr wrap="square">
            <a:spAutoFit/>
          </a:bodyPr>
          <a:lstStyle/>
          <a:p>
            <a:r>
              <a:rPr lang="es-ES" sz="1400" dirty="0">
                <a:solidFill>
                  <a:schemeClr val="accent1">
                    <a:lumMod val="60000"/>
                    <a:lumOff val="40000"/>
                  </a:schemeClr>
                </a:solidFill>
              </a:rPr>
              <a:t>-- seleccionaremos el largo de los nombres </a:t>
            </a:r>
          </a:p>
          <a:p>
            <a:r>
              <a:rPr lang="es-ES" dirty="0"/>
              <a:t>SELECT </a:t>
            </a:r>
            <a:r>
              <a:rPr lang="es-ES" b="1" dirty="0">
                <a:solidFill>
                  <a:srgbClr val="C00000"/>
                </a:solidFill>
              </a:rPr>
              <a:t>LENGTH</a:t>
            </a:r>
            <a:r>
              <a:rPr lang="es-ES" dirty="0"/>
              <a:t>(nombre) </a:t>
            </a:r>
          </a:p>
          <a:p>
            <a:r>
              <a:rPr lang="es-ES" sz="1400" dirty="0">
                <a:solidFill>
                  <a:schemeClr val="accent1">
                    <a:lumMod val="60000"/>
                    <a:lumOff val="40000"/>
                  </a:schemeClr>
                </a:solidFill>
              </a:rPr>
              <a:t>-- y le asignaremos el nombre </a:t>
            </a:r>
            <a:r>
              <a:rPr lang="es-ES" sz="1400" dirty="0" err="1">
                <a:solidFill>
                  <a:schemeClr val="accent1">
                    <a:lumMod val="60000"/>
                    <a:lumOff val="40000"/>
                  </a:schemeClr>
                </a:solidFill>
              </a:rPr>
              <a:t>largo_del_nombre</a:t>
            </a:r>
            <a:r>
              <a:rPr lang="es-ES" sz="1400" dirty="0">
                <a:solidFill>
                  <a:schemeClr val="accent1">
                    <a:lumMod val="60000"/>
                    <a:lumOff val="40000"/>
                  </a:schemeClr>
                </a:solidFill>
              </a:rPr>
              <a:t> </a:t>
            </a:r>
          </a:p>
          <a:p>
            <a:r>
              <a:rPr lang="es-ES" dirty="0"/>
              <a:t>AS </a:t>
            </a:r>
            <a:r>
              <a:rPr lang="es-ES" dirty="0" err="1"/>
              <a:t>largo_del_nombre</a:t>
            </a:r>
            <a:r>
              <a:rPr lang="es-ES" dirty="0"/>
              <a:t> </a:t>
            </a:r>
          </a:p>
          <a:p>
            <a:r>
              <a:rPr lang="es-ES" sz="1400" dirty="0">
                <a:solidFill>
                  <a:schemeClr val="accent1">
                    <a:lumMod val="60000"/>
                    <a:lumOff val="40000"/>
                  </a:schemeClr>
                </a:solidFill>
              </a:rPr>
              <a:t>-- de la tabla </a:t>
            </a:r>
            <a:r>
              <a:rPr lang="es-ES" sz="1400" dirty="0" err="1">
                <a:solidFill>
                  <a:schemeClr val="accent1">
                    <a:lumMod val="60000"/>
                    <a:lumOff val="40000"/>
                  </a:schemeClr>
                </a:solidFill>
              </a:rPr>
              <a:t>pokemoneskanto</a:t>
            </a:r>
            <a:r>
              <a:rPr lang="es-ES" sz="1400" dirty="0">
                <a:solidFill>
                  <a:schemeClr val="accent1">
                    <a:lumMod val="60000"/>
                    <a:lumOff val="40000"/>
                  </a:schemeClr>
                </a:solidFill>
              </a:rPr>
              <a:t> </a:t>
            </a:r>
          </a:p>
          <a:p>
            <a:r>
              <a:rPr lang="es-ES" dirty="0"/>
              <a:t>FROM </a:t>
            </a:r>
            <a:r>
              <a:rPr lang="es-ES" dirty="0" err="1"/>
              <a:t>pokemoneskanto</a:t>
            </a:r>
            <a:r>
              <a:rPr lang="es-ES" dirty="0"/>
              <a:t>;</a:t>
            </a:r>
            <a:endParaRPr lang="es-CL" dirty="0"/>
          </a:p>
        </p:txBody>
      </p:sp>
      <p:pic>
        <p:nvPicPr>
          <p:cNvPr id="5" name="Imagen 4">
            <a:extLst>
              <a:ext uri="{FF2B5EF4-FFF2-40B4-BE49-F238E27FC236}">
                <a16:creationId xmlns:a16="http://schemas.microsoft.com/office/drawing/2014/main" id="{9EC5ED04-3B9C-4B6C-A4FF-42067DC741BD}"/>
              </a:ext>
            </a:extLst>
          </p:cNvPr>
          <p:cNvPicPr>
            <a:picLocks noChangeAspect="1"/>
          </p:cNvPicPr>
          <p:nvPr/>
        </p:nvPicPr>
        <p:blipFill>
          <a:blip r:embed="rId3"/>
          <a:stretch>
            <a:fillRect/>
          </a:stretch>
        </p:blipFill>
        <p:spPr>
          <a:xfrm>
            <a:off x="8206439" y="2486606"/>
            <a:ext cx="2025697" cy="2249120"/>
          </a:xfrm>
          <a:prstGeom prst="rect">
            <a:avLst/>
          </a:prstGeom>
        </p:spPr>
      </p:pic>
      <p:sp>
        <p:nvSpPr>
          <p:cNvPr id="13" name="CuadroTexto 12">
            <a:extLst>
              <a:ext uri="{FF2B5EF4-FFF2-40B4-BE49-F238E27FC236}">
                <a16:creationId xmlns:a16="http://schemas.microsoft.com/office/drawing/2014/main" id="{123BCE36-48FE-40EC-9988-84C0D92DBABE}"/>
              </a:ext>
            </a:extLst>
          </p:cNvPr>
          <p:cNvSpPr txBox="1"/>
          <p:nvPr/>
        </p:nvSpPr>
        <p:spPr>
          <a:xfrm>
            <a:off x="1355598" y="5037907"/>
            <a:ext cx="7056882" cy="1354217"/>
          </a:xfrm>
          <a:prstGeom prst="rect">
            <a:avLst/>
          </a:prstGeom>
          <a:noFill/>
        </p:spPr>
        <p:txBody>
          <a:bodyPr wrap="square">
            <a:spAutoFit/>
          </a:bodyPr>
          <a:lstStyle/>
          <a:p>
            <a:r>
              <a:rPr lang="es-ES" sz="1400" dirty="0">
                <a:solidFill>
                  <a:schemeClr val="accent1">
                    <a:lumMod val="60000"/>
                    <a:lumOff val="40000"/>
                  </a:schemeClr>
                </a:solidFill>
              </a:rPr>
              <a:t>-- seleccionaremos el la suma del largo de los nombres </a:t>
            </a:r>
          </a:p>
          <a:p>
            <a:r>
              <a:rPr lang="es-ES" dirty="0"/>
              <a:t>SELECT </a:t>
            </a:r>
            <a:r>
              <a:rPr lang="es-ES" b="1" dirty="0">
                <a:solidFill>
                  <a:srgbClr val="C00000"/>
                </a:solidFill>
              </a:rPr>
              <a:t>SUM</a:t>
            </a:r>
            <a:r>
              <a:rPr lang="es-ES" dirty="0"/>
              <a:t>(</a:t>
            </a:r>
            <a:r>
              <a:rPr lang="es-ES" dirty="0">
                <a:solidFill>
                  <a:srgbClr val="C00000"/>
                </a:solidFill>
              </a:rPr>
              <a:t>LENGTH</a:t>
            </a:r>
            <a:r>
              <a:rPr lang="es-ES" dirty="0"/>
              <a:t>(nombre)) AS </a:t>
            </a:r>
            <a:r>
              <a:rPr lang="es-ES" dirty="0" err="1"/>
              <a:t>suma_de_nombres</a:t>
            </a:r>
            <a:endParaRPr lang="es-ES" dirty="0"/>
          </a:p>
          <a:p>
            <a:r>
              <a:rPr lang="es-ES" dirty="0"/>
              <a:t>WHERE </a:t>
            </a:r>
            <a:r>
              <a:rPr lang="es-ES" dirty="0" err="1"/>
              <a:t>pokedex</a:t>
            </a:r>
            <a:r>
              <a:rPr lang="es-ES" dirty="0"/>
              <a:t> </a:t>
            </a:r>
            <a:r>
              <a:rPr lang="en-US" dirty="0"/>
              <a:t>&lt; 5</a:t>
            </a:r>
            <a:endParaRPr lang="es-ES" dirty="0"/>
          </a:p>
          <a:p>
            <a:r>
              <a:rPr lang="es-ES" sz="1400" dirty="0">
                <a:solidFill>
                  <a:schemeClr val="accent1">
                    <a:lumMod val="60000"/>
                    <a:lumOff val="40000"/>
                  </a:schemeClr>
                </a:solidFill>
              </a:rPr>
              <a:t>-- de la tabla </a:t>
            </a:r>
            <a:r>
              <a:rPr lang="es-ES" sz="1400" dirty="0" err="1">
                <a:solidFill>
                  <a:schemeClr val="accent1">
                    <a:lumMod val="60000"/>
                    <a:lumOff val="40000"/>
                  </a:schemeClr>
                </a:solidFill>
              </a:rPr>
              <a:t>pokemoneskanto</a:t>
            </a:r>
            <a:r>
              <a:rPr lang="es-ES" sz="1400" dirty="0">
                <a:solidFill>
                  <a:schemeClr val="accent1">
                    <a:lumMod val="60000"/>
                    <a:lumOff val="40000"/>
                  </a:schemeClr>
                </a:solidFill>
              </a:rPr>
              <a:t> </a:t>
            </a:r>
          </a:p>
          <a:p>
            <a:r>
              <a:rPr lang="es-ES" dirty="0"/>
              <a:t>FROM </a:t>
            </a:r>
            <a:r>
              <a:rPr lang="es-ES" dirty="0" err="1"/>
              <a:t>pokemoneskanto</a:t>
            </a:r>
            <a:r>
              <a:rPr lang="es-ES" dirty="0"/>
              <a:t>; </a:t>
            </a:r>
            <a:endParaRPr lang="es-CL" dirty="0"/>
          </a:p>
        </p:txBody>
      </p:sp>
    </p:spTree>
    <p:extLst>
      <p:ext uri="{BB962C8B-B14F-4D97-AF65-F5344CB8AC3E}">
        <p14:creationId xmlns:p14="http://schemas.microsoft.com/office/powerpoint/2010/main" val="21281527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COUNT – MIN/MAX</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A03D04C4-70B3-477C-A0E2-EE56BA5E2331}"/>
              </a:ext>
            </a:extLst>
          </p:cNvPr>
          <p:cNvSpPr txBox="1"/>
          <p:nvPr/>
        </p:nvSpPr>
        <p:spPr>
          <a:xfrm>
            <a:off x="1355598" y="2737396"/>
            <a:ext cx="6352794" cy="861774"/>
          </a:xfrm>
          <a:prstGeom prst="rect">
            <a:avLst/>
          </a:prstGeom>
          <a:noFill/>
        </p:spPr>
        <p:txBody>
          <a:bodyPr wrap="square">
            <a:spAutoFit/>
          </a:bodyPr>
          <a:lstStyle/>
          <a:p>
            <a:r>
              <a:rPr lang="es-ES" sz="1400" dirty="0">
                <a:solidFill>
                  <a:schemeClr val="accent1">
                    <a:lumMod val="60000"/>
                    <a:lumOff val="40000"/>
                  </a:schemeClr>
                </a:solidFill>
              </a:rPr>
              <a:t>-- contar la cantidad de </a:t>
            </a:r>
            <a:r>
              <a:rPr lang="es-ES" sz="1400" dirty="0" err="1">
                <a:solidFill>
                  <a:schemeClr val="accent1">
                    <a:lumMod val="60000"/>
                    <a:lumOff val="40000"/>
                  </a:schemeClr>
                </a:solidFill>
              </a:rPr>
              <a:t>pokemones</a:t>
            </a:r>
            <a:r>
              <a:rPr lang="es-ES" sz="1400" dirty="0">
                <a:solidFill>
                  <a:schemeClr val="accent1">
                    <a:lumMod val="60000"/>
                    <a:lumOff val="40000"/>
                  </a:schemeClr>
                </a:solidFill>
              </a:rPr>
              <a:t> tipo agua</a:t>
            </a:r>
          </a:p>
          <a:p>
            <a:r>
              <a:rPr lang="es-ES" dirty="0"/>
              <a:t>SELECT </a:t>
            </a:r>
            <a:r>
              <a:rPr lang="es-ES" b="1" dirty="0">
                <a:solidFill>
                  <a:srgbClr val="C00000"/>
                </a:solidFill>
              </a:rPr>
              <a:t>COUNT</a:t>
            </a:r>
            <a:r>
              <a:rPr lang="es-ES" dirty="0"/>
              <a:t>(*) AS Total FROM </a:t>
            </a:r>
            <a:r>
              <a:rPr lang="es-ES" dirty="0" err="1"/>
              <a:t>pokemoneskanto</a:t>
            </a:r>
            <a:endParaRPr lang="es-ES" dirty="0"/>
          </a:p>
          <a:p>
            <a:r>
              <a:rPr lang="es-ES" dirty="0"/>
              <a:t>WHERE "agua" IN (tipo1,tipo2)</a:t>
            </a:r>
            <a:endParaRPr lang="es-CL" dirty="0"/>
          </a:p>
        </p:txBody>
      </p:sp>
      <p:pic>
        <p:nvPicPr>
          <p:cNvPr id="7" name="Imagen 6">
            <a:extLst>
              <a:ext uri="{FF2B5EF4-FFF2-40B4-BE49-F238E27FC236}">
                <a16:creationId xmlns:a16="http://schemas.microsoft.com/office/drawing/2014/main" id="{66AD895A-13D7-4E0C-94E0-B448861809D1}"/>
              </a:ext>
            </a:extLst>
          </p:cNvPr>
          <p:cNvPicPr>
            <a:picLocks noChangeAspect="1"/>
          </p:cNvPicPr>
          <p:nvPr/>
        </p:nvPicPr>
        <p:blipFill>
          <a:blip r:embed="rId3"/>
          <a:stretch>
            <a:fillRect/>
          </a:stretch>
        </p:blipFill>
        <p:spPr>
          <a:xfrm>
            <a:off x="8412480" y="2391770"/>
            <a:ext cx="2540672" cy="1460157"/>
          </a:xfrm>
          <a:prstGeom prst="rect">
            <a:avLst/>
          </a:prstGeom>
        </p:spPr>
      </p:pic>
      <p:sp>
        <p:nvSpPr>
          <p:cNvPr id="17" name="CuadroTexto 16">
            <a:extLst>
              <a:ext uri="{FF2B5EF4-FFF2-40B4-BE49-F238E27FC236}">
                <a16:creationId xmlns:a16="http://schemas.microsoft.com/office/drawing/2014/main" id="{6C2EF58C-6109-456C-8FD6-9EB4CDA134F3}"/>
              </a:ext>
            </a:extLst>
          </p:cNvPr>
          <p:cNvSpPr txBox="1"/>
          <p:nvPr/>
        </p:nvSpPr>
        <p:spPr>
          <a:xfrm>
            <a:off x="1307294" y="4374719"/>
            <a:ext cx="6736842" cy="584775"/>
          </a:xfrm>
          <a:prstGeom prst="rect">
            <a:avLst/>
          </a:prstGeom>
          <a:noFill/>
        </p:spPr>
        <p:txBody>
          <a:bodyPr wrap="square">
            <a:spAutoFit/>
          </a:bodyPr>
          <a:lstStyle/>
          <a:p>
            <a:r>
              <a:rPr lang="es-ES" sz="1400" dirty="0">
                <a:solidFill>
                  <a:schemeClr val="accent1">
                    <a:lumMod val="60000"/>
                    <a:lumOff val="40000"/>
                  </a:schemeClr>
                </a:solidFill>
              </a:rPr>
              <a:t>-- Muestra la menor estatura en un </a:t>
            </a:r>
            <a:r>
              <a:rPr lang="es-ES" sz="1400" dirty="0" err="1">
                <a:solidFill>
                  <a:schemeClr val="accent1">
                    <a:lumMod val="60000"/>
                    <a:lumOff val="40000"/>
                  </a:schemeClr>
                </a:solidFill>
              </a:rPr>
              <a:t>pokemon</a:t>
            </a:r>
            <a:endParaRPr lang="es-ES" sz="1400" dirty="0">
              <a:solidFill>
                <a:schemeClr val="accent1">
                  <a:lumMod val="60000"/>
                  <a:lumOff val="40000"/>
                </a:schemeClr>
              </a:solidFill>
            </a:endParaRPr>
          </a:p>
          <a:p>
            <a:r>
              <a:rPr lang="es-ES" dirty="0"/>
              <a:t>SELECT </a:t>
            </a:r>
            <a:r>
              <a:rPr lang="es-ES" b="1" dirty="0">
                <a:solidFill>
                  <a:srgbClr val="C00000"/>
                </a:solidFill>
              </a:rPr>
              <a:t>MIN</a:t>
            </a:r>
            <a:r>
              <a:rPr lang="es-ES" dirty="0"/>
              <a:t>(estatura) AS </a:t>
            </a:r>
            <a:r>
              <a:rPr lang="es-ES" dirty="0" err="1"/>
              <a:t>peque_FROM</a:t>
            </a:r>
            <a:r>
              <a:rPr lang="es-ES" dirty="0"/>
              <a:t> </a:t>
            </a:r>
            <a:r>
              <a:rPr lang="es-ES" dirty="0" err="1"/>
              <a:t>mis_pokemones</a:t>
            </a:r>
            <a:r>
              <a:rPr lang="es-ES" dirty="0"/>
              <a:t>;</a:t>
            </a:r>
          </a:p>
        </p:txBody>
      </p:sp>
      <p:sp>
        <p:nvSpPr>
          <p:cNvPr id="18" name="CuadroTexto 17">
            <a:extLst>
              <a:ext uri="{FF2B5EF4-FFF2-40B4-BE49-F238E27FC236}">
                <a16:creationId xmlns:a16="http://schemas.microsoft.com/office/drawing/2014/main" id="{E3E5E8D3-FA53-4C4E-890E-B43530E566CA}"/>
              </a:ext>
            </a:extLst>
          </p:cNvPr>
          <p:cNvSpPr txBox="1"/>
          <p:nvPr/>
        </p:nvSpPr>
        <p:spPr>
          <a:xfrm>
            <a:off x="1307294" y="5470166"/>
            <a:ext cx="6868665" cy="584775"/>
          </a:xfrm>
          <a:prstGeom prst="rect">
            <a:avLst/>
          </a:prstGeom>
          <a:noFill/>
        </p:spPr>
        <p:txBody>
          <a:bodyPr wrap="square">
            <a:spAutoFit/>
          </a:bodyPr>
          <a:lstStyle/>
          <a:p>
            <a:r>
              <a:rPr lang="es-ES" sz="1400" dirty="0">
                <a:solidFill>
                  <a:schemeClr val="accent1">
                    <a:lumMod val="60000"/>
                    <a:lumOff val="40000"/>
                  </a:schemeClr>
                </a:solidFill>
              </a:rPr>
              <a:t>-- Muestra la mayor estatura en un </a:t>
            </a:r>
            <a:r>
              <a:rPr lang="es-ES" sz="1400" dirty="0" err="1">
                <a:solidFill>
                  <a:schemeClr val="accent1">
                    <a:lumMod val="60000"/>
                    <a:lumOff val="40000"/>
                  </a:schemeClr>
                </a:solidFill>
              </a:rPr>
              <a:t>pokemon</a:t>
            </a:r>
            <a:endParaRPr lang="es-ES" dirty="0"/>
          </a:p>
          <a:p>
            <a:r>
              <a:rPr lang="es-ES" dirty="0"/>
              <a:t>SELECT </a:t>
            </a:r>
            <a:r>
              <a:rPr lang="es-ES" b="1" dirty="0">
                <a:solidFill>
                  <a:srgbClr val="C00000"/>
                </a:solidFill>
              </a:rPr>
              <a:t>MAX</a:t>
            </a:r>
            <a:r>
              <a:rPr lang="es-ES" dirty="0"/>
              <a:t>(estatura) AS </a:t>
            </a:r>
            <a:r>
              <a:rPr lang="es-ES" dirty="0" err="1"/>
              <a:t>grande_FROM</a:t>
            </a:r>
            <a:r>
              <a:rPr lang="es-ES" dirty="0"/>
              <a:t> </a:t>
            </a:r>
            <a:r>
              <a:rPr lang="es-ES" dirty="0" err="1"/>
              <a:t>mis_pokemones</a:t>
            </a:r>
            <a:r>
              <a:rPr lang="es-ES" dirty="0"/>
              <a:t>;</a:t>
            </a:r>
          </a:p>
        </p:txBody>
      </p:sp>
      <p:sp>
        <p:nvSpPr>
          <p:cNvPr id="19" name="CuadroTexto 18">
            <a:extLst>
              <a:ext uri="{FF2B5EF4-FFF2-40B4-BE49-F238E27FC236}">
                <a16:creationId xmlns:a16="http://schemas.microsoft.com/office/drawing/2014/main" id="{02DEC94F-406B-45AA-A87C-20350EF14461}"/>
              </a:ext>
            </a:extLst>
          </p:cNvPr>
          <p:cNvSpPr txBox="1"/>
          <p:nvPr/>
        </p:nvSpPr>
        <p:spPr>
          <a:xfrm>
            <a:off x="8641080" y="5578123"/>
            <a:ext cx="3371846" cy="738664"/>
          </a:xfrm>
          <a:prstGeom prst="rect">
            <a:avLst/>
          </a:prstGeom>
          <a:noFill/>
        </p:spPr>
        <p:txBody>
          <a:bodyPr wrap="square">
            <a:spAutoFit/>
          </a:bodyPr>
          <a:lstStyle/>
          <a:p>
            <a:r>
              <a:rPr lang="es-CL" sz="1400" dirty="0"/>
              <a:t>SELECT * FROM </a:t>
            </a:r>
            <a:r>
              <a:rPr lang="es-CL" sz="1400" dirty="0" err="1"/>
              <a:t>mis_pokemones</a:t>
            </a:r>
            <a:r>
              <a:rPr lang="es-CL" sz="1400" dirty="0"/>
              <a:t> </a:t>
            </a:r>
          </a:p>
          <a:p>
            <a:r>
              <a:rPr lang="es-CL" sz="1400" dirty="0"/>
              <a:t>ORDER BY estatura </a:t>
            </a:r>
          </a:p>
          <a:p>
            <a:r>
              <a:rPr lang="es-CL" sz="1400" dirty="0"/>
              <a:t>LIMIT 1;</a:t>
            </a:r>
          </a:p>
        </p:txBody>
      </p:sp>
    </p:spTree>
    <p:extLst>
      <p:ext uri="{BB962C8B-B14F-4D97-AF65-F5344CB8AC3E}">
        <p14:creationId xmlns:p14="http://schemas.microsoft.com/office/powerpoint/2010/main" val="14160717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GROUP BY</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4670E38B-69B9-463D-9D73-885B78859902}"/>
              </a:ext>
            </a:extLst>
          </p:cNvPr>
          <p:cNvSpPr txBox="1"/>
          <p:nvPr/>
        </p:nvSpPr>
        <p:spPr>
          <a:xfrm>
            <a:off x="1334723" y="2549544"/>
            <a:ext cx="10561320" cy="2308324"/>
          </a:xfrm>
          <a:prstGeom prst="rect">
            <a:avLst/>
          </a:prstGeom>
          <a:noFill/>
        </p:spPr>
        <p:txBody>
          <a:bodyPr wrap="square">
            <a:spAutoFit/>
          </a:bodyPr>
          <a:lstStyle/>
          <a:p>
            <a:r>
              <a:rPr lang="es-ES" dirty="0"/>
              <a:t>A veces nos vemos en la necesidad de agrupar filas que tengan datos iguales para poder trabajar con ellos de manera más sencilla, para esto tenemos el comando GROUP BY, que dejará las filas juntas según los valores de la columna indicada. </a:t>
            </a:r>
          </a:p>
          <a:p>
            <a:endParaRPr lang="es-ES" dirty="0"/>
          </a:p>
          <a:p>
            <a:r>
              <a:rPr lang="es-ES" dirty="0"/>
              <a:t>La instrucción GROUP BY agrupa filas que tienen los mismos valores en filas de resumen, como "buscar el número de clientes en cada país". La instrucción GROUP BY a menudo se usa con funciones agregadas (COUNT, MAX, MIN, SUM) para agrupar el conjunto de resultados por una o más columnas. </a:t>
            </a:r>
            <a:endParaRPr lang="es-CL" dirty="0"/>
          </a:p>
        </p:txBody>
      </p:sp>
      <p:sp>
        <p:nvSpPr>
          <p:cNvPr id="20" name="CuadroTexto 19">
            <a:extLst>
              <a:ext uri="{FF2B5EF4-FFF2-40B4-BE49-F238E27FC236}">
                <a16:creationId xmlns:a16="http://schemas.microsoft.com/office/drawing/2014/main" id="{6C698B79-E73F-4D94-9F6C-2125238E5D0F}"/>
              </a:ext>
            </a:extLst>
          </p:cNvPr>
          <p:cNvSpPr txBox="1"/>
          <p:nvPr/>
        </p:nvSpPr>
        <p:spPr>
          <a:xfrm>
            <a:off x="1535371" y="5638193"/>
            <a:ext cx="7764077" cy="646331"/>
          </a:xfrm>
          <a:prstGeom prst="rect">
            <a:avLst/>
          </a:prstGeom>
          <a:noFill/>
        </p:spPr>
        <p:txBody>
          <a:bodyPr wrap="square">
            <a:spAutoFit/>
          </a:bodyPr>
          <a:lstStyle/>
          <a:p>
            <a:r>
              <a:rPr lang="es-CL" dirty="0"/>
              <a:t>SELECT tipo1, COUNT(*) AS total FROM </a:t>
            </a:r>
            <a:r>
              <a:rPr lang="es-CL" dirty="0" err="1"/>
              <a:t>pokemoneskanto</a:t>
            </a:r>
            <a:endParaRPr lang="es-CL" dirty="0"/>
          </a:p>
          <a:p>
            <a:r>
              <a:rPr lang="es-CL" dirty="0"/>
              <a:t>GROUP BY tipo1;</a:t>
            </a:r>
          </a:p>
        </p:txBody>
      </p:sp>
    </p:spTree>
    <p:extLst>
      <p:ext uri="{BB962C8B-B14F-4D97-AF65-F5344CB8AC3E}">
        <p14:creationId xmlns:p14="http://schemas.microsoft.com/office/powerpoint/2010/main" val="41648906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5E483F7-0A3F-45D2-8B1B-1893A56DC993}"/>
              </a:ext>
            </a:extLst>
          </p:cNvPr>
          <p:cNvSpPr txBox="1"/>
          <p:nvPr/>
        </p:nvSpPr>
        <p:spPr>
          <a:xfrm>
            <a:off x="1535371" y="2967335"/>
            <a:ext cx="9949700" cy="646331"/>
          </a:xfrm>
          <a:prstGeom prst="rect">
            <a:avLst/>
          </a:prstGeom>
          <a:noFill/>
        </p:spPr>
        <p:txBody>
          <a:bodyPr wrap="square">
            <a:spAutoFit/>
          </a:bodyPr>
          <a:lstStyle/>
          <a:p>
            <a:r>
              <a:rPr lang="es-ES" dirty="0"/>
              <a:t>Realizar una consulta para saber cuántos registros se tienen en la tabla </a:t>
            </a:r>
            <a:r>
              <a:rPr lang="es-ES" dirty="0" err="1"/>
              <a:t>pokemones</a:t>
            </a:r>
            <a:r>
              <a:rPr lang="es-ES" dirty="0"/>
              <a:t>. Ocupa el comando COUNT para esto.</a:t>
            </a:r>
            <a:endParaRPr lang="es-CL" dirty="0"/>
          </a:p>
        </p:txBody>
      </p:sp>
      <p:sp>
        <p:nvSpPr>
          <p:cNvPr id="13" name="CuadroTexto 12">
            <a:extLst>
              <a:ext uri="{FF2B5EF4-FFF2-40B4-BE49-F238E27FC236}">
                <a16:creationId xmlns:a16="http://schemas.microsoft.com/office/drawing/2014/main" id="{576B94C2-3175-427A-A724-7B9AA71D1599}"/>
              </a:ext>
            </a:extLst>
          </p:cNvPr>
          <p:cNvSpPr txBox="1"/>
          <p:nvPr/>
        </p:nvSpPr>
        <p:spPr>
          <a:xfrm>
            <a:off x="1535370" y="3923913"/>
            <a:ext cx="9553851" cy="646331"/>
          </a:xfrm>
          <a:prstGeom prst="rect">
            <a:avLst/>
          </a:prstGeom>
          <a:noFill/>
        </p:spPr>
        <p:txBody>
          <a:bodyPr wrap="square">
            <a:spAutoFit/>
          </a:bodyPr>
          <a:lstStyle/>
          <a:p>
            <a:r>
              <a:rPr lang="es-ES" dirty="0"/>
              <a:t>Realizar una consulta para saber cuantos </a:t>
            </a:r>
            <a:r>
              <a:rPr lang="es-ES" dirty="0" err="1"/>
              <a:t>pokemones</a:t>
            </a:r>
            <a:r>
              <a:rPr lang="es-ES" dirty="0"/>
              <a:t> tienen como segundo tipo, el tipo roca en la tabla </a:t>
            </a:r>
            <a:r>
              <a:rPr lang="es-ES" dirty="0" err="1"/>
              <a:t>pokemones</a:t>
            </a:r>
            <a:endParaRPr lang="es-CL" dirty="0"/>
          </a:p>
        </p:txBody>
      </p:sp>
      <p:sp>
        <p:nvSpPr>
          <p:cNvPr id="17" name="CuadroTexto 16">
            <a:extLst>
              <a:ext uri="{FF2B5EF4-FFF2-40B4-BE49-F238E27FC236}">
                <a16:creationId xmlns:a16="http://schemas.microsoft.com/office/drawing/2014/main" id="{3DB2A71E-0183-47C3-9854-DC1D3012FB07}"/>
              </a:ext>
            </a:extLst>
          </p:cNvPr>
          <p:cNvSpPr txBox="1"/>
          <p:nvPr/>
        </p:nvSpPr>
        <p:spPr>
          <a:xfrm>
            <a:off x="1535370" y="5067790"/>
            <a:ext cx="10040929" cy="646331"/>
          </a:xfrm>
          <a:prstGeom prst="rect">
            <a:avLst/>
          </a:prstGeom>
          <a:noFill/>
        </p:spPr>
        <p:txBody>
          <a:bodyPr wrap="square">
            <a:spAutoFit/>
          </a:bodyPr>
          <a:lstStyle/>
          <a:p>
            <a:r>
              <a:rPr lang="es-ES" dirty="0"/>
              <a:t>Realizar una consulta SQL que devuelva los </a:t>
            </a:r>
            <a:r>
              <a:rPr lang="es-ES" dirty="0" err="1"/>
              <a:t>pokemones</a:t>
            </a:r>
            <a:r>
              <a:rPr lang="es-ES" dirty="0"/>
              <a:t> de la tabla </a:t>
            </a:r>
            <a:r>
              <a:rPr lang="es-ES" dirty="0" err="1"/>
              <a:t>pokemones</a:t>
            </a:r>
            <a:r>
              <a:rPr lang="es-ES" dirty="0"/>
              <a:t> agrupados por la columna tipo2.</a:t>
            </a:r>
            <a:endParaRPr lang="es-CL" dirty="0"/>
          </a:p>
        </p:txBody>
      </p:sp>
    </p:spTree>
    <p:extLst>
      <p:ext uri="{BB962C8B-B14F-4D97-AF65-F5344CB8AC3E}">
        <p14:creationId xmlns:p14="http://schemas.microsoft.com/office/powerpoint/2010/main" val="26966722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OTRAS FUNCIONES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5E483F7-0A3F-45D2-8B1B-1893A56DC993}"/>
              </a:ext>
            </a:extLst>
          </p:cNvPr>
          <p:cNvSpPr txBox="1"/>
          <p:nvPr/>
        </p:nvSpPr>
        <p:spPr>
          <a:xfrm>
            <a:off x="1242631" y="2525645"/>
            <a:ext cx="1581213" cy="400110"/>
          </a:xfrm>
          <a:prstGeom prst="rect">
            <a:avLst/>
          </a:prstGeom>
          <a:noFill/>
        </p:spPr>
        <p:txBody>
          <a:bodyPr wrap="square">
            <a:spAutoFit/>
          </a:bodyPr>
          <a:lstStyle/>
          <a:p>
            <a:r>
              <a:rPr lang="es-ES" sz="2000" b="1" dirty="0"/>
              <a:t>CONCAT()</a:t>
            </a:r>
            <a:endParaRPr lang="es-CL" sz="2000" b="1" dirty="0"/>
          </a:p>
        </p:txBody>
      </p:sp>
      <p:sp>
        <p:nvSpPr>
          <p:cNvPr id="15" name="CuadroTexto 14">
            <a:extLst>
              <a:ext uri="{FF2B5EF4-FFF2-40B4-BE49-F238E27FC236}">
                <a16:creationId xmlns:a16="http://schemas.microsoft.com/office/drawing/2014/main" id="{9AAB21D8-CA8D-4D50-B22C-44221E901778}"/>
              </a:ext>
            </a:extLst>
          </p:cNvPr>
          <p:cNvSpPr txBox="1"/>
          <p:nvPr/>
        </p:nvSpPr>
        <p:spPr>
          <a:xfrm>
            <a:off x="1242631" y="3009585"/>
            <a:ext cx="10929195" cy="1323439"/>
          </a:xfrm>
          <a:prstGeom prst="rect">
            <a:avLst/>
          </a:prstGeom>
          <a:noFill/>
        </p:spPr>
        <p:txBody>
          <a:bodyPr wrap="square">
            <a:spAutoFit/>
          </a:bodyPr>
          <a:lstStyle/>
          <a:p>
            <a:r>
              <a:rPr lang="es-ES" sz="1600" dirty="0">
                <a:solidFill>
                  <a:srgbClr val="333333"/>
                </a:solidFill>
                <a:latin typeface="+mj-lt"/>
              </a:rPr>
              <a:t>U</a:t>
            </a:r>
            <a:r>
              <a:rPr lang="es-ES" sz="1600" b="0" i="0" dirty="0">
                <a:solidFill>
                  <a:srgbClr val="333333"/>
                </a:solidFill>
                <a:effectLst/>
                <a:latin typeface="+mj-lt"/>
              </a:rPr>
              <a:t>ne dos datos dentro de una consulta, para que cuando los tengas que mostrar ya estén concatenados. </a:t>
            </a:r>
          </a:p>
          <a:p>
            <a:r>
              <a:rPr lang="es-ES" sz="1600" b="0" i="0" dirty="0">
                <a:solidFill>
                  <a:srgbClr val="333333"/>
                </a:solidFill>
                <a:effectLst/>
                <a:latin typeface="+mj-lt"/>
              </a:rPr>
              <a:t>Es muy útil por ejemplo cuando queremos mostrar direcciones o nombres y apellidos, pongamos un ejemplo:</a:t>
            </a:r>
          </a:p>
          <a:p>
            <a:r>
              <a:rPr lang="es-ES" sz="1600" b="0" i="0" dirty="0">
                <a:solidFill>
                  <a:srgbClr val="333333"/>
                </a:solidFill>
                <a:effectLst/>
                <a:latin typeface="+mj-lt"/>
              </a:rPr>
              <a:t> </a:t>
            </a:r>
          </a:p>
          <a:p>
            <a:r>
              <a:rPr lang="es-ES" sz="1600" b="0" i="0" dirty="0">
                <a:solidFill>
                  <a:srgbClr val="333333"/>
                </a:solidFill>
                <a:effectLst/>
                <a:latin typeface="+mj-lt"/>
              </a:rPr>
              <a:t>SELECT </a:t>
            </a:r>
            <a:r>
              <a:rPr lang="es-ES" sz="1600" b="1" i="0" dirty="0">
                <a:solidFill>
                  <a:srgbClr val="FF0000"/>
                </a:solidFill>
                <a:effectLst/>
                <a:latin typeface="+mj-lt"/>
              </a:rPr>
              <a:t>CONCAT(Nombre, ' ', Apellidos) </a:t>
            </a:r>
            <a:r>
              <a:rPr lang="es-ES" sz="1600" b="0" i="0" dirty="0">
                <a:solidFill>
                  <a:srgbClr val="333333"/>
                </a:solidFill>
                <a:effectLst/>
                <a:latin typeface="+mj-lt"/>
              </a:rPr>
              <a:t>AS Nombre FROM usuarios;</a:t>
            </a:r>
          </a:p>
        </p:txBody>
      </p:sp>
      <p:sp>
        <p:nvSpPr>
          <p:cNvPr id="18" name="CuadroTexto 17">
            <a:extLst>
              <a:ext uri="{FF2B5EF4-FFF2-40B4-BE49-F238E27FC236}">
                <a16:creationId xmlns:a16="http://schemas.microsoft.com/office/drawing/2014/main" id="{42B7390F-8E68-49A8-AE66-FF733B85C2AD}"/>
              </a:ext>
            </a:extLst>
          </p:cNvPr>
          <p:cNvSpPr txBox="1"/>
          <p:nvPr/>
        </p:nvSpPr>
        <p:spPr>
          <a:xfrm>
            <a:off x="1242631" y="6431421"/>
            <a:ext cx="11956135" cy="307777"/>
          </a:xfrm>
          <a:prstGeom prst="rect">
            <a:avLst/>
          </a:prstGeom>
          <a:noFill/>
        </p:spPr>
        <p:txBody>
          <a:bodyPr wrap="square">
            <a:spAutoFit/>
          </a:bodyPr>
          <a:lstStyle/>
          <a:p>
            <a:r>
              <a:rPr lang="es-CL" sz="1400" dirty="0"/>
              <a:t>SELECT CONCAT('Lugar : ',WORKING_AREA," / ",CUST_COUNTRY) AS </a:t>
            </a:r>
            <a:r>
              <a:rPr lang="es-CL" sz="1400" dirty="0" err="1"/>
              <a:t>lugar_completo</a:t>
            </a:r>
            <a:r>
              <a:rPr lang="es-CL" sz="1400" dirty="0"/>
              <a:t> FROM </a:t>
            </a:r>
            <a:r>
              <a:rPr lang="es-CL" sz="1400" dirty="0" err="1"/>
              <a:t>customer</a:t>
            </a:r>
            <a:r>
              <a:rPr lang="es-CL" sz="1400" dirty="0"/>
              <a:t>;</a:t>
            </a:r>
          </a:p>
        </p:txBody>
      </p:sp>
      <p:sp>
        <p:nvSpPr>
          <p:cNvPr id="20" name="CuadroTexto 19">
            <a:extLst>
              <a:ext uri="{FF2B5EF4-FFF2-40B4-BE49-F238E27FC236}">
                <a16:creationId xmlns:a16="http://schemas.microsoft.com/office/drawing/2014/main" id="{D730D221-4E06-4FB9-84B8-D81A40DDB119}"/>
              </a:ext>
            </a:extLst>
          </p:cNvPr>
          <p:cNvSpPr txBox="1"/>
          <p:nvPr/>
        </p:nvSpPr>
        <p:spPr>
          <a:xfrm>
            <a:off x="1242631" y="6006285"/>
            <a:ext cx="6598626" cy="369332"/>
          </a:xfrm>
          <a:prstGeom prst="rect">
            <a:avLst/>
          </a:prstGeom>
          <a:noFill/>
        </p:spPr>
        <p:txBody>
          <a:bodyPr wrap="square">
            <a:spAutoFit/>
          </a:bodyPr>
          <a:lstStyle/>
          <a:p>
            <a:r>
              <a:rPr lang="en-US" dirty="0" err="1"/>
              <a:t>Ejemplo</a:t>
            </a:r>
            <a:r>
              <a:rPr lang="en-US" dirty="0"/>
              <a:t> con base de </a:t>
            </a:r>
            <a:r>
              <a:rPr lang="en-US" dirty="0" err="1"/>
              <a:t>datos</a:t>
            </a:r>
            <a:r>
              <a:rPr lang="en-US" dirty="0"/>
              <a:t> de </a:t>
            </a:r>
            <a:r>
              <a:rPr lang="en-US" dirty="0" err="1"/>
              <a:t>ejemplo</a:t>
            </a:r>
            <a:r>
              <a:rPr lang="en-US" dirty="0"/>
              <a:t>:</a:t>
            </a:r>
            <a:endParaRPr lang="es-CL" dirty="0"/>
          </a:p>
        </p:txBody>
      </p:sp>
      <p:sp>
        <p:nvSpPr>
          <p:cNvPr id="22" name="CuadroTexto 21">
            <a:extLst>
              <a:ext uri="{FF2B5EF4-FFF2-40B4-BE49-F238E27FC236}">
                <a16:creationId xmlns:a16="http://schemas.microsoft.com/office/drawing/2014/main" id="{FDB37FB3-790D-44D0-A9B2-C92C523CC793}"/>
              </a:ext>
            </a:extLst>
          </p:cNvPr>
          <p:cNvSpPr txBox="1"/>
          <p:nvPr/>
        </p:nvSpPr>
        <p:spPr>
          <a:xfrm>
            <a:off x="1242631" y="4588042"/>
            <a:ext cx="6598626" cy="369332"/>
          </a:xfrm>
          <a:prstGeom prst="rect">
            <a:avLst/>
          </a:prstGeom>
          <a:noFill/>
        </p:spPr>
        <p:txBody>
          <a:bodyPr wrap="square">
            <a:spAutoFit/>
          </a:bodyPr>
          <a:lstStyle/>
          <a:p>
            <a:r>
              <a:rPr lang="es-ES" sz="1800" b="1" dirty="0"/>
              <a:t>CONCAT_WS()</a:t>
            </a:r>
            <a:endParaRPr lang="es-CL" sz="1800" b="1" dirty="0"/>
          </a:p>
        </p:txBody>
      </p:sp>
      <p:sp>
        <p:nvSpPr>
          <p:cNvPr id="24" name="CuadroTexto 23">
            <a:extLst>
              <a:ext uri="{FF2B5EF4-FFF2-40B4-BE49-F238E27FC236}">
                <a16:creationId xmlns:a16="http://schemas.microsoft.com/office/drawing/2014/main" id="{2624A5D3-96EB-4C1E-AF1C-E0217162FD69}"/>
              </a:ext>
            </a:extLst>
          </p:cNvPr>
          <p:cNvSpPr txBox="1"/>
          <p:nvPr/>
        </p:nvSpPr>
        <p:spPr>
          <a:xfrm>
            <a:off x="1242631" y="5260635"/>
            <a:ext cx="9396061" cy="369332"/>
          </a:xfrm>
          <a:prstGeom prst="rect">
            <a:avLst/>
          </a:prstGeom>
          <a:noFill/>
        </p:spPr>
        <p:txBody>
          <a:bodyPr wrap="square">
            <a:spAutoFit/>
          </a:bodyPr>
          <a:lstStyle/>
          <a:p>
            <a:r>
              <a:rPr lang="es-ES" sz="1800" b="0" i="0" dirty="0">
                <a:solidFill>
                  <a:srgbClr val="333333"/>
                </a:solidFill>
                <a:effectLst/>
                <a:latin typeface="+mj-lt"/>
              </a:rPr>
              <a:t>SELECT </a:t>
            </a:r>
            <a:r>
              <a:rPr lang="es-ES" sz="1800" b="1" i="0" dirty="0">
                <a:solidFill>
                  <a:srgbClr val="FF0000"/>
                </a:solidFill>
                <a:effectLst/>
                <a:latin typeface="+mj-lt"/>
              </a:rPr>
              <a:t>CONCAT_WS(‘ ‘,Nombre, Apellidos) </a:t>
            </a:r>
            <a:r>
              <a:rPr lang="es-ES" sz="1800" b="0" i="0" dirty="0">
                <a:solidFill>
                  <a:srgbClr val="333333"/>
                </a:solidFill>
                <a:effectLst/>
                <a:latin typeface="+mj-lt"/>
              </a:rPr>
              <a:t>AS Nombre FROM usuarios;</a:t>
            </a:r>
          </a:p>
        </p:txBody>
      </p:sp>
      <p:sp>
        <p:nvSpPr>
          <p:cNvPr id="26" name="CuadroTexto 25">
            <a:extLst>
              <a:ext uri="{FF2B5EF4-FFF2-40B4-BE49-F238E27FC236}">
                <a16:creationId xmlns:a16="http://schemas.microsoft.com/office/drawing/2014/main" id="{38A3038A-F0AC-4591-B3D7-AFB4EC7537F1}"/>
              </a:ext>
            </a:extLst>
          </p:cNvPr>
          <p:cNvSpPr txBox="1"/>
          <p:nvPr/>
        </p:nvSpPr>
        <p:spPr>
          <a:xfrm>
            <a:off x="1274634" y="4909568"/>
            <a:ext cx="10392758" cy="369332"/>
          </a:xfrm>
          <a:prstGeom prst="rect">
            <a:avLst/>
          </a:prstGeom>
          <a:noFill/>
        </p:spPr>
        <p:txBody>
          <a:bodyPr wrap="square">
            <a:spAutoFit/>
          </a:bodyPr>
          <a:lstStyle/>
          <a:p>
            <a:r>
              <a:rPr lang="es-ES" sz="1800" b="0" i="0" dirty="0">
                <a:solidFill>
                  <a:srgbClr val="333333"/>
                </a:solidFill>
                <a:effectLst/>
                <a:latin typeface="+mj-lt"/>
              </a:rPr>
              <a:t>Separar</a:t>
            </a:r>
            <a:r>
              <a:rPr lang="es-MX" sz="1800" b="0" i="0" dirty="0">
                <a:solidFill>
                  <a:srgbClr val="333333"/>
                </a:solidFill>
                <a:effectLst/>
                <a:latin typeface="+mj-lt"/>
              </a:rPr>
              <a:t>á</a:t>
            </a:r>
            <a:r>
              <a:rPr lang="es-ES" sz="1800" b="0" i="0" dirty="0">
                <a:solidFill>
                  <a:srgbClr val="333333"/>
                </a:solidFill>
                <a:effectLst/>
                <a:latin typeface="+mj-lt"/>
              </a:rPr>
              <a:t> los </a:t>
            </a:r>
            <a:r>
              <a:rPr lang="es-ES" sz="1800" b="0" i="0" dirty="0" err="1">
                <a:solidFill>
                  <a:srgbClr val="333333"/>
                </a:solidFill>
                <a:effectLst/>
                <a:latin typeface="+mj-lt"/>
              </a:rPr>
              <a:t>strings</a:t>
            </a:r>
            <a:r>
              <a:rPr lang="es-ES" sz="1800" b="0" i="0" dirty="0">
                <a:solidFill>
                  <a:srgbClr val="333333"/>
                </a:solidFill>
                <a:effectLst/>
                <a:latin typeface="+mj-lt"/>
              </a:rPr>
              <a:t> con el primer parámetro dado.</a:t>
            </a:r>
          </a:p>
        </p:txBody>
      </p:sp>
    </p:spTree>
    <p:extLst>
      <p:ext uri="{BB962C8B-B14F-4D97-AF65-F5344CB8AC3E}">
        <p14:creationId xmlns:p14="http://schemas.microsoft.com/office/powerpoint/2010/main" val="38154124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OTRAS FUNCIONES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5E483F7-0A3F-45D2-8B1B-1893A56DC993}"/>
              </a:ext>
            </a:extLst>
          </p:cNvPr>
          <p:cNvSpPr txBox="1"/>
          <p:nvPr/>
        </p:nvSpPr>
        <p:spPr>
          <a:xfrm>
            <a:off x="1242631" y="2525645"/>
            <a:ext cx="1581213" cy="400110"/>
          </a:xfrm>
          <a:prstGeom prst="rect">
            <a:avLst/>
          </a:prstGeom>
          <a:noFill/>
        </p:spPr>
        <p:txBody>
          <a:bodyPr wrap="square">
            <a:spAutoFit/>
          </a:bodyPr>
          <a:lstStyle/>
          <a:p>
            <a:r>
              <a:rPr lang="es-ES" sz="2000" b="1" dirty="0"/>
              <a:t>LOWER()</a:t>
            </a:r>
            <a:endParaRPr lang="es-CL" sz="2000" b="1" dirty="0"/>
          </a:p>
        </p:txBody>
      </p:sp>
      <p:sp>
        <p:nvSpPr>
          <p:cNvPr id="15" name="CuadroTexto 14">
            <a:extLst>
              <a:ext uri="{FF2B5EF4-FFF2-40B4-BE49-F238E27FC236}">
                <a16:creationId xmlns:a16="http://schemas.microsoft.com/office/drawing/2014/main" id="{9AAB21D8-CA8D-4D50-B22C-44221E901778}"/>
              </a:ext>
            </a:extLst>
          </p:cNvPr>
          <p:cNvSpPr txBox="1"/>
          <p:nvPr/>
        </p:nvSpPr>
        <p:spPr>
          <a:xfrm>
            <a:off x="1242631" y="3009585"/>
            <a:ext cx="10929195" cy="830997"/>
          </a:xfrm>
          <a:prstGeom prst="rect">
            <a:avLst/>
          </a:prstGeom>
          <a:noFill/>
        </p:spPr>
        <p:txBody>
          <a:bodyPr wrap="square">
            <a:spAutoFit/>
          </a:bodyPr>
          <a:lstStyle/>
          <a:p>
            <a:r>
              <a:rPr lang="es-ES" sz="1600" dirty="0">
                <a:solidFill>
                  <a:srgbClr val="333333"/>
                </a:solidFill>
                <a:latin typeface="+mj-lt"/>
              </a:rPr>
              <a:t>Convierte los datos dentro de la función en minúsculas</a:t>
            </a:r>
            <a:endParaRPr lang="es-ES" sz="1600" b="0" i="0" dirty="0">
              <a:solidFill>
                <a:srgbClr val="333333"/>
              </a:solidFill>
              <a:effectLst/>
              <a:latin typeface="+mj-lt"/>
            </a:endParaRPr>
          </a:p>
          <a:p>
            <a:r>
              <a:rPr lang="es-ES" sz="1600" b="0" i="0" dirty="0">
                <a:solidFill>
                  <a:srgbClr val="333333"/>
                </a:solidFill>
                <a:effectLst/>
                <a:latin typeface="+mj-lt"/>
              </a:rPr>
              <a:t> </a:t>
            </a:r>
          </a:p>
          <a:p>
            <a:r>
              <a:rPr lang="es-ES" sz="1600" b="0" i="0" dirty="0">
                <a:solidFill>
                  <a:srgbClr val="333333"/>
                </a:solidFill>
                <a:effectLst/>
                <a:latin typeface="+mj-lt"/>
              </a:rPr>
              <a:t>SELECT </a:t>
            </a:r>
            <a:r>
              <a:rPr lang="es-ES" sz="1600" b="1" i="0" dirty="0">
                <a:solidFill>
                  <a:srgbClr val="FF0000"/>
                </a:solidFill>
                <a:effectLst/>
                <a:latin typeface="+mj-lt"/>
              </a:rPr>
              <a:t>LOWER(Nombre) </a:t>
            </a:r>
            <a:r>
              <a:rPr lang="es-ES" sz="1600" b="0" i="0" dirty="0">
                <a:solidFill>
                  <a:srgbClr val="333333"/>
                </a:solidFill>
                <a:effectLst/>
                <a:latin typeface="+mj-lt"/>
              </a:rPr>
              <a:t>AS </a:t>
            </a:r>
            <a:r>
              <a:rPr lang="es-ES" sz="1600" b="0" i="0" dirty="0" err="1">
                <a:solidFill>
                  <a:srgbClr val="333333"/>
                </a:solidFill>
                <a:effectLst/>
                <a:latin typeface="+mj-lt"/>
              </a:rPr>
              <a:t>nombre_ninus</a:t>
            </a:r>
            <a:r>
              <a:rPr lang="es-ES" sz="1600" b="0" i="0" dirty="0">
                <a:solidFill>
                  <a:srgbClr val="333333"/>
                </a:solidFill>
                <a:effectLst/>
                <a:latin typeface="+mj-lt"/>
              </a:rPr>
              <a:t> FROM usuarios;</a:t>
            </a:r>
          </a:p>
        </p:txBody>
      </p:sp>
      <p:sp>
        <p:nvSpPr>
          <p:cNvPr id="22" name="CuadroTexto 21">
            <a:extLst>
              <a:ext uri="{FF2B5EF4-FFF2-40B4-BE49-F238E27FC236}">
                <a16:creationId xmlns:a16="http://schemas.microsoft.com/office/drawing/2014/main" id="{FDB37FB3-790D-44D0-A9B2-C92C523CC793}"/>
              </a:ext>
            </a:extLst>
          </p:cNvPr>
          <p:cNvSpPr txBox="1"/>
          <p:nvPr/>
        </p:nvSpPr>
        <p:spPr>
          <a:xfrm>
            <a:off x="1242631" y="4588042"/>
            <a:ext cx="6598626" cy="400110"/>
          </a:xfrm>
          <a:prstGeom prst="rect">
            <a:avLst/>
          </a:prstGeom>
          <a:noFill/>
        </p:spPr>
        <p:txBody>
          <a:bodyPr wrap="square">
            <a:spAutoFit/>
          </a:bodyPr>
          <a:lstStyle/>
          <a:p>
            <a:r>
              <a:rPr lang="es-ES" sz="2000" b="1" dirty="0"/>
              <a:t>UPPER()</a:t>
            </a:r>
            <a:endParaRPr lang="es-CL" sz="2000" b="1" dirty="0"/>
          </a:p>
        </p:txBody>
      </p:sp>
      <p:sp>
        <p:nvSpPr>
          <p:cNvPr id="24" name="CuadroTexto 23">
            <a:extLst>
              <a:ext uri="{FF2B5EF4-FFF2-40B4-BE49-F238E27FC236}">
                <a16:creationId xmlns:a16="http://schemas.microsoft.com/office/drawing/2014/main" id="{2624A5D3-96EB-4C1E-AF1C-E0217162FD69}"/>
              </a:ext>
            </a:extLst>
          </p:cNvPr>
          <p:cNvSpPr txBox="1"/>
          <p:nvPr/>
        </p:nvSpPr>
        <p:spPr>
          <a:xfrm>
            <a:off x="1242631" y="5260635"/>
            <a:ext cx="9396061" cy="923330"/>
          </a:xfrm>
          <a:prstGeom prst="rect">
            <a:avLst/>
          </a:prstGeom>
          <a:noFill/>
        </p:spPr>
        <p:txBody>
          <a:bodyPr wrap="square">
            <a:spAutoFit/>
          </a:bodyPr>
          <a:lstStyle/>
          <a:p>
            <a:r>
              <a:rPr lang="es-ES" sz="1800" dirty="0">
                <a:solidFill>
                  <a:srgbClr val="333333"/>
                </a:solidFill>
                <a:latin typeface="+mj-lt"/>
              </a:rPr>
              <a:t>Convierte los datos dentro de la función en </a:t>
            </a:r>
            <a:r>
              <a:rPr lang="es-ES" sz="1800" dirty="0" err="1">
                <a:solidFill>
                  <a:srgbClr val="333333"/>
                </a:solidFill>
                <a:latin typeface="+mj-lt"/>
              </a:rPr>
              <a:t>mayusculas</a:t>
            </a:r>
            <a:endParaRPr lang="es-ES" sz="1800" b="0" i="0" dirty="0">
              <a:solidFill>
                <a:srgbClr val="333333"/>
              </a:solidFill>
              <a:effectLst/>
              <a:latin typeface="+mj-lt"/>
            </a:endParaRPr>
          </a:p>
          <a:p>
            <a:endParaRPr lang="es-ES" dirty="0">
              <a:solidFill>
                <a:srgbClr val="333333"/>
              </a:solidFill>
              <a:latin typeface="+mj-lt"/>
            </a:endParaRPr>
          </a:p>
          <a:p>
            <a:r>
              <a:rPr lang="es-ES" sz="1800" b="0" i="0" dirty="0">
                <a:solidFill>
                  <a:srgbClr val="333333"/>
                </a:solidFill>
                <a:effectLst/>
                <a:latin typeface="+mj-lt"/>
              </a:rPr>
              <a:t>SELECT </a:t>
            </a:r>
            <a:r>
              <a:rPr lang="es-ES" sz="1800" b="1" i="0" dirty="0">
                <a:solidFill>
                  <a:srgbClr val="FF0000"/>
                </a:solidFill>
                <a:effectLst/>
                <a:latin typeface="+mj-lt"/>
              </a:rPr>
              <a:t>UPPER(Nombre) </a:t>
            </a:r>
            <a:r>
              <a:rPr lang="es-ES" sz="1800" b="0" i="0" dirty="0">
                <a:solidFill>
                  <a:srgbClr val="333333"/>
                </a:solidFill>
                <a:effectLst/>
                <a:latin typeface="+mj-lt"/>
              </a:rPr>
              <a:t>AS </a:t>
            </a:r>
            <a:r>
              <a:rPr lang="es-ES" sz="1800" b="0" i="0" dirty="0" err="1">
                <a:solidFill>
                  <a:srgbClr val="333333"/>
                </a:solidFill>
                <a:effectLst/>
                <a:latin typeface="+mj-lt"/>
              </a:rPr>
              <a:t>nombre_mayus</a:t>
            </a:r>
            <a:r>
              <a:rPr lang="es-ES" sz="1800" b="0" i="0" dirty="0">
                <a:solidFill>
                  <a:srgbClr val="333333"/>
                </a:solidFill>
                <a:effectLst/>
                <a:latin typeface="+mj-lt"/>
              </a:rPr>
              <a:t> FROM usuarios;</a:t>
            </a:r>
          </a:p>
        </p:txBody>
      </p:sp>
    </p:spTree>
    <p:extLst>
      <p:ext uri="{BB962C8B-B14F-4D97-AF65-F5344CB8AC3E}">
        <p14:creationId xmlns:p14="http://schemas.microsoft.com/office/powerpoint/2010/main" val="10283354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OTRAS FUNCIONES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5E483F7-0A3F-45D2-8B1B-1893A56DC993}"/>
              </a:ext>
            </a:extLst>
          </p:cNvPr>
          <p:cNvSpPr txBox="1"/>
          <p:nvPr/>
        </p:nvSpPr>
        <p:spPr>
          <a:xfrm>
            <a:off x="1242631" y="2525645"/>
            <a:ext cx="1581213" cy="400110"/>
          </a:xfrm>
          <a:prstGeom prst="rect">
            <a:avLst/>
          </a:prstGeom>
          <a:noFill/>
        </p:spPr>
        <p:txBody>
          <a:bodyPr wrap="square">
            <a:spAutoFit/>
          </a:bodyPr>
          <a:lstStyle/>
          <a:p>
            <a:r>
              <a:rPr lang="es-ES" sz="2000" b="1" dirty="0"/>
              <a:t>HOUR()</a:t>
            </a:r>
            <a:endParaRPr lang="es-CL" sz="2000" b="1" dirty="0"/>
          </a:p>
        </p:txBody>
      </p:sp>
      <p:sp>
        <p:nvSpPr>
          <p:cNvPr id="15" name="CuadroTexto 14">
            <a:extLst>
              <a:ext uri="{FF2B5EF4-FFF2-40B4-BE49-F238E27FC236}">
                <a16:creationId xmlns:a16="http://schemas.microsoft.com/office/drawing/2014/main" id="{9AAB21D8-CA8D-4D50-B22C-44221E901778}"/>
              </a:ext>
            </a:extLst>
          </p:cNvPr>
          <p:cNvSpPr txBox="1"/>
          <p:nvPr/>
        </p:nvSpPr>
        <p:spPr>
          <a:xfrm>
            <a:off x="1242631" y="3009585"/>
            <a:ext cx="10929195" cy="338554"/>
          </a:xfrm>
          <a:prstGeom prst="rect">
            <a:avLst/>
          </a:prstGeom>
          <a:noFill/>
        </p:spPr>
        <p:txBody>
          <a:bodyPr wrap="square">
            <a:spAutoFit/>
          </a:bodyPr>
          <a:lstStyle/>
          <a:p>
            <a:r>
              <a:rPr lang="es-ES" sz="1600" b="0" i="0" dirty="0">
                <a:solidFill>
                  <a:srgbClr val="333333"/>
                </a:solidFill>
                <a:effectLst/>
                <a:latin typeface="+mj-lt"/>
              </a:rPr>
              <a:t>SELECT </a:t>
            </a:r>
            <a:r>
              <a:rPr lang="es-ES" sz="1600" b="1" i="0" dirty="0">
                <a:solidFill>
                  <a:srgbClr val="FF0000"/>
                </a:solidFill>
                <a:effectLst/>
                <a:latin typeface="+mj-lt"/>
              </a:rPr>
              <a:t>HOUR(</a:t>
            </a:r>
            <a:r>
              <a:rPr lang="es-ES" sz="1600" b="1" dirty="0" err="1">
                <a:solidFill>
                  <a:srgbClr val="FF0000"/>
                </a:solidFill>
                <a:latin typeface="+mj-lt"/>
              </a:rPr>
              <a:t>d</a:t>
            </a:r>
            <a:r>
              <a:rPr lang="es-ES" sz="1600" b="1" i="0" dirty="0" err="1">
                <a:solidFill>
                  <a:srgbClr val="FF0000"/>
                </a:solidFill>
                <a:effectLst/>
                <a:latin typeface="+mj-lt"/>
              </a:rPr>
              <a:t>atetime</a:t>
            </a:r>
            <a:r>
              <a:rPr lang="es-ES" sz="1600" b="1" i="0" dirty="0">
                <a:solidFill>
                  <a:srgbClr val="FF0000"/>
                </a:solidFill>
                <a:effectLst/>
                <a:latin typeface="+mj-lt"/>
              </a:rPr>
              <a:t>) </a:t>
            </a:r>
            <a:r>
              <a:rPr lang="es-ES" sz="1600" b="0" i="0" dirty="0">
                <a:solidFill>
                  <a:srgbClr val="333333"/>
                </a:solidFill>
                <a:effectLst/>
                <a:latin typeface="+mj-lt"/>
              </a:rPr>
              <a:t>AS hora FROM usuarios;</a:t>
            </a:r>
          </a:p>
        </p:txBody>
      </p:sp>
      <p:sp>
        <p:nvSpPr>
          <p:cNvPr id="22" name="CuadroTexto 21">
            <a:extLst>
              <a:ext uri="{FF2B5EF4-FFF2-40B4-BE49-F238E27FC236}">
                <a16:creationId xmlns:a16="http://schemas.microsoft.com/office/drawing/2014/main" id="{FDB37FB3-790D-44D0-A9B2-C92C523CC793}"/>
              </a:ext>
            </a:extLst>
          </p:cNvPr>
          <p:cNvSpPr txBox="1"/>
          <p:nvPr/>
        </p:nvSpPr>
        <p:spPr>
          <a:xfrm>
            <a:off x="1242630" y="5027243"/>
            <a:ext cx="6598626" cy="400110"/>
          </a:xfrm>
          <a:prstGeom prst="rect">
            <a:avLst/>
          </a:prstGeom>
          <a:noFill/>
        </p:spPr>
        <p:txBody>
          <a:bodyPr wrap="square">
            <a:spAutoFit/>
          </a:bodyPr>
          <a:lstStyle/>
          <a:p>
            <a:r>
              <a:rPr lang="es-ES" sz="2000" b="1" dirty="0"/>
              <a:t>MONTH()/MONTHNAME()</a:t>
            </a:r>
            <a:endParaRPr lang="es-CL" sz="2000" b="1" dirty="0"/>
          </a:p>
        </p:txBody>
      </p:sp>
      <p:sp>
        <p:nvSpPr>
          <p:cNvPr id="13" name="CuadroTexto 12">
            <a:extLst>
              <a:ext uri="{FF2B5EF4-FFF2-40B4-BE49-F238E27FC236}">
                <a16:creationId xmlns:a16="http://schemas.microsoft.com/office/drawing/2014/main" id="{C4BAE26B-65A1-4191-BE3B-F6BD267F3D74}"/>
              </a:ext>
            </a:extLst>
          </p:cNvPr>
          <p:cNvSpPr txBox="1"/>
          <p:nvPr/>
        </p:nvSpPr>
        <p:spPr>
          <a:xfrm>
            <a:off x="1242630" y="4155555"/>
            <a:ext cx="10929195" cy="338554"/>
          </a:xfrm>
          <a:prstGeom prst="rect">
            <a:avLst/>
          </a:prstGeom>
          <a:noFill/>
        </p:spPr>
        <p:txBody>
          <a:bodyPr wrap="square">
            <a:spAutoFit/>
          </a:bodyPr>
          <a:lstStyle/>
          <a:p>
            <a:r>
              <a:rPr lang="es-ES" sz="1600" b="0" i="0" dirty="0">
                <a:solidFill>
                  <a:srgbClr val="333333"/>
                </a:solidFill>
                <a:effectLst/>
                <a:latin typeface="+mj-lt"/>
              </a:rPr>
              <a:t>SELECT </a:t>
            </a:r>
            <a:r>
              <a:rPr lang="es-ES" sz="1600" b="1" i="0" dirty="0">
                <a:solidFill>
                  <a:srgbClr val="FF0000"/>
                </a:solidFill>
                <a:effectLst/>
                <a:latin typeface="+mj-lt"/>
              </a:rPr>
              <a:t>DAYNAME(</a:t>
            </a:r>
            <a:r>
              <a:rPr lang="es-ES" sz="1600" b="1" dirty="0" err="1">
                <a:solidFill>
                  <a:srgbClr val="FF0000"/>
                </a:solidFill>
                <a:latin typeface="+mj-lt"/>
              </a:rPr>
              <a:t>d</a:t>
            </a:r>
            <a:r>
              <a:rPr lang="es-ES" sz="1600" b="1" i="0" dirty="0" err="1">
                <a:solidFill>
                  <a:srgbClr val="FF0000"/>
                </a:solidFill>
                <a:effectLst/>
                <a:latin typeface="+mj-lt"/>
              </a:rPr>
              <a:t>atetime</a:t>
            </a:r>
            <a:r>
              <a:rPr lang="es-ES" sz="1600" b="1" i="0" dirty="0">
                <a:solidFill>
                  <a:srgbClr val="FF0000"/>
                </a:solidFill>
                <a:effectLst/>
                <a:latin typeface="+mj-lt"/>
              </a:rPr>
              <a:t>/date) </a:t>
            </a:r>
            <a:r>
              <a:rPr lang="es-ES" sz="1600" b="0" i="0" dirty="0">
                <a:solidFill>
                  <a:srgbClr val="333333"/>
                </a:solidFill>
                <a:effectLst/>
                <a:latin typeface="+mj-lt"/>
              </a:rPr>
              <a:t>AS </a:t>
            </a:r>
            <a:r>
              <a:rPr lang="es-ES" sz="1600" b="0" i="0" dirty="0" err="1">
                <a:solidFill>
                  <a:srgbClr val="333333"/>
                </a:solidFill>
                <a:effectLst/>
                <a:latin typeface="+mj-lt"/>
              </a:rPr>
              <a:t>nombre_dia</a:t>
            </a:r>
            <a:r>
              <a:rPr lang="es-ES" sz="1600" b="0" i="0" dirty="0">
                <a:solidFill>
                  <a:srgbClr val="333333"/>
                </a:solidFill>
                <a:effectLst/>
                <a:latin typeface="+mj-lt"/>
              </a:rPr>
              <a:t> FROM usuarios;</a:t>
            </a:r>
          </a:p>
        </p:txBody>
      </p:sp>
      <p:sp>
        <p:nvSpPr>
          <p:cNvPr id="17" name="CuadroTexto 16">
            <a:extLst>
              <a:ext uri="{FF2B5EF4-FFF2-40B4-BE49-F238E27FC236}">
                <a16:creationId xmlns:a16="http://schemas.microsoft.com/office/drawing/2014/main" id="{5FA3537C-30B0-4A54-BF53-956C56796D64}"/>
              </a:ext>
            </a:extLst>
          </p:cNvPr>
          <p:cNvSpPr txBox="1"/>
          <p:nvPr/>
        </p:nvSpPr>
        <p:spPr>
          <a:xfrm>
            <a:off x="1294807" y="3755443"/>
            <a:ext cx="6598626" cy="400110"/>
          </a:xfrm>
          <a:prstGeom prst="rect">
            <a:avLst/>
          </a:prstGeom>
          <a:noFill/>
        </p:spPr>
        <p:txBody>
          <a:bodyPr wrap="square">
            <a:spAutoFit/>
          </a:bodyPr>
          <a:lstStyle/>
          <a:p>
            <a:r>
              <a:rPr lang="es-ES" sz="2000" b="1" dirty="0"/>
              <a:t>DAY()/DAYNAME()</a:t>
            </a:r>
            <a:endParaRPr lang="es-CL" sz="2000" b="1" dirty="0"/>
          </a:p>
        </p:txBody>
      </p:sp>
      <p:sp>
        <p:nvSpPr>
          <p:cNvPr id="18" name="CuadroTexto 17">
            <a:extLst>
              <a:ext uri="{FF2B5EF4-FFF2-40B4-BE49-F238E27FC236}">
                <a16:creationId xmlns:a16="http://schemas.microsoft.com/office/drawing/2014/main" id="{04A8201C-E190-4B0C-8CB2-E7E5F7FC679D}"/>
              </a:ext>
            </a:extLst>
          </p:cNvPr>
          <p:cNvSpPr txBox="1"/>
          <p:nvPr/>
        </p:nvSpPr>
        <p:spPr>
          <a:xfrm>
            <a:off x="1294807" y="5506777"/>
            <a:ext cx="10929195" cy="338554"/>
          </a:xfrm>
          <a:prstGeom prst="rect">
            <a:avLst/>
          </a:prstGeom>
          <a:noFill/>
        </p:spPr>
        <p:txBody>
          <a:bodyPr wrap="square">
            <a:spAutoFit/>
          </a:bodyPr>
          <a:lstStyle/>
          <a:p>
            <a:r>
              <a:rPr lang="es-ES" sz="1600" b="0" i="0" dirty="0">
                <a:solidFill>
                  <a:srgbClr val="333333"/>
                </a:solidFill>
                <a:effectLst/>
                <a:latin typeface="+mj-lt"/>
              </a:rPr>
              <a:t>SELECT </a:t>
            </a:r>
            <a:r>
              <a:rPr lang="es-ES" sz="1600" b="1" i="0" dirty="0">
                <a:solidFill>
                  <a:srgbClr val="FF0000"/>
                </a:solidFill>
                <a:effectLst/>
                <a:latin typeface="+mj-lt"/>
              </a:rPr>
              <a:t>MONTH(</a:t>
            </a:r>
            <a:r>
              <a:rPr lang="es-ES" sz="1600" b="1" dirty="0" err="1">
                <a:solidFill>
                  <a:srgbClr val="FF0000"/>
                </a:solidFill>
                <a:latin typeface="+mj-lt"/>
              </a:rPr>
              <a:t>d</a:t>
            </a:r>
            <a:r>
              <a:rPr lang="es-ES" sz="1600" b="1" i="0" dirty="0" err="1">
                <a:solidFill>
                  <a:srgbClr val="FF0000"/>
                </a:solidFill>
                <a:effectLst/>
                <a:latin typeface="+mj-lt"/>
              </a:rPr>
              <a:t>atetime</a:t>
            </a:r>
            <a:r>
              <a:rPr lang="es-ES" sz="1600" b="1" i="0" dirty="0">
                <a:solidFill>
                  <a:srgbClr val="FF0000"/>
                </a:solidFill>
                <a:effectLst/>
                <a:latin typeface="+mj-lt"/>
              </a:rPr>
              <a:t>/date) </a:t>
            </a:r>
            <a:r>
              <a:rPr lang="es-ES" sz="1600" b="0" i="0" dirty="0">
                <a:solidFill>
                  <a:srgbClr val="333333"/>
                </a:solidFill>
                <a:effectLst/>
                <a:latin typeface="+mj-lt"/>
              </a:rPr>
              <a:t>AS hora FROM usuarios;</a:t>
            </a:r>
          </a:p>
        </p:txBody>
      </p:sp>
    </p:spTree>
    <p:extLst>
      <p:ext uri="{BB962C8B-B14F-4D97-AF65-F5344CB8AC3E}">
        <p14:creationId xmlns:p14="http://schemas.microsoft.com/office/powerpoint/2010/main" val="22561145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OTRAS FUNCIONES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5E483F7-0A3F-45D2-8B1B-1893A56DC993}"/>
              </a:ext>
            </a:extLst>
          </p:cNvPr>
          <p:cNvSpPr txBox="1"/>
          <p:nvPr/>
        </p:nvSpPr>
        <p:spPr>
          <a:xfrm>
            <a:off x="1242631" y="2525645"/>
            <a:ext cx="1581213" cy="400110"/>
          </a:xfrm>
          <a:prstGeom prst="rect">
            <a:avLst/>
          </a:prstGeom>
          <a:noFill/>
        </p:spPr>
        <p:txBody>
          <a:bodyPr wrap="square">
            <a:spAutoFit/>
          </a:bodyPr>
          <a:lstStyle/>
          <a:p>
            <a:r>
              <a:rPr lang="es-ES" sz="2000" b="1" dirty="0"/>
              <a:t>NOW()</a:t>
            </a:r>
            <a:endParaRPr lang="es-CL" sz="2000" b="1" dirty="0"/>
          </a:p>
        </p:txBody>
      </p:sp>
      <p:sp>
        <p:nvSpPr>
          <p:cNvPr id="15" name="CuadroTexto 14">
            <a:extLst>
              <a:ext uri="{FF2B5EF4-FFF2-40B4-BE49-F238E27FC236}">
                <a16:creationId xmlns:a16="http://schemas.microsoft.com/office/drawing/2014/main" id="{9AAB21D8-CA8D-4D50-B22C-44221E901778}"/>
              </a:ext>
            </a:extLst>
          </p:cNvPr>
          <p:cNvSpPr txBox="1"/>
          <p:nvPr/>
        </p:nvSpPr>
        <p:spPr>
          <a:xfrm>
            <a:off x="2456444" y="2566258"/>
            <a:ext cx="10929195" cy="338554"/>
          </a:xfrm>
          <a:prstGeom prst="rect">
            <a:avLst/>
          </a:prstGeom>
          <a:noFill/>
        </p:spPr>
        <p:txBody>
          <a:bodyPr wrap="square">
            <a:spAutoFit/>
          </a:bodyPr>
          <a:lstStyle/>
          <a:p>
            <a:r>
              <a:rPr lang="es-ES" sz="1600" b="0" i="0" dirty="0">
                <a:solidFill>
                  <a:srgbClr val="333333"/>
                </a:solidFill>
                <a:effectLst/>
                <a:latin typeface="+mj-lt"/>
              </a:rPr>
              <a:t>INSERT INTO tabla (</a:t>
            </a:r>
            <a:r>
              <a:rPr lang="es-ES" sz="1600" b="0" i="0" dirty="0" err="1">
                <a:solidFill>
                  <a:srgbClr val="333333"/>
                </a:solidFill>
                <a:effectLst/>
                <a:latin typeface="+mj-lt"/>
              </a:rPr>
              <a:t>id,fecha_hora</a:t>
            </a:r>
            <a:r>
              <a:rPr lang="es-ES" sz="1600" b="0" i="0" dirty="0">
                <a:solidFill>
                  <a:srgbClr val="333333"/>
                </a:solidFill>
                <a:effectLst/>
                <a:latin typeface="+mj-lt"/>
              </a:rPr>
              <a:t>) VALUES (1, NOW());</a:t>
            </a:r>
          </a:p>
        </p:txBody>
      </p:sp>
      <p:sp>
        <p:nvSpPr>
          <p:cNvPr id="13" name="CuadroTexto 12">
            <a:extLst>
              <a:ext uri="{FF2B5EF4-FFF2-40B4-BE49-F238E27FC236}">
                <a16:creationId xmlns:a16="http://schemas.microsoft.com/office/drawing/2014/main" id="{C4BAE26B-65A1-4191-BE3B-F6BD267F3D74}"/>
              </a:ext>
            </a:extLst>
          </p:cNvPr>
          <p:cNvSpPr txBox="1"/>
          <p:nvPr/>
        </p:nvSpPr>
        <p:spPr>
          <a:xfrm>
            <a:off x="3018676" y="3226713"/>
            <a:ext cx="10929195" cy="338554"/>
          </a:xfrm>
          <a:prstGeom prst="rect">
            <a:avLst/>
          </a:prstGeom>
          <a:noFill/>
        </p:spPr>
        <p:txBody>
          <a:bodyPr wrap="square">
            <a:spAutoFit/>
          </a:bodyPr>
          <a:lstStyle/>
          <a:p>
            <a:r>
              <a:rPr lang="es-ES" sz="1600" b="0" i="0" dirty="0">
                <a:solidFill>
                  <a:srgbClr val="333333"/>
                </a:solidFill>
                <a:effectLst/>
                <a:latin typeface="+mj-lt"/>
              </a:rPr>
              <a:t>INSERT INTO tabla (</a:t>
            </a:r>
            <a:r>
              <a:rPr lang="es-ES" sz="1600" b="0" i="0" dirty="0" err="1">
                <a:solidFill>
                  <a:srgbClr val="333333"/>
                </a:solidFill>
                <a:effectLst/>
                <a:latin typeface="+mj-lt"/>
              </a:rPr>
              <a:t>id,fecha</a:t>
            </a:r>
            <a:r>
              <a:rPr lang="es-ES" sz="1600" b="0" i="0" dirty="0">
                <a:solidFill>
                  <a:srgbClr val="333333"/>
                </a:solidFill>
                <a:effectLst/>
                <a:latin typeface="+mj-lt"/>
              </a:rPr>
              <a:t>) VALUES (1, CURDATE());</a:t>
            </a:r>
          </a:p>
        </p:txBody>
      </p:sp>
      <p:sp>
        <p:nvSpPr>
          <p:cNvPr id="17" name="CuadroTexto 16">
            <a:extLst>
              <a:ext uri="{FF2B5EF4-FFF2-40B4-BE49-F238E27FC236}">
                <a16:creationId xmlns:a16="http://schemas.microsoft.com/office/drawing/2014/main" id="{5FA3537C-30B0-4A54-BF53-956C56796D64}"/>
              </a:ext>
            </a:extLst>
          </p:cNvPr>
          <p:cNvSpPr txBox="1"/>
          <p:nvPr/>
        </p:nvSpPr>
        <p:spPr>
          <a:xfrm>
            <a:off x="1242629" y="3175467"/>
            <a:ext cx="6598626" cy="400110"/>
          </a:xfrm>
          <a:prstGeom prst="rect">
            <a:avLst/>
          </a:prstGeom>
          <a:noFill/>
        </p:spPr>
        <p:txBody>
          <a:bodyPr wrap="square">
            <a:spAutoFit/>
          </a:bodyPr>
          <a:lstStyle/>
          <a:p>
            <a:r>
              <a:rPr lang="es-ES" sz="2000" b="1" dirty="0"/>
              <a:t>CURDATE()</a:t>
            </a:r>
            <a:endParaRPr lang="es-CL" sz="2000" b="1" dirty="0"/>
          </a:p>
        </p:txBody>
      </p:sp>
      <p:sp>
        <p:nvSpPr>
          <p:cNvPr id="19" name="CuadroTexto 18">
            <a:extLst>
              <a:ext uri="{FF2B5EF4-FFF2-40B4-BE49-F238E27FC236}">
                <a16:creationId xmlns:a16="http://schemas.microsoft.com/office/drawing/2014/main" id="{2D93A075-631E-453F-9B81-CCA8B2148EC9}"/>
              </a:ext>
            </a:extLst>
          </p:cNvPr>
          <p:cNvSpPr txBox="1"/>
          <p:nvPr/>
        </p:nvSpPr>
        <p:spPr>
          <a:xfrm>
            <a:off x="1156700" y="6067016"/>
            <a:ext cx="10949372" cy="338554"/>
          </a:xfrm>
          <a:prstGeom prst="rect">
            <a:avLst/>
          </a:prstGeom>
          <a:noFill/>
        </p:spPr>
        <p:txBody>
          <a:bodyPr wrap="square">
            <a:spAutoFit/>
          </a:bodyPr>
          <a:lstStyle/>
          <a:p>
            <a:r>
              <a:rPr lang="es-CL" sz="1600" dirty="0"/>
              <a:t>SELECT DATE_FORMAT(</a:t>
            </a:r>
            <a:r>
              <a:rPr lang="es-CL" sz="1600" dirty="0" err="1"/>
              <a:t>fecha_captura</a:t>
            </a:r>
            <a:r>
              <a:rPr lang="es-CL" sz="1600" dirty="0"/>
              <a:t>, '%W %M %e, %Y') AS </a:t>
            </a:r>
            <a:r>
              <a:rPr lang="es-CL" sz="1600" dirty="0" err="1"/>
              <a:t>fecha_personalizada</a:t>
            </a:r>
            <a:r>
              <a:rPr lang="es-CL" sz="1600" dirty="0"/>
              <a:t> FROM </a:t>
            </a:r>
            <a:r>
              <a:rPr lang="es-CL" sz="1600" dirty="0" err="1"/>
              <a:t>mis_pokemones</a:t>
            </a:r>
            <a:r>
              <a:rPr lang="es-CL" sz="1600" dirty="0"/>
              <a:t>;</a:t>
            </a:r>
          </a:p>
        </p:txBody>
      </p:sp>
      <p:sp>
        <p:nvSpPr>
          <p:cNvPr id="20" name="CuadroTexto 19">
            <a:extLst>
              <a:ext uri="{FF2B5EF4-FFF2-40B4-BE49-F238E27FC236}">
                <a16:creationId xmlns:a16="http://schemas.microsoft.com/office/drawing/2014/main" id="{18ECC07E-F7DD-42AC-8F09-6A87A9B7BD6E}"/>
              </a:ext>
            </a:extLst>
          </p:cNvPr>
          <p:cNvSpPr txBox="1"/>
          <p:nvPr/>
        </p:nvSpPr>
        <p:spPr>
          <a:xfrm>
            <a:off x="1242629" y="4905073"/>
            <a:ext cx="2427630" cy="400110"/>
          </a:xfrm>
          <a:prstGeom prst="rect">
            <a:avLst/>
          </a:prstGeom>
          <a:noFill/>
        </p:spPr>
        <p:txBody>
          <a:bodyPr wrap="square">
            <a:spAutoFit/>
          </a:bodyPr>
          <a:lstStyle/>
          <a:p>
            <a:r>
              <a:rPr lang="es-ES" sz="2000" b="1" dirty="0"/>
              <a:t>DATE_FORMAT()</a:t>
            </a:r>
            <a:endParaRPr lang="es-CL" sz="2000" b="1" dirty="0"/>
          </a:p>
        </p:txBody>
      </p:sp>
      <p:sp>
        <p:nvSpPr>
          <p:cNvPr id="21" name="CuadroTexto 20">
            <a:extLst>
              <a:ext uri="{FF2B5EF4-FFF2-40B4-BE49-F238E27FC236}">
                <a16:creationId xmlns:a16="http://schemas.microsoft.com/office/drawing/2014/main" id="{0442F527-50A4-410D-AC98-0D1CECB3226A}"/>
              </a:ext>
            </a:extLst>
          </p:cNvPr>
          <p:cNvSpPr txBox="1"/>
          <p:nvPr/>
        </p:nvSpPr>
        <p:spPr>
          <a:xfrm>
            <a:off x="3770284" y="4055659"/>
            <a:ext cx="6974540" cy="369332"/>
          </a:xfrm>
          <a:prstGeom prst="rect">
            <a:avLst/>
          </a:prstGeom>
          <a:noFill/>
        </p:spPr>
        <p:txBody>
          <a:bodyPr wrap="square">
            <a:spAutoFit/>
          </a:bodyPr>
          <a:lstStyle/>
          <a:p>
            <a:r>
              <a:rPr lang="en-US" i="0" dirty="0">
                <a:effectLst/>
              </a:rPr>
              <a:t>SELECT TIME_FORMAT("19:30:10", "%r"); </a:t>
            </a:r>
            <a:endParaRPr lang="es-CL" dirty="0"/>
          </a:p>
        </p:txBody>
      </p:sp>
      <p:sp>
        <p:nvSpPr>
          <p:cNvPr id="23" name="CuadroTexto 22">
            <a:extLst>
              <a:ext uri="{FF2B5EF4-FFF2-40B4-BE49-F238E27FC236}">
                <a16:creationId xmlns:a16="http://schemas.microsoft.com/office/drawing/2014/main" id="{1EC832EC-4380-4124-BF53-8DA50D3140F5}"/>
              </a:ext>
            </a:extLst>
          </p:cNvPr>
          <p:cNvSpPr txBox="1"/>
          <p:nvPr/>
        </p:nvSpPr>
        <p:spPr>
          <a:xfrm>
            <a:off x="1242628" y="4055659"/>
            <a:ext cx="2495653" cy="400110"/>
          </a:xfrm>
          <a:prstGeom prst="rect">
            <a:avLst/>
          </a:prstGeom>
          <a:noFill/>
        </p:spPr>
        <p:txBody>
          <a:bodyPr wrap="square">
            <a:spAutoFit/>
          </a:bodyPr>
          <a:lstStyle/>
          <a:p>
            <a:r>
              <a:rPr lang="es-ES" sz="2000" b="1" dirty="0"/>
              <a:t>TIME_FORMAT()</a:t>
            </a:r>
            <a:endParaRPr lang="es-CL" sz="2000" b="1" dirty="0"/>
          </a:p>
        </p:txBody>
      </p:sp>
      <p:sp>
        <p:nvSpPr>
          <p:cNvPr id="24" name="CuadroTexto 23">
            <a:extLst>
              <a:ext uri="{FF2B5EF4-FFF2-40B4-BE49-F238E27FC236}">
                <a16:creationId xmlns:a16="http://schemas.microsoft.com/office/drawing/2014/main" id="{BD48A724-424B-48DB-84E1-1750A3AC5935}"/>
              </a:ext>
            </a:extLst>
          </p:cNvPr>
          <p:cNvSpPr txBox="1"/>
          <p:nvPr/>
        </p:nvSpPr>
        <p:spPr>
          <a:xfrm>
            <a:off x="3770284" y="4935851"/>
            <a:ext cx="6974540" cy="369332"/>
          </a:xfrm>
          <a:prstGeom prst="rect">
            <a:avLst/>
          </a:prstGeom>
          <a:noFill/>
        </p:spPr>
        <p:txBody>
          <a:bodyPr wrap="square">
            <a:spAutoFit/>
          </a:bodyPr>
          <a:lstStyle/>
          <a:p>
            <a:r>
              <a:rPr lang="en-US" i="0" dirty="0">
                <a:effectLst/>
              </a:rPr>
              <a:t>SELECT DATE_FORMAT("2017-06-15", "%W %M %e %Y");</a:t>
            </a:r>
          </a:p>
        </p:txBody>
      </p:sp>
    </p:spTree>
    <p:extLst>
      <p:ext uri="{BB962C8B-B14F-4D97-AF65-F5344CB8AC3E}">
        <p14:creationId xmlns:p14="http://schemas.microsoft.com/office/powerpoint/2010/main" val="252850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dirty="0">
                <a:solidFill>
                  <a:schemeClr val="bg1"/>
                </a:solidFill>
              </a:rPr>
              <a:t>MODELO CONCEPTUAL</a:t>
            </a:r>
            <a:endParaRPr lang="es-C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8CFA3F21-F8D0-4812-98B8-55673DB2FBB4}"/>
              </a:ext>
            </a:extLst>
          </p:cNvPr>
          <p:cNvSpPr>
            <a:spLocks noGrp="1"/>
          </p:cNvSpPr>
          <p:nvPr>
            <p:ph idx="1"/>
          </p:nvPr>
        </p:nvSpPr>
        <p:spPr>
          <a:xfrm>
            <a:off x="1139523" y="2274571"/>
            <a:ext cx="11052476" cy="2811780"/>
          </a:xfrm>
        </p:spPr>
        <p:txBody>
          <a:bodyPr>
            <a:normAutofit fontScale="62500" lnSpcReduction="20000"/>
          </a:bodyPr>
          <a:lstStyle/>
          <a:p>
            <a:r>
              <a:rPr lang="es-ES" dirty="0"/>
              <a:t>Debemos investigar y analizar cuáles serán los datos que almacenamos en nuestra base de datos. A esta etapa se le denomina toma de requerimientos, en la cual se entabla una conversación con el cliente para saber qué es lo que necesitan.</a:t>
            </a:r>
          </a:p>
          <a:p>
            <a:endParaRPr lang="es-ES" dirty="0"/>
          </a:p>
          <a:p>
            <a:pPr marL="342900" indent="-342900">
              <a:buAutoNum type="arabicPeriod"/>
            </a:pPr>
            <a:r>
              <a:rPr lang="es-ES" dirty="0"/>
              <a:t>Identificar las entidades. </a:t>
            </a:r>
          </a:p>
          <a:p>
            <a:pPr marL="342900" indent="-342900">
              <a:buAutoNum type="arabicPeriod"/>
            </a:pPr>
            <a:r>
              <a:rPr lang="es-ES" dirty="0"/>
              <a:t>Agrupar entidades con sus atributos. </a:t>
            </a:r>
          </a:p>
          <a:p>
            <a:pPr marL="342900" indent="-342900">
              <a:buAutoNum type="arabicPeriod"/>
            </a:pPr>
            <a:r>
              <a:rPr lang="es-ES" dirty="0"/>
              <a:t>Nombrar las relaciones entre las entidades en caso de existir.</a:t>
            </a:r>
          </a:p>
          <a:p>
            <a:pPr marL="342900" indent="-342900">
              <a:buAutoNum type="arabicPeriod"/>
            </a:pPr>
            <a:r>
              <a:rPr lang="es-ES" dirty="0"/>
              <a:t>crearemos un diagrama que represente las entidades (cuadrados), sus atributos (círculos) y relaciones (rombos). Este diagrama debe ser entendible por todos los clientes, independiente que sean programadores; visualicemos el ejemplo de la siguiente imagen:</a:t>
            </a:r>
            <a:endParaRPr lang="es-CL" dirty="0"/>
          </a:p>
        </p:txBody>
      </p:sp>
      <p:pic>
        <p:nvPicPr>
          <p:cNvPr id="5" name="Imagen 4">
            <a:extLst>
              <a:ext uri="{FF2B5EF4-FFF2-40B4-BE49-F238E27FC236}">
                <a16:creationId xmlns:a16="http://schemas.microsoft.com/office/drawing/2014/main" id="{AE11D33F-0372-4BB0-B56A-299A431D10F0}"/>
              </a:ext>
            </a:extLst>
          </p:cNvPr>
          <p:cNvPicPr>
            <a:picLocks noChangeAspect="1"/>
          </p:cNvPicPr>
          <p:nvPr/>
        </p:nvPicPr>
        <p:blipFill>
          <a:blip r:embed="rId3"/>
          <a:stretch>
            <a:fillRect/>
          </a:stretch>
        </p:blipFill>
        <p:spPr>
          <a:xfrm>
            <a:off x="3490620" y="5218757"/>
            <a:ext cx="5619090" cy="1190377"/>
          </a:xfrm>
          <a:prstGeom prst="rect">
            <a:avLst/>
          </a:prstGeom>
        </p:spPr>
      </p:pic>
    </p:spTree>
    <p:extLst>
      <p:ext uri="{BB962C8B-B14F-4D97-AF65-F5344CB8AC3E}">
        <p14:creationId xmlns:p14="http://schemas.microsoft.com/office/powerpoint/2010/main" val="30368281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0ADCB8A5-691B-42A5-BEAE-BFF175B75077}"/>
              </a:ext>
            </a:extLst>
          </p:cNvPr>
          <p:cNvSpPr txBox="1"/>
          <p:nvPr/>
        </p:nvSpPr>
        <p:spPr>
          <a:xfrm>
            <a:off x="1343413" y="2739782"/>
            <a:ext cx="10575947" cy="3508653"/>
          </a:xfrm>
          <a:prstGeom prst="rect">
            <a:avLst/>
          </a:prstGeom>
          <a:noFill/>
        </p:spPr>
        <p:txBody>
          <a:bodyPr wrap="square">
            <a:spAutoFit/>
          </a:bodyPr>
          <a:lstStyle/>
          <a:p>
            <a:r>
              <a:rPr lang="es-ES" sz="2400" b="1" dirty="0"/>
              <a:t>Requerimientos </a:t>
            </a:r>
          </a:p>
          <a:p>
            <a:endParaRPr lang="es-ES" dirty="0"/>
          </a:p>
          <a:p>
            <a:r>
              <a:rPr lang="es-ES" dirty="0"/>
              <a:t>1. Crear una </a:t>
            </a:r>
            <a:r>
              <a:rPr lang="es-ES" dirty="0" err="1"/>
              <a:t>bbdd</a:t>
            </a:r>
            <a:r>
              <a:rPr lang="es-ES" dirty="0"/>
              <a:t> llamada películas. </a:t>
            </a:r>
          </a:p>
          <a:p>
            <a:r>
              <a:rPr lang="es-ES" dirty="0"/>
              <a:t>2. Cargar archivos (películas.csv y reparto.csv) a su tabla correspondiente. </a:t>
            </a:r>
          </a:p>
          <a:p>
            <a:r>
              <a:rPr lang="es-ES" dirty="0"/>
              <a:t>3. Obtener el ID de la película “</a:t>
            </a:r>
            <a:r>
              <a:rPr lang="es-ES" dirty="0" err="1"/>
              <a:t>Titanic</a:t>
            </a:r>
            <a:r>
              <a:rPr lang="es-ES" dirty="0"/>
              <a:t>”. </a:t>
            </a:r>
          </a:p>
          <a:p>
            <a:r>
              <a:rPr lang="es-ES" dirty="0"/>
              <a:t>4. Listar a todos los actores que aparecen en la película "</a:t>
            </a:r>
            <a:r>
              <a:rPr lang="es-ES" dirty="0" err="1"/>
              <a:t>Titanic</a:t>
            </a:r>
            <a:r>
              <a:rPr lang="es-ES" dirty="0"/>
              <a:t>". </a:t>
            </a:r>
          </a:p>
          <a:p>
            <a:r>
              <a:rPr lang="es-ES" dirty="0"/>
              <a:t>5. Consultar en cuántas películas del top 100 participa Harrison Ford. </a:t>
            </a:r>
          </a:p>
          <a:p>
            <a:r>
              <a:rPr lang="es-ES" dirty="0"/>
              <a:t>6. Indicar las películas estrenadas entre los años 1990 y 1999 ordenadas por título de manera ascendente. </a:t>
            </a:r>
          </a:p>
          <a:p>
            <a:r>
              <a:rPr lang="es-ES" dirty="0"/>
              <a:t>7. Hacer una consulta SQL que agrupe los títulos con su longitud, la longitud debe ser nombrado para la consulta como “</a:t>
            </a:r>
            <a:r>
              <a:rPr lang="es-ES" dirty="0" err="1"/>
              <a:t>longitud_titulo</a:t>
            </a:r>
            <a:r>
              <a:rPr lang="es-ES" dirty="0"/>
              <a:t>”. </a:t>
            </a:r>
          </a:p>
          <a:p>
            <a:r>
              <a:rPr lang="es-ES" dirty="0"/>
              <a:t>8. Consultar cual es la longitud más grande entre todos los títulos de las películas.</a:t>
            </a:r>
            <a:endParaRPr lang="es-CL" dirty="0"/>
          </a:p>
        </p:txBody>
      </p:sp>
    </p:spTree>
    <p:extLst>
      <p:ext uri="{BB962C8B-B14F-4D97-AF65-F5344CB8AC3E}">
        <p14:creationId xmlns:p14="http://schemas.microsoft.com/office/powerpoint/2010/main" val="3069740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0ADCB8A5-691B-42A5-BEAE-BFF175B75077}"/>
              </a:ext>
            </a:extLst>
          </p:cNvPr>
          <p:cNvSpPr txBox="1"/>
          <p:nvPr/>
        </p:nvSpPr>
        <p:spPr>
          <a:xfrm>
            <a:off x="1254251" y="2350167"/>
            <a:ext cx="10937749" cy="2923877"/>
          </a:xfrm>
          <a:prstGeom prst="rect">
            <a:avLst/>
          </a:prstGeom>
          <a:noFill/>
        </p:spPr>
        <p:txBody>
          <a:bodyPr wrap="square">
            <a:spAutoFit/>
          </a:bodyPr>
          <a:lstStyle/>
          <a:p>
            <a:r>
              <a:rPr lang="es-ES" sz="2400" b="1" dirty="0"/>
              <a:t>Requerimientos </a:t>
            </a:r>
          </a:p>
          <a:p>
            <a:endParaRPr lang="es-ES" sz="1600" dirty="0"/>
          </a:p>
          <a:p>
            <a:r>
              <a:rPr lang="es-ES" sz="1600" dirty="0"/>
              <a:t>Desde la tabla entregada en .</a:t>
            </a:r>
            <a:r>
              <a:rPr lang="es-ES" sz="1600" dirty="0" err="1"/>
              <a:t>sql</a:t>
            </a:r>
            <a:r>
              <a:rPr lang="es-ES" sz="1600" dirty="0"/>
              <a:t> realizar estos 2 ejercicios.</a:t>
            </a:r>
          </a:p>
          <a:p>
            <a:endParaRPr lang="es-ES" sz="1600" dirty="0"/>
          </a:p>
          <a:p>
            <a:pPr marL="285750" indent="-285750">
              <a:buFontTx/>
              <a:buChar char="-"/>
            </a:pPr>
            <a:r>
              <a:rPr lang="es-ES" sz="1600" dirty="0"/>
              <a:t>Dar el total del la suma de los pagos (PAYMENT_AMT) de los clientes, y mostrarlo con el alias </a:t>
            </a:r>
            <a:r>
              <a:rPr lang="es-ES" sz="1600" dirty="0" err="1"/>
              <a:t>total_payment</a:t>
            </a:r>
            <a:r>
              <a:rPr lang="es-ES" sz="1600" dirty="0"/>
              <a:t>.</a:t>
            </a:r>
          </a:p>
          <a:p>
            <a:pPr marL="285750" indent="-285750">
              <a:buFontTx/>
              <a:buChar char="-"/>
            </a:pPr>
            <a:endParaRPr lang="es-ES" sz="1600" dirty="0"/>
          </a:p>
          <a:p>
            <a:pPr marL="285750" indent="-285750">
              <a:buFontTx/>
              <a:buChar char="-"/>
            </a:pPr>
            <a:endParaRPr lang="es-ES" sz="1600" dirty="0"/>
          </a:p>
          <a:p>
            <a:endParaRPr lang="es-ES" sz="1600" dirty="0"/>
          </a:p>
          <a:p>
            <a:pPr marL="285750" indent="-285750">
              <a:buFontTx/>
              <a:buChar char="-"/>
            </a:pPr>
            <a:r>
              <a:rPr lang="es-ES" sz="1600" dirty="0"/>
              <a:t>Contar cuantos clientes hay en cada ciudad con el alias </a:t>
            </a:r>
            <a:r>
              <a:rPr lang="es-ES" sz="1600" dirty="0" err="1"/>
              <a:t>cuantos_en_ciudad</a:t>
            </a:r>
            <a:r>
              <a:rPr lang="es-ES" sz="1600" dirty="0"/>
              <a:t>, y mostrar en pantalla su país y ciudad, esa columna debe ir con el alias (</a:t>
            </a:r>
            <a:r>
              <a:rPr lang="es-ES" sz="1600" dirty="0" err="1"/>
              <a:t>país_ciudad</a:t>
            </a:r>
            <a:r>
              <a:rPr lang="es-ES" sz="1600" dirty="0"/>
              <a:t>), y ordenar por país de manera </a:t>
            </a:r>
            <a:r>
              <a:rPr lang="es-ES" sz="1600" dirty="0" err="1"/>
              <a:t>ascentente</a:t>
            </a:r>
            <a:r>
              <a:rPr lang="es-ES" sz="1600" dirty="0"/>
              <a:t>. </a:t>
            </a:r>
          </a:p>
        </p:txBody>
      </p:sp>
      <p:pic>
        <p:nvPicPr>
          <p:cNvPr id="4" name="Imagen 3">
            <a:extLst>
              <a:ext uri="{FF2B5EF4-FFF2-40B4-BE49-F238E27FC236}">
                <a16:creationId xmlns:a16="http://schemas.microsoft.com/office/drawing/2014/main" id="{F006DCAC-F075-46E7-9616-683E35290093}"/>
              </a:ext>
            </a:extLst>
          </p:cNvPr>
          <p:cNvPicPr>
            <a:picLocks noChangeAspect="1"/>
          </p:cNvPicPr>
          <p:nvPr/>
        </p:nvPicPr>
        <p:blipFill>
          <a:blip r:embed="rId3"/>
          <a:stretch>
            <a:fillRect/>
          </a:stretch>
        </p:blipFill>
        <p:spPr>
          <a:xfrm>
            <a:off x="3374435" y="3789072"/>
            <a:ext cx="1438476" cy="762106"/>
          </a:xfrm>
          <a:prstGeom prst="rect">
            <a:avLst/>
          </a:prstGeom>
        </p:spPr>
      </p:pic>
      <p:pic>
        <p:nvPicPr>
          <p:cNvPr id="6" name="Imagen 5">
            <a:extLst>
              <a:ext uri="{FF2B5EF4-FFF2-40B4-BE49-F238E27FC236}">
                <a16:creationId xmlns:a16="http://schemas.microsoft.com/office/drawing/2014/main" id="{0FD06112-7E89-4E41-9017-D902BC33DBFC}"/>
              </a:ext>
            </a:extLst>
          </p:cNvPr>
          <p:cNvPicPr>
            <a:picLocks noChangeAspect="1"/>
          </p:cNvPicPr>
          <p:nvPr/>
        </p:nvPicPr>
        <p:blipFill>
          <a:blip r:embed="rId4"/>
          <a:stretch>
            <a:fillRect/>
          </a:stretch>
        </p:blipFill>
        <p:spPr>
          <a:xfrm>
            <a:off x="3946770" y="5269993"/>
            <a:ext cx="2595455" cy="1240306"/>
          </a:xfrm>
          <a:prstGeom prst="rect">
            <a:avLst/>
          </a:prstGeom>
        </p:spPr>
      </p:pic>
    </p:spTree>
    <p:extLst>
      <p:ext uri="{BB962C8B-B14F-4D97-AF65-F5344CB8AC3E}">
        <p14:creationId xmlns:p14="http://schemas.microsoft.com/office/powerpoint/2010/main" val="1485420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UNION DE TABLAS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0ADCB8A5-691B-42A5-BEAE-BFF175B75077}"/>
              </a:ext>
            </a:extLst>
          </p:cNvPr>
          <p:cNvSpPr txBox="1"/>
          <p:nvPr/>
        </p:nvSpPr>
        <p:spPr>
          <a:xfrm>
            <a:off x="1343413" y="2739782"/>
            <a:ext cx="10575947" cy="1200329"/>
          </a:xfrm>
          <a:prstGeom prst="rect">
            <a:avLst/>
          </a:prstGeom>
          <a:noFill/>
        </p:spPr>
        <p:txBody>
          <a:bodyPr wrap="square">
            <a:spAutoFit/>
          </a:bodyPr>
          <a:lstStyle/>
          <a:p>
            <a:r>
              <a:rPr lang="en-US" dirty="0"/>
              <a:t>Como </a:t>
            </a:r>
            <a:r>
              <a:rPr lang="en-US" dirty="0" err="1"/>
              <a:t>ya</a:t>
            </a:r>
            <a:r>
              <a:rPr lang="en-US" dirty="0"/>
              <a:t> </a:t>
            </a:r>
            <a:r>
              <a:rPr lang="en-US" dirty="0" err="1"/>
              <a:t>sabemos</a:t>
            </a:r>
            <a:r>
              <a:rPr lang="en-US" dirty="0"/>
              <a:t>, dos </a:t>
            </a:r>
            <a:r>
              <a:rPr lang="en-US" dirty="0" err="1"/>
              <a:t>tablas</a:t>
            </a:r>
            <a:r>
              <a:rPr lang="en-US" dirty="0"/>
              <a:t> se </a:t>
            </a:r>
            <a:r>
              <a:rPr lang="en-US" dirty="0" err="1"/>
              <a:t>relacionan</a:t>
            </a:r>
            <a:r>
              <a:rPr lang="en-US" dirty="0"/>
              <a:t> entre </a:t>
            </a:r>
            <a:r>
              <a:rPr lang="en-US" dirty="0" err="1"/>
              <a:t>si</a:t>
            </a:r>
            <a:r>
              <a:rPr lang="en-US" dirty="0"/>
              <a:t> con las </a:t>
            </a:r>
            <a:r>
              <a:rPr lang="en-US" dirty="0" err="1"/>
              <a:t>llaves</a:t>
            </a:r>
            <a:r>
              <a:rPr lang="en-US" dirty="0"/>
              <a:t> </a:t>
            </a:r>
            <a:r>
              <a:rPr lang="en-US" dirty="0" err="1"/>
              <a:t>foraneas</a:t>
            </a:r>
            <a:r>
              <a:rPr lang="en-US" dirty="0"/>
              <a:t>, a </a:t>
            </a:r>
            <a:r>
              <a:rPr lang="en-US" dirty="0" err="1"/>
              <a:t>partir</a:t>
            </a:r>
            <a:r>
              <a:rPr lang="en-US" dirty="0"/>
              <a:t> de </a:t>
            </a:r>
            <a:r>
              <a:rPr lang="en-US" dirty="0" err="1"/>
              <a:t>esto</a:t>
            </a:r>
            <a:r>
              <a:rPr lang="en-US" dirty="0"/>
              <a:t> </a:t>
            </a:r>
            <a:r>
              <a:rPr lang="en-US" dirty="0" err="1"/>
              <a:t>vamos</a:t>
            </a:r>
            <a:r>
              <a:rPr lang="en-US" dirty="0"/>
              <a:t> a </a:t>
            </a:r>
            <a:r>
              <a:rPr lang="en-US" dirty="0" err="1"/>
              <a:t>hacer</a:t>
            </a:r>
            <a:r>
              <a:rPr lang="en-US" dirty="0"/>
              <a:t> </a:t>
            </a:r>
            <a:r>
              <a:rPr lang="en-US" dirty="0" err="1"/>
              <a:t>los</a:t>
            </a:r>
            <a:r>
              <a:rPr lang="en-US" dirty="0"/>
              <a:t> </a:t>
            </a:r>
            <a:r>
              <a:rPr lang="en-US" dirty="0" err="1"/>
              <a:t>llamados</a:t>
            </a:r>
            <a:r>
              <a:rPr lang="en-US" dirty="0"/>
              <a:t> JOIN.</a:t>
            </a:r>
          </a:p>
          <a:p>
            <a:endParaRPr lang="en-US" dirty="0"/>
          </a:p>
          <a:p>
            <a:r>
              <a:rPr lang="en-US" dirty="0" err="1"/>
              <a:t>Veamos</a:t>
            </a:r>
            <a:r>
              <a:rPr lang="en-US" dirty="0"/>
              <a:t> </a:t>
            </a:r>
            <a:r>
              <a:rPr lang="en-US" dirty="0" err="1"/>
              <a:t>el</a:t>
            </a:r>
            <a:r>
              <a:rPr lang="en-US" dirty="0"/>
              <a:t> </a:t>
            </a:r>
            <a:r>
              <a:rPr lang="en-US" dirty="0" err="1"/>
              <a:t>siguiente</a:t>
            </a:r>
            <a:r>
              <a:rPr lang="en-US" dirty="0"/>
              <a:t> </a:t>
            </a:r>
            <a:r>
              <a:rPr lang="en-US" dirty="0" err="1"/>
              <a:t>caso</a:t>
            </a:r>
            <a:r>
              <a:rPr lang="en-US" dirty="0"/>
              <a:t>:</a:t>
            </a:r>
            <a:endParaRPr lang="es-CL" dirty="0"/>
          </a:p>
        </p:txBody>
      </p:sp>
      <p:pic>
        <p:nvPicPr>
          <p:cNvPr id="4" name="Imagen 3">
            <a:extLst>
              <a:ext uri="{FF2B5EF4-FFF2-40B4-BE49-F238E27FC236}">
                <a16:creationId xmlns:a16="http://schemas.microsoft.com/office/drawing/2014/main" id="{0AE008FE-328D-4182-ABDC-91FA624CA4FB}"/>
              </a:ext>
            </a:extLst>
          </p:cNvPr>
          <p:cNvPicPr>
            <a:picLocks noChangeAspect="1"/>
          </p:cNvPicPr>
          <p:nvPr/>
        </p:nvPicPr>
        <p:blipFill>
          <a:blip r:embed="rId3"/>
          <a:stretch>
            <a:fillRect/>
          </a:stretch>
        </p:blipFill>
        <p:spPr>
          <a:xfrm>
            <a:off x="3451394" y="4207916"/>
            <a:ext cx="6200520" cy="2078583"/>
          </a:xfrm>
          <a:prstGeom prst="rect">
            <a:avLst/>
          </a:prstGeom>
        </p:spPr>
      </p:pic>
    </p:spTree>
    <p:extLst>
      <p:ext uri="{BB962C8B-B14F-4D97-AF65-F5344CB8AC3E}">
        <p14:creationId xmlns:p14="http://schemas.microsoft.com/office/powerpoint/2010/main" val="22410721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UNION DE TABLAS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0ADCB8A5-691B-42A5-BEAE-BFF175B75077}"/>
              </a:ext>
            </a:extLst>
          </p:cNvPr>
          <p:cNvSpPr txBox="1"/>
          <p:nvPr/>
        </p:nvSpPr>
        <p:spPr>
          <a:xfrm>
            <a:off x="1343413" y="2739782"/>
            <a:ext cx="10575947" cy="369332"/>
          </a:xfrm>
          <a:prstGeom prst="rect">
            <a:avLst/>
          </a:prstGeom>
          <a:noFill/>
        </p:spPr>
        <p:txBody>
          <a:bodyPr wrap="square">
            <a:spAutoFit/>
          </a:bodyPr>
          <a:lstStyle/>
          <a:p>
            <a:r>
              <a:rPr lang="en-US" dirty="0" err="1"/>
              <a:t>Vamos</a:t>
            </a:r>
            <a:r>
              <a:rPr lang="en-US" dirty="0"/>
              <a:t> a </a:t>
            </a:r>
            <a:r>
              <a:rPr lang="en-US" dirty="0" err="1"/>
              <a:t>crear</a:t>
            </a:r>
            <a:r>
              <a:rPr lang="en-US" dirty="0"/>
              <a:t> </a:t>
            </a:r>
            <a:r>
              <a:rPr lang="en-US" dirty="0" err="1"/>
              <a:t>estas</a:t>
            </a:r>
            <a:r>
              <a:rPr lang="en-US" dirty="0"/>
              <a:t> </a:t>
            </a:r>
            <a:r>
              <a:rPr lang="en-US" dirty="0" err="1"/>
              <a:t>tablas</a:t>
            </a:r>
            <a:r>
              <a:rPr lang="en-US" dirty="0"/>
              <a:t> con la </a:t>
            </a:r>
            <a:r>
              <a:rPr lang="en-US" dirty="0" err="1"/>
              <a:t>siguiente</a:t>
            </a:r>
            <a:r>
              <a:rPr lang="en-US" dirty="0"/>
              <a:t> </a:t>
            </a:r>
            <a:r>
              <a:rPr lang="en-US" dirty="0" err="1"/>
              <a:t>informacion</a:t>
            </a:r>
            <a:r>
              <a:rPr lang="en-US" dirty="0"/>
              <a:t>:</a:t>
            </a:r>
          </a:p>
        </p:txBody>
      </p:sp>
      <p:pic>
        <p:nvPicPr>
          <p:cNvPr id="4" name="Imagen 3">
            <a:extLst>
              <a:ext uri="{FF2B5EF4-FFF2-40B4-BE49-F238E27FC236}">
                <a16:creationId xmlns:a16="http://schemas.microsoft.com/office/drawing/2014/main" id="{0AE008FE-328D-4182-ABDC-91FA624CA4FB}"/>
              </a:ext>
            </a:extLst>
          </p:cNvPr>
          <p:cNvPicPr>
            <a:picLocks noChangeAspect="1"/>
          </p:cNvPicPr>
          <p:nvPr/>
        </p:nvPicPr>
        <p:blipFill>
          <a:blip r:embed="rId3"/>
          <a:stretch>
            <a:fillRect/>
          </a:stretch>
        </p:blipFill>
        <p:spPr>
          <a:xfrm>
            <a:off x="8336985" y="2252842"/>
            <a:ext cx="3855014" cy="1292306"/>
          </a:xfrm>
          <a:prstGeom prst="rect">
            <a:avLst/>
          </a:prstGeom>
        </p:spPr>
      </p:pic>
      <p:pic>
        <p:nvPicPr>
          <p:cNvPr id="5" name="Imagen 4">
            <a:extLst>
              <a:ext uri="{FF2B5EF4-FFF2-40B4-BE49-F238E27FC236}">
                <a16:creationId xmlns:a16="http://schemas.microsoft.com/office/drawing/2014/main" id="{28B0555C-6DBE-4EB4-A2F4-F2E7EEB6041A}"/>
              </a:ext>
            </a:extLst>
          </p:cNvPr>
          <p:cNvPicPr>
            <a:picLocks noChangeAspect="1"/>
          </p:cNvPicPr>
          <p:nvPr/>
        </p:nvPicPr>
        <p:blipFill>
          <a:blip r:embed="rId4"/>
          <a:stretch>
            <a:fillRect/>
          </a:stretch>
        </p:blipFill>
        <p:spPr>
          <a:xfrm>
            <a:off x="1343413" y="3240239"/>
            <a:ext cx="5887272" cy="1743318"/>
          </a:xfrm>
          <a:prstGeom prst="rect">
            <a:avLst/>
          </a:prstGeom>
        </p:spPr>
      </p:pic>
      <p:pic>
        <p:nvPicPr>
          <p:cNvPr id="7" name="Imagen 6">
            <a:extLst>
              <a:ext uri="{FF2B5EF4-FFF2-40B4-BE49-F238E27FC236}">
                <a16:creationId xmlns:a16="http://schemas.microsoft.com/office/drawing/2014/main" id="{AB153F0D-2FC7-46F3-AD4F-FE60EA55852D}"/>
              </a:ext>
            </a:extLst>
          </p:cNvPr>
          <p:cNvPicPr>
            <a:picLocks noChangeAspect="1"/>
          </p:cNvPicPr>
          <p:nvPr/>
        </p:nvPicPr>
        <p:blipFill>
          <a:blip r:embed="rId5"/>
          <a:stretch>
            <a:fillRect/>
          </a:stretch>
        </p:blipFill>
        <p:spPr>
          <a:xfrm>
            <a:off x="1440935" y="5085518"/>
            <a:ext cx="5830114" cy="1648055"/>
          </a:xfrm>
          <a:prstGeom prst="rect">
            <a:avLst/>
          </a:prstGeom>
        </p:spPr>
      </p:pic>
    </p:spTree>
    <p:extLst>
      <p:ext uri="{BB962C8B-B14F-4D97-AF65-F5344CB8AC3E}">
        <p14:creationId xmlns:p14="http://schemas.microsoft.com/office/powerpoint/2010/main" val="40508426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UNION DE TABLAS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28B0555C-6DBE-4EB4-A2F4-F2E7EEB6041A}"/>
              </a:ext>
            </a:extLst>
          </p:cNvPr>
          <p:cNvPicPr>
            <a:picLocks noChangeAspect="1"/>
          </p:cNvPicPr>
          <p:nvPr/>
        </p:nvPicPr>
        <p:blipFill>
          <a:blip r:embed="rId3"/>
          <a:stretch>
            <a:fillRect/>
          </a:stretch>
        </p:blipFill>
        <p:spPr>
          <a:xfrm>
            <a:off x="1102777" y="2300161"/>
            <a:ext cx="4178156" cy="1237221"/>
          </a:xfrm>
          <a:prstGeom prst="rect">
            <a:avLst/>
          </a:prstGeom>
        </p:spPr>
      </p:pic>
      <p:pic>
        <p:nvPicPr>
          <p:cNvPr id="7" name="Imagen 6">
            <a:extLst>
              <a:ext uri="{FF2B5EF4-FFF2-40B4-BE49-F238E27FC236}">
                <a16:creationId xmlns:a16="http://schemas.microsoft.com/office/drawing/2014/main" id="{AB153F0D-2FC7-46F3-AD4F-FE60EA55852D}"/>
              </a:ext>
            </a:extLst>
          </p:cNvPr>
          <p:cNvPicPr>
            <a:picLocks noChangeAspect="1"/>
          </p:cNvPicPr>
          <p:nvPr/>
        </p:nvPicPr>
        <p:blipFill>
          <a:blip r:embed="rId4"/>
          <a:stretch>
            <a:fillRect/>
          </a:stretch>
        </p:blipFill>
        <p:spPr>
          <a:xfrm>
            <a:off x="5312936" y="2356302"/>
            <a:ext cx="4178156" cy="1181080"/>
          </a:xfrm>
          <a:prstGeom prst="rect">
            <a:avLst/>
          </a:prstGeom>
        </p:spPr>
      </p:pic>
      <p:sp>
        <p:nvSpPr>
          <p:cNvPr id="13" name="CuadroTexto 12">
            <a:extLst>
              <a:ext uri="{FF2B5EF4-FFF2-40B4-BE49-F238E27FC236}">
                <a16:creationId xmlns:a16="http://schemas.microsoft.com/office/drawing/2014/main" id="{2378A927-0E47-416B-B4C7-B2C988ED7DE1}"/>
              </a:ext>
            </a:extLst>
          </p:cNvPr>
          <p:cNvSpPr txBox="1"/>
          <p:nvPr/>
        </p:nvSpPr>
        <p:spPr>
          <a:xfrm>
            <a:off x="1729887" y="4551359"/>
            <a:ext cx="6097464" cy="1384995"/>
          </a:xfrm>
          <a:prstGeom prst="rect">
            <a:avLst/>
          </a:prstGeom>
          <a:noFill/>
        </p:spPr>
        <p:txBody>
          <a:bodyPr wrap="square">
            <a:spAutoFit/>
          </a:bodyPr>
          <a:lstStyle/>
          <a:p>
            <a:r>
              <a:rPr lang="es-CL" sz="1400" dirty="0">
                <a:solidFill>
                  <a:schemeClr val="accent1">
                    <a:lumMod val="60000"/>
                    <a:lumOff val="40000"/>
                  </a:schemeClr>
                </a:solidFill>
              </a:rPr>
              <a:t>Seleccionamos lo que queremos ver</a:t>
            </a:r>
          </a:p>
          <a:p>
            <a:r>
              <a:rPr lang="es-CL" dirty="0"/>
              <a:t>SELECT </a:t>
            </a:r>
            <a:r>
              <a:rPr lang="es-CL" dirty="0" err="1"/>
              <a:t>rol.nombre</a:t>
            </a:r>
            <a:r>
              <a:rPr lang="es-CL" dirty="0"/>
              <a:t>, </a:t>
            </a:r>
            <a:r>
              <a:rPr lang="es-CL" dirty="0" err="1"/>
              <a:t>rol.descripcion</a:t>
            </a:r>
            <a:r>
              <a:rPr lang="es-CL" dirty="0"/>
              <a:t> FROM rol</a:t>
            </a:r>
          </a:p>
          <a:p>
            <a:endParaRPr lang="es-CL" dirty="0"/>
          </a:p>
          <a:p>
            <a:r>
              <a:rPr lang="es-CL" sz="1400" dirty="0">
                <a:solidFill>
                  <a:schemeClr val="accent1">
                    <a:lumMod val="60000"/>
                    <a:lumOff val="40000"/>
                  </a:schemeClr>
                </a:solidFill>
              </a:rPr>
              <a:t>Unimos a usuario la </a:t>
            </a:r>
            <a:r>
              <a:rPr lang="es-CL" sz="1400" dirty="0" err="1">
                <a:solidFill>
                  <a:schemeClr val="accent1">
                    <a:lumMod val="60000"/>
                    <a:lumOff val="40000"/>
                  </a:schemeClr>
                </a:solidFill>
              </a:rPr>
              <a:t>primary</a:t>
            </a:r>
            <a:r>
              <a:rPr lang="es-CL" sz="1400" dirty="0">
                <a:solidFill>
                  <a:schemeClr val="accent1">
                    <a:lumMod val="60000"/>
                    <a:lumOff val="40000"/>
                  </a:schemeClr>
                </a:solidFill>
              </a:rPr>
              <a:t> </a:t>
            </a:r>
            <a:r>
              <a:rPr lang="es-CL" sz="1400" dirty="0" err="1">
                <a:solidFill>
                  <a:schemeClr val="accent1">
                    <a:lumMod val="60000"/>
                    <a:lumOff val="40000"/>
                  </a:schemeClr>
                </a:solidFill>
              </a:rPr>
              <a:t>key</a:t>
            </a:r>
            <a:r>
              <a:rPr lang="es-CL" sz="1400" dirty="0">
                <a:solidFill>
                  <a:schemeClr val="accent1">
                    <a:lumMod val="60000"/>
                    <a:lumOff val="40000"/>
                  </a:schemeClr>
                </a:solidFill>
              </a:rPr>
              <a:t> con la </a:t>
            </a:r>
            <a:r>
              <a:rPr lang="es-CL" sz="1400" dirty="0" err="1">
                <a:solidFill>
                  <a:schemeClr val="accent1">
                    <a:lumMod val="60000"/>
                    <a:lumOff val="40000"/>
                  </a:schemeClr>
                </a:solidFill>
              </a:rPr>
              <a:t>foreign</a:t>
            </a:r>
            <a:r>
              <a:rPr lang="es-CL" sz="1400" dirty="0">
                <a:solidFill>
                  <a:schemeClr val="accent1">
                    <a:lumMod val="60000"/>
                    <a:lumOff val="40000"/>
                  </a:schemeClr>
                </a:solidFill>
              </a:rPr>
              <a:t> </a:t>
            </a:r>
            <a:r>
              <a:rPr lang="es-CL" sz="1400" dirty="0" err="1">
                <a:solidFill>
                  <a:schemeClr val="accent1">
                    <a:lumMod val="60000"/>
                    <a:lumOff val="40000"/>
                  </a:schemeClr>
                </a:solidFill>
              </a:rPr>
              <a:t>key</a:t>
            </a:r>
            <a:r>
              <a:rPr lang="es-CL" sz="1400" dirty="0">
                <a:solidFill>
                  <a:schemeClr val="accent1">
                    <a:lumMod val="60000"/>
                    <a:lumOff val="40000"/>
                  </a:schemeClr>
                </a:solidFill>
              </a:rPr>
              <a:t>.</a:t>
            </a:r>
          </a:p>
          <a:p>
            <a:r>
              <a:rPr lang="es-CL" dirty="0"/>
              <a:t>JOIN usuario ON </a:t>
            </a:r>
            <a:r>
              <a:rPr lang="es-CL" dirty="0" err="1"/>
              <a:t>rol.id</a:t>
            </a:r>
            <a:r>
              <a:rPr lang="es-CL" dirty="0"/>
              <a:t> = </a:t>
            </a:r>
            <a:r>
              <a:rPr lang="es-CL" dirty="0" err="1"/>
              <a:t>usuario.id_rol</a:t>
            </a:r>
            <a:r>
              <a:rPr lang="es-CL" dirty="0"/>
              <a:t>;</a:t>
            </a:r>
          </a:p>
        </p:txBody>
      </p:sp>
      <p:sp>
        <p:nvSpPr>
          <p:cNvPr id="15" name="CuadroTexto 14">
            <a:extLst>
              <a:ext uri="{FF2B5EF4-FFF2-40B4-BE49-F238E27FC236}">
                <a16:creationId xmlns:a16="http://schemas.microsoft.com/office/drawing/2014/main" id="{D27B35F7-1EAA-4DEE-9019-4BC05615BC9F}"/>
              </a:ext>
            </a:extLst>
          </p:cNvPr>
          <p:cNvSpPr txBox="1"/>
          <p:nvPr/>
        </p:nvSpPr>
        <p:spPr>
          <a:xfrm>
            <a:off x="2582741" y="6208860"/>
            <a:ext cx="6097464" cy="369332"/>
          </a:xfrm>
          <a:prstGeom prst="rect">
            <a:avLst/>
          </a:prstGeom>
          <a:noFill/>
        </p:spPr>
        <p:txBody>
          <a:bodyPr wrap="square">
            <a:spAutoFit/>
          </a:bodyPr>
          <a:lstStyle/>
          <a:p>
            <a:r>
              <a:rPr lang="es-CL" dirty="0"/>
              <a:t>JOIN = INNER JOIN;</a:t>
            </a:r>
          </a:p>
        </p:txBody>
      </p:sp>
    </p:spTree>
    <p:extLst>
      <p:ext uri="{BB962C8B-B14F-4D97-AF65-F5344CB8AC3E}">
        <p14:creationId xmlns:p14="http://schemas.microsoft.com/office/powerpoint/2010/main" val="4091333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UNION DE TABLAS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C8D06B54-662C-47A3-A921-9846034D1447}"/>
              </a:ext>
            </a:extLst>
          </p:cNvPr>
          <p:cNvPicPr>
            <a:picLocks noChangeAspect="1"/>
          </p:cNvPicPr>
          <p:nvPr/>
        </p:nvPicPr>
        <p:blipFill>
          <a:blip r:embed="rId3"/>
          <a:stretch>
            <a:fillRect/>
          </a:stretch>
        </p:blipFill>
        <p:spPr>
          <a:xfrm>
            <a:off x="8273707" y="2628788"/>
            <a:ext cx="3153215" cy="1600423"/>
          </a:xfrm>
          <a:prstGeom prst="rect">
            <a:avLst/>
          </a:prstGeom>
        </p:spPr>
      </p:pic>
      <p:sp>
        <p:nvSpPr>
          <p:cNvPr id="17" name="CuadroTexto 16">
            <a:extLst>
              <a:ext uri="{FF2B5EF4-FFF2-40B4-BE49-F238E27FC236}">
                <a16:creationId xmlns:a16="http://schemas.microsoft.com/office/drawing/2014/main" id="{C6866EF2-B138-4A86-841A-0C7C9FF2D6E0}"/>
              </a:ext>
            </a:extLst>
          </p:cNvPr>
          <p:cNvSpPr txBox="1"/>
          <p:nvPr/>
        </p:nvSpPr>
        <p:spPr>
          <a:xfrm>
            <a:off x="1623508" y="2628788"/>
            <a:ext cx="6097464" cy="1200329"/>
          </a:xfrm>
          <a:prstGeom prst="rect">
            <a:avLst/>
          </a:prstGeom>
          <a:noFill/>
        </p:spPr>
        <p:txBody>
          <a:bodyPr wrap="square">
            <a:spAutoFit/>
          </a:bodyPr>
          <a:lstStyle/>
          <a:p>
            <a:r>
              <a:rPr lang="es-ES" dirty="0"/>
              <a:t>Si quisiéramos saber cuáles son los </a:t>
            </a:r>
            <a:r>
              <a:rPr lang="es-ES" dirty="0" err="1"/>
              <a:t>pokemones</a:t>
            </a:r>
            <a:r>
              <a:rPr lang="es-ES" dirty="0"/>
              <a:t> que ya poseemos y la información detallada, podríamos consultar primero nuestra tabla </a:t>
            </a:r>
            <a:r>
              <a:rPr lang="es-ES" dirty="0" err="1"/>
              <a:t>mis_pokemones</a:t>
            </a:r>
            <a:r>
              <a:rPr lang="es-ES" dirty="0"/>
              <a:t> y luego consultar el detalle en la tabla </a:t>
            </a:r>
            <a:r>
              <a:rPr lang="es-ES" dirty="0" err="1"/>
              <a:t>pokemones</a:t>
            </a:r>
            <a:r>
              <a:rPr lang="es-ES" dirty="0"/>
              <a:t>.</a:t>
            </a:r>
            <a:endParaRPr lang="es-CL" dirty="0"/>
          </a:p>
        </p:txBody>
      </p:sp>
      <p:sp>
        <p:nvSpPr>
          <p:cNvPr id="19" name="CuadroTexto 18">
            <a:extLst>
              <a:ext uri="{FF2B5EF4-FFF2-40B4-BE49-F238E27FC236}">
                <a16:creationId xmlns:a16="http://schemas.microsoft.com/office/drawing/2014/main" id="{603F4A26-4E07-4A32-AAB5-0C42613C17E7}"/>
              </a:ext>
            </a:extLst>
          </p:cNvPr>
          <p:cNvSpPr txBox="1"/>
          <p:nvPr/>
        </p:nvSpPr>
        <p:spPr>
          <a:xfrm>
            <a:off x="1623508" y="4343276"/>
            <a:ext cx="10295757" cy="1754326"/>
          </a:xfrm>
          <a:prstGeom prst="rect">
            <a:avLst/>
          </a:prstGeom>
          <a:noFill/>
        </p:spPr>
        <p:txBody>
          <a:bodyPr wrap="square">
            <a:spAutoFit/>
          </a:bodyPr>
          <a:lstStyle/>
          <a:p>
            <a:r>
              <a:rPr lang="es-ES" dirty="0">
                <a:solidFill>
                  <a:schemeClr val="accent1">
                    <a:lumMod val="60000"/>
                    <a:lumOff val="40000"/>
                  </a:schemeClr>
                </a:solidFill>
              </a:rPr>
              <a:t>-- selecciona todos los registros de la tabla </a:t>
            </a:r>
            <a:r>
              <a:rPr lang="es-ES" dirty="0" err="1">
                <a:solidFill>
                  <a:schemeClr val="accent1">
                    <a:lumMod val="60000"/>
                    <a:lumOff val="40000"/>
                  </a:schemeClr>
                </a:solidFill>
              </a:rPr>
              <a:t>pokemones</a:t>
            </a:r>
            <a:r>
              <a:rPr lang="es-ES" dirty="0">
                <a:solidFill>
                  <a:schemeClr val="accent1">
                    <a:lumMod val="60000"/>
                    <a:lumOff val="40000"/>
                  </a:schemeClr>
                </a:solidFill>
              </a:rPr>
              <a:t> </a:t>
            </a:r>
          </a:p>
          <a:p>
            <a:r>
              <a:rPr lang="es-ES" dirty="0"/>
              <a:t>SELECT * FROM </a:t>
            </a:r>
            <a:r>
              <a:rPr lang="es-ES" dirty="0" err="1"/>
              <a:t>pokemon_kanto</a:t>
            </a:r>
            <a:r>
              <a:rPr lang="es-ES" dirty="0"/>
              <a:t> </a:t>
            </a:r>
          </a:p>
          <a:p>
            <a:r>
              <a:rPr lang="es-ES" dirty="0">
                <a:solidFill>
                  <a:schemeClr val="accent1">
                    <a:lumMod val="60000"/>
                    <a:lumOff val="40000"/>
                  </a:schemeClr>
                </a:solidFill>
              </a:rPr>
              <a:t>-- relaciona con la tabla </a:t>
            </a:r>
            <a:r>
              <a:rPr lang="es-ES" dirty="0" err="1">
                <a:solidFill>
                  <a:schemeClr val="accent1">
                    <a:lumMod val="60000"/>
                    <a:lumOff val="40000"/>
                  </a:schemeClr>
                </a:solidFill>
              </a:rPr>
              <a:t>mis_pokemones</a:t>
            </a:r>
            <a:endParaRPr lang="es-ES" dirty="0"/>
          </a:p>
          <a:p>
            <a:r>
              <a:rPr lang="es-ES" dirty="0"/>
              <a:t>INNER JOIN </a:t>
            </a:r>
            <a:r>
              <a:rPr lang="es-ES" dirty="0" err="1"/>
              <a:t>mis_pokemones</a:t>
            </a:r>
            <a:endParaRPr lang="es-ES" dirty="0"/>
          </a:p>
          <a:p>
            <a:r>
              <a:rPr lang="es-ES" dirty="0">
                <a:solidFill>
                  <a:schemeClr val="accent1">
                    <a:lumMod val="60000"/>
                    <a:lumOff val="40000"/>
                  </a:schemeClr>
                </a:solidFill>
              </a:rPr>
              <a:t>-- donde el campo </a:t>
            </a:r>
            <a:r>
              <a:rPr lang="es-ES" dirty="0" err="1">
                <a:solidFill>
                  <a:schemeClr val="accent1">
                    <a:lumMod val="60000"/>
                    <a:lumOff val="40000"/>
                  </a:schemeClr>
                </a:solidFill>
              </a:rPr>
              <a:t>pokedex</a:t>
            </a:r>
            <a:r>
              <a:rPr lang="es-ES" dirty="0">
                <a:solidFill>
                  <a:schemeClr val="accent1">
                    <a:lumMod val="60000"/>
                    <a:lumOff val="40000"/>
                  </a:schemeClr>
                </a:solidFill>
              </a:rPr>
              <a:t> de la tabla A, sea igual a de la tabla B </a:t>
            </a:r>
          </a:p>
          <a:p>
            <a:r>
              <a:rPr lang="es-ES" dirty="0"/>
              <a:t>ON </a:t>
            </a:r>
            <a:r>
              <a:rPr lang="es-ES" dirty="0" err="1"/>
              <a:t>pokemon_kanto.pokedex</a:t>
            </a:r>
            <a:r>
              <a:rPr lang="es-ES" dirty="0"/>
              <a:t>=</a:t>
            </a:r>
            <a:r>
              <a:rPr lang="es-ES" dirty="0" err="1"/>
              <a:t>mis_pokemones.pokedex</a:t>
            </a:r>
            <a:r>
              <a:rPr lang="es-ES" dirty="0"/>
              <a:t> </a:t>
            </a:r>
          </a:p>
        </p:txBody>
      </p:sp>
    </p:spTree>
    <p:extLst>
      <p:ext uri="{BB962C8B-B14F-4D97-AF65-F5344CB8AC3E}">
        <p14:creationId xmlns:p14="http://schemas.microsoft.com/office/powerpoint/2010/main" val="26668334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C6866EF2-B138-4A86-841A-0C7C9FF2D6E0}"/>
              </a:ext>
            </a:extLst>
          </p:cNvPr>
          <p:cNvSpPr txBox="1"/>
          <p:nvPr/>
        </p:nvSpPr>
        <p:spPr>
          <a:xfrm>
            <a:off x="1623508" y="2628788"/>
            <a:ext cx="9358084" cy="3139321"/>
          </a:xfrm>
          <a:prstGeom prst="rect">
            <a:avLst/>
          </a:prstGeom>
          <a:noFill/>
        </p:spPr>
        <p:txBody>
          <a:bodyPr wrap="square">
            <a:spAutoFit/>
          </a:bodyPr>
          <a:lstStyle/>
          <a:p>
            <a:r>
              <a:rPr lang="es-ES" dirty="0"/>
              <a:t>Usar los archivos autos.csv y ventas.csv para la solución de este ejercicio propuesto. </a:t>
            </a:r>
          </a:p>
          <a:p>
            <a:endParaRPr lang="es-ES" dirty="0"/>
          </a:p>
          <a:p>
            <a:r>
              <a:rPr lang="es-ES" dirty="0"/>
              <a:t>Para empezar con las soluciones debes crear las tablas correspondientes a los archivos .</a:t>
            </a:r>
            <a:r>
              <a:rPr lang="es-ES" dirty="0" err="1"/>
              <a:t>csv</a:t>
            </a:r>
            <a:r>
              <a:rPr lang="es-ES" dirty="0"/>
              <a:t> deduciendo el tipo de dato de cada columna, definiendo la llave primaria y foránea correspondiente en las tablas. </a:t>
            </a:r>
          </a:p>
          <a:p>
            <a:endParaRPr lang="es-ES" dirty="0"/>
          </a:p>
          <a:p>
            <a:r>
              <a:rPr lang="es-ES" dirty="0"/>
              <a:t>El dueño de la empresa ha solicitado que diariamente le hagan llegar reportes sobre sus clientes, marca y modelo del auto que compró, por lo que se deberá realizar una consulta que obtenga el nombre de los clientes registrados en la tabla venta junto con la marca y el modelo del auto asociado a la venta realizada</a:t>
            </a:r>
            <a:endParaRPr lang="es-ES" dirty="0">
              <a:solidFill>
                <a:schemeClr val="accent1">
                  <a:lumMod val="60000"/>
                  <a:lumOff val="40000"/>
                </a:schemeClr>
              </a:solidFill>
            </a:endParaRPr>
          </a:p>
        </p:txBody>
      </p:sp>
      <p:pic>
        <p:nvPicPr>
          <p:cNvPr id="4" name="Imagen 3">
            <a:extLst>
              <a:ext uri="{FF2B5EF4-FFF2-40B4-BE49-F238E27FC236}">
                <a16:creationId xmlns:a16="http://schemas.microsoft.com/office/drawing/2014/main" id="{914E9B98-74B0-4B3B-B1CD-9FD01BEE5CCC}"/>
              </a:ext>
            </a:extLst>
          </p:cNvPr>
          <p:cNvPicPr>
            <a:picLocks noChangeAspect="1"/>
          </p:cNvPicPr>
          <p:nvPr/>
        </p:nvPicPr>
        <p:blipFill>
          <a:blip r:embed="rId3"/>
          <a:stretch>
            <a:fillRect/>
          </a:stretch>
        </p:blipFill>
        <p:spPr>
          <a:xfrm>
            <a:off x="3771343" y="5768109"/>
            <a:ext cx="3562750" cy="1775125"/>
          </a:xfrm>
          <a:prstGeom prst="rect">
            <a:avLst/>
          </a:prstGeom>
        </p:spPr>
      </p:pic>
    </p:spTree>
    <p:extLst>
      <p:ext uri="{BB962C8B-B14F-4D97-AF65-F5344CB8AC3E}">
        <p14:creationId xmlns:p14="http://schemas.microsoft.com/office/powerpoint/2010/main" val="19609202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UNION DE TABLAS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0ADCB8A5-691B-42A5-BEAE-BFF175B75077}"/>
              </a:ext>
            </a:extLst>
          </p:cNvPr>
          <p:cNvSpPr txBox="1"/>
          <p:nvPr/>
        </p:nvSpPr>
        <p:spPr>
          <a:xfrm>
            <a:off x="1343413" y="2739782"/>
            <a:ext cx="10575947" cy="369332"/>
          </a:xfrm>
          <a:prstGeom prst="rect">
            <a:avLst/>
          </a:prstGeom>
          <a:noFill/>
        </p:spPr>
        <p:txBody>
          <a:bodyPr wrap="square">
            <a:spAutoFit/>
          </a:bodyPr>
          <a:lstStyle/>
          <a:p>
            <a:r>
              <a:rPr lang="en-US" dirty="0"/>
              <a:t>LEFT JOIN</a:t>
            </a:r>
          </a:p>
        </p:txBody>
      </p:sp>
      <p:pic>
        <p:nvPicPr>
          <p:cNvPr id="6" name="Imagen 5">
            <a:extLst>
              <a:ext uri="{FF2B5EF4-FFF2-40B4-BE49-F238E27FC236}">
                <a16:creationId xmlns:a16="http://schemas.microsoft.com/office/drawing/2014/main" id="{DFA226EC-170E-416D-92B0-BBB5308877F7}"/>
              </a:ext>
            </a:extLst>
          </p:cNvPr>
          <p:cNvPicPr>
            <a:picLocks noChangeAspect="1"/>
          </p:cNvPicPr>
          <p:nvPr/>
        </p:nvPicPr>
        <p:blipFill>
          <a:blip r:embed="rId3"/>
          <a:stretch>
            <a:fillRect/>
          </a:stretch>
        </p:blipFill>
        <p:spPr>
          <a:xfrm>
            <a:off x="9195326" y="2391770"/>
            <a:ext cx="2476846" cy="2362530"/>
          </a:xfrm>
          <a:prstGeom prst="rect">
            <a:avLst/>
          </a:prstGeom>
        </p:spPr>
      </p:pic>
      <p:sp>
        <p:nvSpPr>
          <p:cNvPr id="15" name="CuadroTexto 14">
            <a:extLst>
              <a:ext uri="{FF2B5EF4-FFF2-40B4-BE49-F238E27FC236}">
                <a16:creationId xmlns:a16="http://schemas.microsoft.com/office/drawing/2014/main" id="{AC1622BD-05BA-42D7-802A-263D045B5389}"/>
              </a:ext>
            </a:extLst>
          </p:cNvPr>
          <p:cNvSpPr txBox="1"/>
          <p:nvPr/>
        </p:nvSpPr>
        <p:spPr>
          <a:xfrm>
            <a:off x="1343411" y="4660391"/>
            <a:ext cx="6097464" cy="646331"/>
          </a:xfrm>
          <a:prstGeom prst="rect">
            <a:avLst/>
          </a:prstGeom>
          <a:noFill/>
        </p:spPr>
        <p:txBody>
          <a:bodyPr wrap="square">
            <a:spAutoFit/>
          </a:bodyPr>
          <a:lstStyle/>
          <a:p>
            <a:r>
              <a:rPr lang="en-US" dirty="0"/>
              <a:t>SELECT * FROM </a:t>
            </a:r>
            <a:r>
              <a:rPr lang="en-US" dirty="0" err="1"/>
              <a:t>usuario</a:t>
            </a:r>
            <a:r>
              <a:rPr lang="en-US" dirty="0"/>
              <a:t> </a:t>
            </a:r>
          </a:p>
          <a:p>
            <a:r>
              <a:rPr lang="en-US" dirty="0"/>
              <a:t>LEFT JOIN </a:t>
            </a:r>
            <a:r>
              <a:rPr lang="en-US" dirty="0" err="1"/>
              <a:t>rol</a:t>
            </a:r>
            <a:r>
              <a:rPr lang="en-US" dirty="0"/>
              <a:t> ON </a:t>
            </a:r>
            <a:r>
              <a:rPr lang="en-US" dirty="0" err="1"/>
              <a:t>usuario.id_rol</a:t>
            </a:r>
            <a:r>
              <a:rPr lang="en-US" dirty="0"/>
              <a:t> = rol.id;</a:t>
            </a:r>
            <a:endParaRPr lang="es-CL" dirty="0"/>
          </a:p>
        </p:txBody>
      </p:sp>
      <p:pic>
        <p:nvPicPr>
          <p:cNvPr id="17" name="Imagen 16">
            <a:extLst>
              <a:ext uri="{FF2B5EF4-FFF2-40B4-BE49-F238E27FC236}">
                <a16:creationId xmlns:a16="http://schemas.microsoft.com/office/drawing/2014/main" id="{AD3CDF2B-ECB5-4FCD-8A25-34F05F0DF03A}"/>
              </a:ext>
            </a:extLst>
          </p:cNvPr>
          <p:cNvPicPr>
            <a:picLocks noChangeAspect="1"/>
          </p:cNvPicPr>
          <p:nvPr/>
        </p:nvPicPr>
        <p:blipFill>
          <a:blip r:embed="rId4"/>
          <a:stretch>
            <a:fillRect/>
          </a:stretch>
        </p:blipFill>
        <p:spPr>
          <a:xfrm>
            <a:off x="1343411" y="3164918"/>
            <a:ext cx="3937522" cy="1165965"/>
          </a:xfrm>
          <a:prstGeom prst="rect">
            <a:avLst/>
          </a:prstGeom>
        </p:spPr>
      </p:pic>
      <p:pic>
        <p:nvPicPr>
          <p:cNvPr id="19" name="Imagen 18">
            <a:extLst>
              <a:ext uri="{FF2B5EF4-FFF2-40B4-BE49-F238E27FC236}">
                <a16:creationId xmlns:a16="http://schemas.microsoft.com/office/drawing/2014/main" id="{B83DC295-8669-4BE9-B5AE-70B20C964FAC}"/>
              </a:ext>
            </a:extLst>
          </p:cNvPr>
          <p:cNvPicPr>
            <a:picLocks noChangeAspect="1"/>
          </p:cNvPicPr>
          <p:nvPr/>
        </p:nvPicPr>
        <p:blipFill>
          <a:blip r:embed="rId5"/>
          <a:stretch>
            <a:fillRect/>
          </a:stretch>
        </p:blipFill>
        <p:spPr>
          <a:xfrm>
            <a:off x="5553570" y="3217825"/>
            <a:ext cx="3937522" cy="1113058"/>
          </a:xfrm>
          <a:prstGeom prst="rect">
            <a:avLst/>
          </a:prstGeom>
        </p:spPr>
      </p:pic>
      <p:sp>
        <p:nvSpPr>
          <p:cNvPr id="22" name="CuadroTexto 21">
            <a:extLst>
              <a:ext uri="{FF2B5EF4-FFF2-40B4-BE49-F238E27FC236}">
                <a16:creationId xmlns:a16="http://schemas.microsoft.com/office/drawing/2014/main" id="{FB728A61-2614-4EBC-9283-99D672D81E38}"/>
              </a:ext>
            </a:extLst>
          </p:cNvPr>
          <p:cNvSpPr txBox="1"/>
          <p:nvPr/>
        </p:nvSpPr>
        <p:spPr>
          <a:xfrm>
            <a:off x="1343411" y="5651474"/>
            <a:ext cx="10328761" cy="861774"/>
          </a:xfrm>
          <a:prstGeom prst="rect">
            <a:avLst/>
          </a:prstGeom>
          <a:noFill/>
        </p:spPr>
        <p:txBody>
          <a:bodyPr wrap="square">
            <a:spAutoFit/>
          </a:bodyPr>
          <a:lstStyle/>
          <a:p>
            <a:r>
              <a:rPr lang="es-ES" dirty="0"/>
              <a:t>¿Por qué esta vez nos trajo los datos de Sara?. </a:t>
            </a:r>
          </a:p>
          <a:p>
            <a:r>
              <a:rPr lang="es-ES" sz="1600" dirty="0"/>
              <a:t>Eso es porque el LEFT JOIN muestra todos los registros de la tabla 1 (usuario) sin importar que no posean una relación con la segunda tabla y Sara no tenía especificado el “</a:t>
            </a:r>
            <a:r>
              <a:rPr lang="es-ES" sz="1600" dirty="0" err="1"/>
              <a:t>id_rol</a:t>
            </a:r>
            <a:r>
              <a:rPr lang="es-ES" sz="1600" dirty="0"/>
              <a:t>” en su registro.</a:t>
            </a:r>
            <a:endParaRPr lang="es-CL" sz="1600" dirty="0"/>
          </a:p>
        </p:txBody>
      </p:sp>
    </p:spTree>
    <p:extLst>
      <p:ext uri="{BB962C8B-B14F-4D97-AF65-F5344CB8AC3E}">
        <p14:creationId xmlns:p14="http://schemas.microsoft.com/office/powerpoint/2010/main" val="15651739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UNION DE TABLAS</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0ADCB8A5-691B-42A5-BEAE-BFF175B75077}"/>
              </a:ext>
            </a:extLst>
          </p:cNvPr>
          <p:cNvSpPr txBox="1"/>
          <p:nvPr/>
        </p:nvSpPr>
        <p:spPr>
          <a:xfrm>
            <a:off x="1244843" y="5352281"/>
            <a:ext cx="10575947" cy="923330"/>
          </a:xfrm>
          <a:prstGeom prst="rect">
            <a:avLst/>
          </a:prstGeom>
          <a:noFill/>
        </p:spPr>
        <p:txBody>
          <a:bodyPr wrap="square">
            <a:spAutoFit/>
          </a:bodyPr>
          <a:lstStyle/>
          <a:p>
            <a:r>
              <a:rPr lang="es-ES" dirty="0"/>
              <a:t>En este caso podemos ver que a pesar que en </a:t>
            </a:r>
            <a:r>
              <a:rPr lang="es-ES" dirty="0" err="1"/>
              <a:t>mis_pokemones</a:t>
            </a:r>
            <a:r>
              <a:rPr lang="es-ES" dirty="0"/>
              <a:t> (tabla derecha) no existan </a:t>
            </a:r>
            <a:r>
              <a:rPr lang="es-ES" dirty="0" err="1"/>
              <a:t>Alakazam</a:t>
            </a:r>
            <a:r>
              <a:rPr lang="es-ES" dirty="0"/>
              <a:t>, </a:t>
            </a:r>
            <a:r>
              <a:rPr lang="es-ES" dirty="0" err="1"/>
              <a:t>Arbok</a:t>
            </a:r>
            <a:r>
              <a:rPr lang="es-ES" dirty="0"/>
              <a:t>, </a:t>
            </a:r>
            <a:r>
              <a:rPr lang="es-ES" dirty="0" err="1"/>
              <a:t>Arcanite</a:t>
            </a:r>
            <a:r>
              <a:rPr lang="es-ES" dirty="0"/>
              <a:t>, por ejemplo, nos muestra sus registros de la tabla </a:t>
            </a:r>
            <a:r>
              <a:rPr lang="es-ES" dirty="0" err="1"/>
              <a:t>pokemones</a:t>
            </a:r>
            <a:r>
              <a:rPr lang="es-ES" dirty="0"/>
              <a:t> (tabla izquierda).</a:t>
            </a:r>
            <a:endParaRPr lang="en-US" b="1" dirty="0"/>
          </a:p>
        </p:txBody>
      </p:sp>
      <p:sp>
        <p:nvSpPr>
          <p:cNvPr id="20" name="CuadroTexto 19">
            <a:extLst>
              <a:ext uri="{FF2B5EF4-FFF2-40B4-BE49-F238E27FC236}">
                <a16:creationId xmlns:a16="http://schemas.microsoft.com/office/drawing/2014/main" id="{024BDA8D-A049-48D8-9055-45132D09BF77}"/>
              </a:ext>
            </a:extLst>
          </p:cNvPr>
          <p:cNvSpPr txBox="1"/>
          <p:nvPr/>
        </p:nvSpPr>
        <p:spPr>
          <a:xfrm>
            <a:off x="1244843" y="2939284"/>
            <a:ext cx="10149988" cy="2308324"/>
          </a:xfrm>
          <a:prstGeom prst="rect">
            <a:avLst/>
          </a:prstGeom>
          <a:noFill/>
        </p:spPr>
        <p:txBody>
          <a:bodyPr wrap="square">
            <a:spAutoFit/>
          </a:bodyPr>
          <a:lstStyle/>
          <a:p>
            <a:r>
              <a:rPr lang="es-ES" dirty="0"/>
              <a:t>Obtengamos todos los </a:t>
            </a:r>
            <a:r>
              <a:rPr lang="es-ES" dirty="0" err="1"/>
              <a:t>pokemones</a:t>
            </a:r>
            <a:r>
              <a:rPr lang="es-ES" dirty="0"/>
              <a:t> de la siguiente manera: </a:t>
            </a:r>
          </a:p>
          <a:p>
            <a:r>
              <a:rPr lang="es-ES" dirty="0">
                <a:solidFill>
                  <a:schemeClr val="accent1">
                    <a:lumMod val="60000"/>
                    <a:lumOff val="40000"/>
                  </a:schemeClr>
                </a:solidFill>
              </a:rPr>
              <a:t>-- selecciona todos los registros de la tabla </a:t>
            </a:r>
            <a:r>
              <a:rPr lang="es-ES" dirty="0" err="1">
                <a:solidFill>
                  <a:schemeClr val="accent1">
                    <a:lumMod val="60000"/>
                    <a:lumOff val="40000"/>
                  </a:schemeClr>
                </a:solidFill>
              </a:rPr>
              <a:t>pokemon_kanto</a:t>
            </a:r>
            <a:r>
              <a:rPr lang="es-ES" dirty="0">
                <a:solidFill>
                  <a:schemeClr val="accent1">
                    <a:lumMod val="60000"/>
                    <a:lumOff val="40000"/>
                  </a:schemeClr>
                </a:solidFill>
              </a:rPr>
              <a:t> (tabla izquierda)</a:t>
            </a:r>
          </a:p>
          <a:p>
            <a:r>
              <a:rPr lang="es-ES" dirty="0"/>
              <a:t>SELECT * FROM </a:t>
            </a:r>
            <a:r>
              <a:rPr lang="es-ES" dirty="0" err="1"/>
              <a:t>pokemon_kanto</a:t>
            </a:r>
            <a:endParaRPr lang="es-ES" dirty="0"/>
          </a:p>
          <a:p>
            <a:r>
              <a:rPr lang="es-ES" dirty="0">
                <a:solidFill>
                  <a:schemeClr val="accent1">
                    <a:lumMod val="60000"/>
                    <a:lumOff val="40000"/>
                  </a:schemeClr>
                </a:solidFill>
              </a:rPr>
              <a:t>-- en relación a la tabla </a:t>
            </a:r>
            <a:r>
              <a:rPr lang="es-ES" dirty="0" err="1">
                <a:solidFill>
                  <a:schemeClr val="accent1">
                    <a:lumMod val="60000"/>
                    <a:lumOff val="40000"/>
                  </a:schemeClr>
                </a:solidFill>
              </a:rPr>
              <a:t>mis_pokemones</a:t>
            </a:r>
            <a:r>
              <a:rPr lang="es-ES" dirty="0">
                <a:solidFill>
                  <a:schemeClr val="accent1">
                    <a:lumMod val="60000"/>
                    <a:lumOff val="40000"/>
                  </a:schemeClr>
                </a:solidFill>
              </a:rPr>
              <a:t> (tabla derecha)</a:t>
            </a:r>
          </a:p>
          <a:p>
            <a:r>
              <a:rPr lang="es-ES" dirty="0"/>
              <a:t>LEFT JOIN </a:t>
            </a:r>
            <a:r>
              <a:rPr lang="es-ES" dirty="0" err="1"/>
              <a:t>mis_pokemones</a:t>
            </a:r>
            <a:r>
              <a:rPr lang="es-ES" dirty="0"/>
              <a:t> </a:t>
            </a:r>
          </a:p>
          <a:p>
            <a:r>
              <a:rPr lang="es-ES" dirty="0">
                <a:solidFill>
                  <a:schemeClr val="accent1">
                    <a:lumMod val="60000"/>
                    <a:lumOff val="40000"/>
                  </a:schemeClr>
                </a:solidFill>
              </a:rPr>
              <a:t>-- relacionados a través de la columna </a:t>
            </a:r>
            <a:r>
              <a:rPr lang="es-ES" dirty="0" err="1">
                <a:solidFill>
                  <a:schemeClr val="accent1">
                    <a:lumMod val="60000"/>
                    <a:lumOff val="40000"/>
                  </a:schemeClr>
                </a:solidFill>
              </a:rPr>
              <a:t>pokedex</a:t>
            </a:r>
            <a:endParaRPr lang="es-ES" dirty="0">
              <a:solidFill>
                <a:schemeClr val="accent1">
                  <a:lumMod val="60000"/>
                  <a:lumOff val="40000"/>
                </a:schemeClr>
              </a:solidFill>
            </a:endParaRPr>
          </a:p>
          <a:p>
            <a:r>
              <a:rPr lang="es-ES" dirty="0"/>
              <a:t>ON </a:t>
            </a:r>
            <a:r>
              <a:rPr lang="es-ES" dirty="0" err="1"/>
              <a:t>pokemones.pokedex</a:t>
            </a:r>
            <a:r>
              <a:rPr lang="es-ES" dirty="0"/>
              <a:t>=</a:t>
            </a:r>
            <a:r>
              <a:rPr lang="es-ES" dirty="0" err="1"/>
              <a:t>mis_pokemones.pokedex</a:t>
            </a:r>
            <a:endParaRPr lang="es-ES" dirty="0"/>
          </a:p>
          <a:p>
            <a:r>
              <a:rPr lang="es-ES" dirty="0"/>
              <a:t>ORDER BY nombre; </a:t>
            </a:r>
            <a:endParaRPr lang="es-CL" dirty="0"/>
          </a:p>
        </p:txBody>
      </p:sp>
    </p:spTree>
    <p:extLst>
      <p:ext uri="{BB962C8B-B14F-4D97-AF65-F5344CB8AC3E}">
        <p14:creationId xmlns:p14="http://schemas.microsoft.com/office/powerpoint/2010/main" val="25468498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754C30-35BD-46FE-813E-4ABD6815F3A0}"/>
              </a:ext>
            </a:extLst>
          </p:cNvPr>
          <p:cNvSpPr>
            <a:spLocks noGrp="1"/>
          </p:cNvSpPr>
          <p:nvPr>
            <p:ph type="title"/>
          </p:nvPr>
        </p:nvSpPr>
        <p:spPr>
          <a:xfrm>
            <a:off x="1535371" y="1044054"/>
            <a:ext cx="10013709" cy="1030360"/>
          </a:xfrm>
        </p:spPr>
        <p:txBody>
          <a:bodyPr>
            <a:normAutofit/>
          </a:bodyPr>
          <a:lstStyle/>
          <a:p>
            <a:r>
              <a:rPr lang="es-MX" sz="2400" dirty="0">
                <a:solidFill>
                  <a:schemeClr val="bg1"/>
                </a:solidFill>
              </a:rPr>
              <a:t>EJERCICIO</a:t>
            </a:r>
            <a:endParaRPr lang="es-CL" sz="24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D10599F4-D974-4546-9613-C0EEA32846D0}"/>
              </a:ext>
            </a:extLst>
          </p:cNvPr>
          <p:cNvSpPr txBox="1"/>
          <p:nvPr/>
        </p:nvSpPr>
        <p:spPr>
          <a:xfrm>
            <a:off x="1813047" y="2782669"/>
            <a:ext cx="8319721" cy="646331"/>
          </a:xfrm>
          <a:prstGeom prst="rect">
            <a:avLst/>
          </a:prstGeom>
          <a:noFill/>
        </p:spPr>
        <p:txBody>
          <a:bodyPr wrap="square">
            <a:spAutoFit/>
          </a:bodyPr>
          <a:lstStyle/>
          <a:p>
            <a:r>
              <a:rPr lang="es-ES" dirty="0"/>
              <a:t>Realizar la consulta SQL que obtenga todos los registros de la tabla autos tenga o no ventas asociadas a clientes. Usando LEFT JOIN.</a:t>
            </a:r>
            <a:endParaRPr lang="es-CL" dirty="0"/>
          </a:p>
        </p:txBody>
      </p:sp>
      <p:pic>
        <p:nvPicPr>
          <p:cNvPr id="4" name="Imagen 3">
            <a:extLst>
              <a:ext uri="{FF2B5EF4-FFF2-40B4-BE49-F238E27FC236}">
                <a16:creationId xmlns:a16="http://schemas.microsoft.com/office/drawing/2014/main" id="{A4CAE178-880F-49AF-AAF9-0FECDEFC8F16}"/>
              </a:ext>
            </a:extLst>
          </p:cNvPr>
          <p:cNvPicPr>
            <a:picLocks noChangeAspect="1"/>
          </p:cNvPicPr>
          <p:nvPr/>
        </p:nvPicPr>
        <p:blipFill>
          <a:blip r:embed="rId3"/>
          <a:stretch>
            <a:fillRect/>
          </a:stretch>
        </p:blipFill>
        <p:spPr>
          <a:xfrm>
            <a:off x="1813047" y="3613917"/>
            <a:ext cx="2448267" cy="1247949"/>
          </a:xfrm>
          <a:prstGeom prst="rect">
            <a:avLst/>
          </a:prstGeom>
        </p:spPr>
      </p:pic>
      <p:sp>
        <p:nvSpPr>
          <p:cNvPr id="13" name="CuadroTexto 12">
            <a:extLst>
              <a:ext uri="{FF2B5EF4-FFF2-40B4-BE49-F238E27FC236}">
                <a16:creationId xmlns:a16="http://schemas.microsoft.com/office/drawing/2014/main" id="{0CAC7B0B-ACEC-482C-8D9F-2E7E24981B16}"/>
              </a:ext>
            </a:extLst>
          </p:cNvPr>
          <p:cNvSpPr txBox="1"/>
          <p:nvPr/>
        </p:nvSpPr>
        <p:spPr>
          <a:xfrm>
            <a:off x="1738678" y="5046783"/>
            <a:ext cx="8394090" cy="646331"/>
          </a:xfrm>
          <a:prstGeom prst="rect">
            <a:avLst/>
          </a:prstGeom>
          <a:noFill/>
        </p:spPr>
        <p:txBody>
          <a:bodyPr wrap="square">
            <a:spAutoFit/>
          </a:bodyPr>
          <a:lstStyle/>
          <a:p>
            <a:r>
              <a:rPr lang="es-ES" dirty="0"/>
              <a:t>Realizar la consulta SQL que obtenga solo los registros que no tengan ventas asociadas a clientes. Usando LEFT JOIN y WHERE.</a:t>
            </a:r>
            <a:endParaRPr lang="es-CL" dirty="0"/>
          </a:p>
        </p:txBody>
      </p:sp>
      <p:pic>
        <p:nvPicPr>
          <p:cNvPr id="7" name="Imagen 6">
            <a:extLst>
              <a:ext uri="{FF2B5EF4-FFF2-40B4-BE49-F238E27FC236}">
                <a16:creationId xmlns:a16="http://schemas.microsoft.com/office/drawing/2014/main" id="{DA6B3998-8E78-4500-9E55-13CCEC2AB401}"/>
              </a:ext>
            </a:extLst>
          </p:cNvPr>
          <p:cNvPicPr>
            <a:picLocks noChangeAspect="1"/>
          </p:cNvPicPr>
          <p:nvPr/>
        </p:nvPicPr>
        <p:blipFill>
          <a:blip r:embed="rId4"/>
          <a:stretch>
            <a:fillRect/>
          </a:stretch>
        </p:blipFill>
        <p:spPr>
          <a:xfrm>
            <a:off x="1813047" y="5750141"/>
            <a:ext cx="1876687" cy="800212"/>
          </a:xfrm>
          <a:prstGeom prst="rect">
            <a:avLst/>
          </a:prstGeom>
        </p:spPr>
      </p:pic>
    </p:spTree>
    <p:extLst>
      <p:ext uri="{BB962C8B-B14F-4D97-AF65-F5344CB8AC3E}">
        <p14:creationId xmlns:p14="http://schemas.microsoft.com/office/powerpoint/2010/main" val="3189093845"/>
      </p:ext>
    </p:extLst>
  </p:cSld>
  <p:clrMapOvr>
    <a:masterClrMapping/>
  </p:clrMapOvr>
</p:sld>
</file>

<file path=ppt/theme/theme1.xml><?xml version="1.0" encoding="utf-8"?>
<a:theme xmlns:a="http://schemas.openxmlformats.org/drawingml/2006/main" name="Shoji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08FFAA2A7B5314FAAEEC416E20D9FE6" ma:contentTypeVersion="10" ma:contentTypeDescription="Crear nuevo documento." ma:contentTypeScope="" ma:versionID="5f0837bdb0217073bc46907a36d8ea54">
  <xsd:schema xmlns:xsd="http://www.w3.org/2001/XMLSchema" xmlns:xs="http://www.w3.org/2001/XMLSchema" xmlns:p="http://schemas.microsoft.com/office/2006/metadata/properties" xmlns:ns2="cb3ddfbf-380d-4ac3-a579-bb41e7f61726" xmlns:ns3="90c82604-101c-4f7d-b056-8545dbce9ba8" targetNamespace="http://schemas.microsoft.com/office/2006/metadata/properties" ma:root="true" ma:fieldsID="927afb9640e92da22e3fddc5a9de165c" ns2:_="" ns3:_="">
    <xsd:import namespace="cb3ddfbf-380d-4ac3-a579-bb41e7f61726"/>
    <xsd:import namespace="90c82604-101c-4f7d-b056-8545dbce9b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3ddfbf-380d-4ac3-a579-bb41e7f61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0c82604-101c-4f7d-b056-8545dbce9ba8"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43D7AF-E6A6-4E8F-8D90-9A4DA45E9B22}"/>
</file>

<file path=customXml/itemProps2.xml><?xml version="1.0" encoding="utf-8"?>
<ds:datastoreItem xmlns:ds="http://schemas.openxmlformats.org/officeDocument/2006/customXml" ds:itemID="{63C613C1-6E17-4792-AD5C-2E7A3719EED3}"/>
</file>

<file path=customXml/itemProps3.xml><?xml version="1.0" encoding="utf-8"?>
<ds:datastoreItem xmlns:ds="http://schemas.openxmlformats.org/officeDocument/2006/customXml" ds:itemID="{48C5FBEE-1470-4D4F-8901-4BCA7E529A41}"/>
</file>

<file path=docProps/app.xml><?xml version="1.0" encoding="utf-8"?>
<Properties xmlns="http://schemas.openxmlformats.org/officeDocument/2006/extended-properties" xmlns:vt="http://schemas.openxmlformats.org/officeDocument/2006/docPropsVTypes">
  <TotalTime>14736</TotalTime>
  <Words>8206</Words>
  <Application>Microsoft Office PowerPoint</Application>
  <PresentationFormat>Panorámica</PresentationFormat>
  <Paragraphs>841</Paragraphs>
  <Slides>112</Slides>
  <Notes>109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112</vt:i4>
      </vt:variant>
    </vt:vector>
  </HeadingPairs>
  <TitlesOfParts>
    <vt:vector size="119" baseType="lpstr">
      <vt:lpstr>Gotham-Rounded-Book</vt:lpstr>
      <vt:lpstr>Meiryo</vt:lpstr>
      <vt:lpstr>Calibri</vt:lpstr>
      <vt:lpstr>Corbel</vt:lpstr>
      <vt:lpstr>Miriam Fixed</vt:lpstr>
      <vt:lpstr>Roboto</vt:lpstr>
      <vt:lpstr>ShojiVTI</vt:lpstr>
      <vt:lpstr>Bases de  DATOS RELACIONALES</vt:lpstr>
      <vt:lpstr>CARACTERISTICAS</vt:lpstr>
      <vt:lpstr>SQL </vt:lpstr>
      <vt:lpstr>INSTALACION MYSQL </vt:lpstr>
      <vt:lpstr>BASES DE DATOS RELACIONALES</vt:lpstr>
      <vt:lpstr>BASES DE DATOS RELACIONALES</vt:lpstr>
      <vt:lpstr>MODELAMIENTO</vt:lpstr>
      <vt:lpstr>MODELAMIENTO</vt:lpstr>
      <vt:lpstr>MODELO CONCEPTUAL</vt:lpstr>
      <vt:lpstr>MODELO CONCEPTUAL</vt:lpstr>
      <vt:lpstr>MODELO CONCEPTUAL</vt:lpstr>
      <vt:lpstr>EJERCICIO EN CLASES</vt:lpstr>
      <vt:lpstr>CARDINALIDAD</vt:lpstr>
      <vt:lpstr>LLAVE PRIMARIA Y FORANEA</vt:lpstr>
      <vt:lpstr>UNO A UNO</vt:lpstr>
      <vt:lpstr>UNO A MUCHOS</vt:lpstr>
      <vt:lpstr>MUCHOS A MUCHOS</vt:lpstr>
      <vt:lpstr>MODELO LOGICO</vt:lpstr>
      <vt:lpstr>MODELO LOGICO</vt:lpstr>
      <vt:lpstr>EJERCICIO</vt:lpstr>
      <vt:lpstr>MODELO FISICO </vt:lpstr>
      <vt:lpstr>TIPOS DE DATOS NUMERICOS</vt:lpstr>
      <vt:lpstr>TIPOS DE DATOS DE STRING y FECHA</vt:lpstr>
      <vt:lpstr>EJEMPLO EN CLASES</vt:lpstr>
      <vt:lpstr>REPASO DE MODELOS Y RELACIONES MUCHOS A MUCHOS</vt:lpstr>
      <vt:lpstr>REPASO DE MODELOS Y RELACIONES MUCHOS A MUCHOS</vt:lpstr>
      <vt:lpstr>REPASO DE MODELOS Y RELACIONES MUCHOS A MUCHOS</vt:lpstr>
      <vt:lpstr>EJERCICIO EN CLASES</vt:lpstr>
      <vt:lpstr>EJERCICIO CODING DOJO</vt:lpstr>
      <vt:lpstr>EJERCICIO CODING DOJO</vt:lpstr>
      <vt:lpstr>CREAR MODELO FISICO</vt:lpstr>
      <vt:lpstr>NORMALIZACION</vt:lpstr>
      <vt:lpstr>NORMALIZACION</vt:lpstr>
      <vt:lpstr>NORMALIZACION</vt:lpstr>
      <vt:lpstr>PRIMERA FORMA NORMAL</vt:lpstr>
      <vt:lpstr>PRIMERA FORMA NORMAL</vt:lpstr>
      <vt:lpstr>SEGUNDA FORMA NORMAL</vt:lpstr>
      <vt:lpstr>SEGUNDA FORMA NORMAL</vt:lpstr>
      <vt:lpstr>TERCERA FORMA NORMAL</vt:lpstr>
      <vt:lpstr>RESUMEN DE NORMALIZACION</vt:lpstr>
      <vt:lpstr>EJEMPLO SIN NORMALIZACION</vt:lpstr>
      <vt:lpstr>DESVENTAJAS DE LA NORMALIZACION</vt:lpstr>
      <vt:lpstr>DESVENTAJAS DE LA NORMALIZACION</vt:lpstr>
      <vt:lpstr>EJERCICIO NORMALIZACION</vt:lpstr>
      <vt:lpstr>CREANDO UNA BASE DE DATOS</vt:lpstr>
      <vt:lpstr>CREANDO UNA BASE DE DATOS</vt:lpstr>
      <vt:lpstr>CREANDO UNA BASE DE DATOS</vt:lpstr>
      <vt:lpstr>CREANDO UNA BASE DE DATOS EN LA TERMINAL</vt:lpstr>
      <vt:lpstr>CREANDO UNA BASE DE DATOS  DESDE DIAGRAMA ENTIDAD-RELACION</vt:lpstr>
      <vt:lpstr>CREANDO UNA BASE DE DATOS  DESDE ARCHIVO SQL</vt:lpstr>
      <vt:lpstr>OTROS COMANDOS UTILES</vt:lpstr>
      <vt:lpstr>ELIMINAR BASE DE DATOS</vt:lpstr>
      <vt:lpstr>CREACION DE TABLAS</vt:lpstr>
      <vt:lpstr>COMENTARIOS</vt:lpstr>
      <vt:lpstr>AGREGAR LLAVE FORANEA</vt:lpstr>
      <vt:lpstr>SELECT</vt:lpstr>
      <vt:lpstr>SELECT CON CONDICIONES</vt:lpstr>
      <vt:lpstr>SELECT CON ORDEN</vt:lpstr>
      <vt:lpstr>INSERT</vt:lpstr>
      <vt:lpstr>INSERT</vt:lpstr>
      <vt:lpstr>INSERT</vt:lpstr>
      <vt:lpstr>EJERCICIO</vt:lpstr>
      <vt:lpstr>EXPORTAR BASE DE DATOS </vt:lpstr>
      <vt:lpstr>EJERCICIO</vt:lpstr>
      <vt:lpstr>UPDATE</vt:lpstr>
      <vt:lpstr>UPDATE EJERCICIO</vt:lpstr>
      <vt:lpstr>DELETE</vt:lpstr>
      <vt:lpstr>DELETE</vt:lpstr>
      <vt:lpstr>DELETE EJERCICIO</vt:lpstr>
      <vt:lpstr>ALTER TABLE - ADD</vt:lpstr>
      <vt:lpstr>ALTER TABLE - MODIFY</vt:lpstr>
      <vt:lpstr>ALTER TABLE – RENAME COLUMN</vt:lpstr>
      <vt:lpstr>ALTER TABLE – DROP COLUMN</vt:lpstr>
      <vt:lpstr>ALTER TABLE EJERCICIOS</vt:lpstr>
      <vt:lpstr>EJERCICIO</vt:lpstr>
      <vt:lpstr>EJERCICIO</vt:lpstr>
      <vt:lpstr>IMPORTAR DATOS DESDE .CSV</vt:lpstr>
      <vt:lpstr>OTROS</vt:lpstr>
      <vt:lpstr>OTROS</vt:lpstr>
      <vt:lpstr>EJERCICIO</vt:lpstr>
      <vt:lpstr>FUNCIONES</vt:lpstr>
      <vt:lpstr>LENGTH - SUM</vt:lpstr>
      <vt:lpstr>COUNT – MIN/MAX</vt:lpstr>
      <vt:lpstr>GROUP BY</vt:lpstr>
      <vt:lpstr>EJERCICIO</vt:lpstr>
      <vt:lpstr>OTRAS FUNCIONES</vt:lpstr>
      <vt:lpstr>OTRAS FUNCIONES</vt:lpstr>
      <vt:lpstr>OTRAS FUNCIONES</vt:lpstr>
      <vt:lpstr>OTRAS FUNCIONES</vt:lpstr>
      <vt:lpstr>EJERCICIO</vt:lpstr>
      <vt:lpstr>EJERCICIO</vt:lpstr>
      <vt:lpstr>UNION DE TABLAS</vt:lpstr>
      <vt:lpstr>UNION DE TABLAS</vt:lpstr>
      <vt:lpstr>UNION DE TABLAS</vt:lpstr>
      <vt:lpstr>UNION DE TABLAS</vt:lpstr>
      <vt:lpstr>EJERCICIO</vt:lpstr>
      <vt:lpstr>UNION DE TABLAS</vt:lpstr>
      <vt:lpstr>UNION DE TABLAS</vt:lpstr>
      <vt:lpstr>EJERCICIO</vt:lpstr>
      <vt:lpstr>EJERCICIO</vt:lpstr>
      <vt:lpstr>TIPOS DE JOIN EN SQL</vt:lpstr>
      <vt:lpstr>DIFERENTES JOINS EN MYSQL</vt:lpstr>
      <vt:lpstr>DIFERENTES JOINS EN MYSQL</vt:lpstr>
      <vt:lpstr>DIFERENTES JOINS EN MYSQL</vt:lpstr>
      <vt:lpstr>Presentación de PowerPoint</vt:lpstr>
      <vt:lpstr>EJERCICIO</vt:lpstr>
      <vt:lpstr>TRANSACCIONES</vt:lpstr>
      <vt:lpstr>TRANSACCIONES</vt:lpstr>
      <vt:lpstr>COMO REALIZAR UNA TRANSACCION</vt:lpstr>
      <vt:lpstr>RECOMENDACIONES</vt:lpstr>
      <vt:lpstr>RECOMENDACIONES</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RELACIONALES</dc:title>
  <dc:creator>. Seth .</dc:creator>
  <cp:lastModifiedBy>. Seth .</cp:lastModifiedBy>
  <cp:revision>32</cp:revision>
  <dcterms:created xsi:type="dcterms:W3CDTF">2022-04-11T01:49:11Z</dcterms:created>
  <dcterms:modified xsi:type="dcterms:W3CDTF">2022-04-26T00:07:11Z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0x010100408FFAA2A7B5314FAAEEC416E20D9FE6</vt:lpwstr>
  </property>
</Properties>
</file>