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48" r:id="rId1"/>
  </p:sldMasterIdLst>
  <p:sldIdLst>
    <p:sldId id="256" r:id="rId2"/>
    <p:sldId id="260" r:id="rId3"/>
    <p:sldId id="262" r:id="rId4"/>
  </p:sldIdLst>
  <p:sldSz cx="9144000" cy="6858000" type="screen4x3"/>
  <p:notesSz cx="6735763" cy="9866313"/>
  <p:embeddedFontLst>
    <p:embeddedFont>
      <p:font typeface="HGPｺﾞｼｯｸE" panose="020B0900000000000000" pitchFamily="50" charset="-128"/>
      <p:regular r:id="rId5"/>
    </p:embeddedFont>
    <p:embeddedFont>
      <p:font typeface="HGP創英角ｺﾞｼｯｸUB" panose="020B0900000000000000" pitchFamily="50" charset="-128"/>
      <p:regular r:id="rId6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66"/>
    <a:srgbClr val="FF3300"/>
    <a:srgbClr val="0066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8" y="72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8" name="グループ化 97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6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7" name="グループ化 62"/>
          <p:cNvGrpSpPr/>
          <p:nvPr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38" name="正方形/長方形 3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grpSp>
        <p:nvGrpSpPr>
          <p:cNvPr id="54" name="グループ化 72"/>
          <p:cNvGrpSpPr>
            <a:grpSpLocks/>
          </p:cNvGrpSpPr>
          <p:nvPr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5F78B-5B1B-4FF0-AC34-608A6E8F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1" y="3113705"/>
            <a:ext cx="3954929" cy="538609"/>
          </a:xfrm>
        </p:spPr>
        <p:txBody>
          <a:bodyPr/>
          <a:lstStyle/>
          <a:p>
            <a:r>
              <a:rPr kumimoji="1" lang="en-US" altLang="ja-JP" dirty="0"/>
              <a:t>script </a:t>
            </a:r>
            <a:r>
              <a:rPr kumimoji="1" lang="ja-JP" altLang="en-US" dirty="0"/>
              <a:t>メモ</a:t>
            </a:r>
            <a:r>
              <a:rPr kumimoji="1" lang="en-US" altLang="ja-JP" dirty="0"/>
              <a:t>[</a:t>
            </a:r>
            <a:r>
              <a:rPr kumimoji="1" lang="ja-JP" altLang="en-US" dirty="0"/>
              <a:t>駅データ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jp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7DC6C0-8D87-4ED9-BE94-D09802F01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8491" y="3656176"/>
            <a:ext cx="5487400" cy="837152"/>
          </a:xfrm>
        </p:spPr>
        <p:txBody>
          <a:bodyPr/>
          <a:lstStyle/>
          <a:p>
            <a:r>
              <a:rPr kumimoji="1" lang="ja-JP" altLang="en-US" dirty="0"/>
              <a:t>駅データ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jp</a:t>
            </a:r>
            <a:r>
              <a:rPr lang="ja-JP" altLang="en-US" dirty="0"/>
              <a:t> のデータから</a:t>
            </a:r>
            <a:r>
              <a:rPr kumimoji="1" lang="en-US" altLang="ja-JP" dirty="0"/>
              <a:t> </a:t>
            </a:r>
            <a:r>
              <a:rPr lang="ja-JP" altLang="en-US" dirty="0"/>
              <a:t>所定フォーマットへ</a:t>
            </a:r>
            <a:endParaRPr lang="en-US" altLang="ja-JP" dirty="0"/>
          </a:p>
          <a:p>
            <a:r>
              <a:rPr kumimoji="1" lang="en-US" altLang="ja-JP" dirty="0"/>
              <a:t>~/src/mkdata_from</a:t>
            </a:r>
            <a:r>
              <a:rPr lang="en-US" altLang="ja-JP" dirty="0"/>
              <a:t>_ekidata.jp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4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6F0F5-CE90-4CF0-8F01-FB0B5570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07078" cy="424732"/>
          </a:xfrm>
        </p:spPr>
        <p:txBody>
          <a:bodyPr/>
          <a:lstStyle/>
          <a:p>
            <a:r>
              <a:rPr kumimoji="1" lang="ja-JP" altLang="en-US" dirty="0"/>
              <a:t>所定フォーマットデータ作成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8F7506-7F2C-4FA8-8789-0714BF6B8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865BEF-0418-4ADB-ABF7-DEB8C2A937C0}"/>
              </a:ext>
            </a:extLst>
          </p:cNvPr>
          <p:cNvSpPr/>
          <p:nvPr/>
        </p:nvSpPr>
        <p:spPr bwMode="auto">
          <a:xfrm>
            <a:off x="297921" y="888522"/>
            <a:ext cx="2491774" cy="56567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>
              <a:lnSpc>
                <a:spcPts val="1700"/>
              </a:lnSpc>
            </a:pPr>
            <a:r>
              <a:rPr kumimoji="1" lang="ja-JP" altLang="en-US" sz="1200" dirty="0"/>
              <a:t>駅データ</a:t>
            </a:r>
            <a:endParaRPr kumimoji="1" lang="en-US" altLang="ja-JP" sz="1200" dirty="0"/>
          </a:p>
          <a:p>
            <a:pPr>
              <a:lnSpc>
                <a:spcPts val="1700"/>
              </a:lnSpc>
            </a:pPr>
            <a:r>
              <a:rPr kumimoji="1" lang="en-US" altLang="ja-JP" sz="1200" dirty="0"/>
              <a:t> </a:t>
            </a:r>
            <a:r>
              <a:rPr kumimoji="1" lang="en-US" altLang="ja-JP" sz="1200" dirty="0">
                <a:solidFill>
                  <a:schemeClr val="tx1"/>
                </a:solidFill>
              </a:rPr>
              <a:t>|- linexxxxxxxx.csv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|- stationxxxxxxxx.csv</a:t>
            </a:r>
          </a:p>
          <a:p>
            <a:pPr>
              <a:lnSpc>
                <a:spcPts val="1700"/>
              </a:lnSpc>
            </a:pPr>
            <a:endParaRPr kumimoji="1" lang="en-US" altLang="ja-JP" sz="1200" dirty="0">
              <a:solidFill>
                <a:schemeClr val="tx1"/>
              </a:solidFill>
            </a:endParaRPr>
          </a:p>
          <a:p>
            <a:pPr>
              <a:lnSpc>
                <a:spcPts val="1700"/>
              </a:lnSpc>
            </a:pPr>
            <a:r>
              <a:rPr lang="en-US" altLang="ja-JP" sz="1200" dirty="0"/>
              <a:t>input</a:t>
            </a:r>
          </a:p>
          <a:p>
            <a:pPr>
              <a:lnSpc>
                <a:spcPts val="1700"/>
              </a:lnSpc>
            </a:pPr>
            <a:r>
              <a:rPr kumimoji="1" lang="en-US" altLang="ja-JP" sz="1200" dirty="0">
                <a:solidFill>
                  <a:schemeClr val="tx1"/>
                </a:solidFill>
              </a:rPr>
              <a:t> |- lines.csv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|- company_conv.csv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>
              <a:lnSpc>
                <a:spcPts val="1700"/>
              </a:lnSpc>
            </a:pPr>
            <a:endParaRPr lang="en-US" altLang="ja-JP" sz="1200" dirty="0"/>
          </a:p>
          <a:p>
            <a:pPr>
              <a:lnSpc>
                <a:spcPts val="1700"/>
              </a:lnSpc>
            </a:pPr>
            <a:r>
              <a:rPr lang="en-US" altLang="ja-JP" sz="1200" dirty="0"/>
              <a:t>output</a:t>
            </a:r>
          </a:p>
          <a:p>
            <a:pPr>
              <a:lnSpc>
                <a:spcPts val="1700"/>
              </a:lnSpc>
            </a:pPr>
            <a:r>
              <a:rPr lang="en-US" altLang="ja-JP" sz="1200" dirty="0"/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|- </a:t>
            </a:r>
            <a:r>
              <a:rPr kumimoji="1" lang="en-US" altLang="ja-JP" sz="1200" dirty="0" err="1"/>
              <a:t>station_ext</a:t>
            </a:r>
            <a:endParaRPr kumimoji="1" lang="en-US" altLang="ja-JP" sz="1200" dirty="0"/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station_ext.csv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station_ext.mod.csv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station_ext_mod2_stname.csv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</a:t>
            </a:r>
          </a:p>
          <a:p>
            <a:pPr>
              <a:lnSpc>
                <a:spcPts val="1700"/>
              </a:lnSpc>
            </a:pPr>
            <a:r>
              <a:rPr kumimoji="1" lang="en-US" altLang="ja-JP" sz="1200" dirty="0">
                <a:solidFill>
                  <a:schemeClr val="tx1"/>
                </a:solidFill>
              </a:rPr>
              <a:t> |- STATION_CODE.txt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|- railstation.txt</a:t>
            </a:r>
          </a:p>
          <a:p>
            <a:pPr>
              <a:lnSpc>
                <a:spcPts val="1700"/>
              </a:lnSpc>
            </a:pPr>
            <a:r>
              <a:rPr kumimoji="1" lang="en-US" altLang="ja-JP" sz="1200" dirty="0">
                <a:solidFill>
                  <a:schemeClr val="tx1"/>
                </a:solidFill>
              </a:rPr>
              <a:t> |- RAILWAY.txt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</a:t>
            </a:r>
          </a:p>
          <a:p>
            <a:pPr>
              <a:lnSpc>
                <a:spcPts val="1700"/>
              </a:lnSpc>
            </a:pPr>
            <a:r>
              <a:rPr lang="en-US" altLang="ja-JP" sz="1200" dirty="0"/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|-</a:t>
            </a:r>
            <a:r>
              <a:rPr lang="en-US" altLang="ja-JP" sz="1200" dirty="0"/>
              <a:t> </a:t>
            </a:r>
            <a:r>
              <a:rPr lang="en-US" altLang="ja-JP" sz="1200" dirty="0" err="1"/>
              <a:t>for_cv</a:t>
            </a:r>
            <a:r>
              <a:rPr lang="en-US" altLang="ja-JP" sz="1200" dirty="0"/>
              <a:t>-editor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   |- station_master.txt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   |- railstation_master.txt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   |- railway_master.txt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   |- transporter_master.txt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   |- railtransporter_master.txt</a:t>
            </a:r>
          </a:p>
          <a:p>
            <a:pPr>
              <a:lnSpc>
                <a:spcPts val="1700"/>
              </a:lnSpc>
            </a:pP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323EF0B-14D7-4AD7-B466-A03CD82AA4C3}"/>
              </a:ext>
            </a:extLst>
          </p:cNvPr>
          <p:cNvSpPr txBox="1"/>
          <p:nvPr/>
        </p:nvSpPr>
        <p:spPr>
          <a:xfrm>
            <a:off x="2379229" y="3174760"/>
            <a:ext cx="650929" cy="238902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200" dirty="0">
                <a:solidFill>
                  <a:srgbClr val="FFC000"/>
                </a:solidFill>
                <a:latin typeface="+mn-ea"/>
                <a:ea typeface="+mn-ea"/>
              </a:rPr>
              <a:t>手修正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A33BB0E-0A36-4081-829C-3963263C23F3}"/>
              </a:ext>
            </a:extLst>
          </p:cNvPr>
          <p:cNvSpPr txBox="1"/>
          <p:nvPr/>
        </p:nvSpPr>
        <p:spPr>
          <a:xfrm>
            <a:off x="3115159" y="2475567"/>
            <a:ext cx="1348352" cy="4247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run_ekid1.sh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1"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ekid1_ext.py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7711A11-E21F-40A4-9749-C80AE434A9DB}"/>
              </a:ext>
            </a:extLst>
          </p:cNvPr>
          <p:cNvSpPr txBox="1"/>
          <p:nvPr/>
        </p:nvSpPr>
        <p:spPr>
          <a:xfrm>
            <a:off x="4807836" y="3115208"/>
            <a:ext cx="1348352" cy="424732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run_ekid2.sh</a:t>
            </a:r>
            <a:endParaRPr kumimoji="1"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1"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ekid2_sc.py</a:t>
            </a:r>
            <a:r>
              <a:rPr kumimoji="1" lang="en-US" altLang="ja-JP" sz="1200" dirty="0">
                <a:solidFill>
                  <a:srgbClr val="336600"/>
                </a:solidFill>
                <a:latin typeface="+mn-ea"/>
                <a:ea typeface="+mn-ea"/>
              </a:rPr>
              <a:t>)</a:t>
            </a:r>
            <a:endParaRPr kumimoji="1" lang="ja-JP" altLang="en-US" sz="1200" dirty="0">
              <a:solidFill>
                <a:srgbClr val="336600"/>
              </a:solidFill>
              <a:latin typeface="+mn-ea"/>
              <a:ea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BF8A475-BEC5-4B3D-8941-796B9BA61911}"/>
              </a:ext>
            </a:extLst>
          </p:cNvPr>
          <p:cNvSpPr txBox="1"/>
          <p:nvPr/>
        </p:nvSpPr>
        <p:spPr>
          <a:xfrm>
            <a:off x="6922388" y="3597215"/>
            <a:ext cx="1348352" cy="42473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run_ekid3.sh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1"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ekid3_rw.py</a:t>
            </a:r>
            <a:r>
              <a:rPr kumimoji="1" lang="en-US" altLang="ja-JP" sz="1200" dirty="0">
                <a:solidFill>
                  <a:srgbClr val="0066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1A895A0-F5AE-45CA-AF98-B69047F65C52}"/>
              </a:ext>
            </a:extLst>
          </p:cNvPr>
          <p:cNvSpPr txBox="1"/>
          <p:nvPr/>
        </p:nvSpPr>
        <p:spPr>
          <a:xfrm>
            <a:off x="3716185" y="4700667"/>
            <a:ext cx="1840003" cy="258532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rename_for_cv-editor.sh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6623C97-8848-481C-BC22-D227553ED7B7}"/>
              </a:ext>
            </a:extLst>
          </p:cNvPr>
          <p:cNvCxnSpPr>
            <a:cxnSpLocks/>
            <a:stCxn id="66" idx="1"/>
          </p:cNvCxnSpPr>
          <p:nvPr/>
        </p:nvCxnSpPr>
        <p:spPr bwMode="auto">
          <a:xfrm flipH="1">
            <a:off x="3423445" y="4829933"/>
            <a:ext cx="2927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A3C5C3F-E657-4CD8-AB89-B7439E1BB86D}"/>
              </a:ext>
            </a:extLst>
          </p:cNvPr>
          <p:cNvSpPr txBox="1"/>
          <p:nvPr/>
        </p:nvSpPr>
        <p:spPr>
          <a:xfrm>
            <a:off x="2584462" y="5797132"/>
            <a:ext cx="650929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C000"/>
                </a:solidFill>
                <a:latin typeface="+mn-ea"/>
                <a:ea typeface="+mn-ea"/>
              </a:rPr>
              <a:t>手作成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1D8E10F-AE4A-4AE7-8D98-AB8479DD8AF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98617" y="5759863"/>
            <a:ext cx="331226" cy="14083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0361EA6-4BC6-48B0-ABDC-3857E367CEA8}"/>
              </a:ext>
            </a:extLst>
          </p:cNvPr>
          <p:cNvCxnSpPr>
            <a:cxnSpLocks/>
          </p:cNvCxnSpPr>
          <p:nvPr/>
        </p:nvCxnSpPr>
        <p:spPr bwMode="auto">
          <a:xfrm flipH="1">
            <a:off x="2453942" y="5899971"/>
            <a:ext cx="165613" cy="103889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07922C5-81DB-4FFE-9793-17B5391210A2}"/>
              </a:ext>
            </a:extLst>
          </p:cNvPr>
          <p:cNvSpPr txBox="1"/>
          <p:nvPr/>
        </p:nvSpPr>
        <p:spPr>
          <a:xfrm>
            <a:off x="6940041" y="2899946"/>
            <a:ext cx="203770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[RAILWAY.txt, railstation.txt 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作成</a:t>
            </a:r>
            <a:r>
              <a:rPr kumimoji="1"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kumimoji="1" lang="en-US" altLang="ja-JP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逆順路線の作成有無を選択できる</a:t>
            </a: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43565A3D-BEAB-49E8-93A2-89725B52585A}"/>
              </a:ext>
            </a:extLst>
          </p:cNvPr>
          <p:cNvSpPr/>
          <p:nvPr/>
        </p:nvSpPr>
        <p:spPr bwMode="auto">
          <a:xfrm>
            <a:off x="1744000" y="3215973"/>
            <a:ext cx="639702" cy="154983"/>
          </a:xfrm>
          <a:custGeom>
            <a:avLst/>
            <a:gdLst>
              <a:gd name="connsiteX0" fmla="*/ 0 w 639702"/>
              <a:gd name="connsiteY0" fmla="*/ 0 h 154983"/>
              <a:gd name="connsiteX1" fmla="*/ 635431 w 639702"/>
              <a:gd name="connsiteY1" fmla="*/ 46495 h 154983"/>
              <a:gd name="connsiteX2" fmla="*/ 294468 w 639702"/>
              <a:gd name="connsiteY2" fmla="*/ 154983 h 154983"/>
              <a:gd name="connsiteX3" fmla="*/ 294468 w 639702"/>
              <a:gd name="connsiteY3" fmla="*/ 154983 h 154983"/>
              <a:gd name="connsiteX4" fmla="*/ 294468 w 639702"/>
              <a:gd name="connsiteY4" fmla="*/ 154983 h 1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02" h="154983">
                <a:moveTo>
                  <a:pt x="0" y="0"/>
                </a:moveTo>
                <a:cubicBezTo>
                  <a:pt x="293176" y="10332"/>
                  <a:pt x="586353" y="20665"/>
                  <a:pt x="635431" y="46495"/>
                </a:cubicBezTo>
                <a:cubicBezTo>
                  <a:pt x="684509" y="72325"/>
                  <a:pt x="294468" y="154983"/>
                  <a:pt x="294468" y="154983"/>
                </a:cubicBezTo>
                <a:lnTo>
                  <a:pt x="294468" y="154983"/>
                </a:lnTo>
                <a:lnTo>
                  <a:pt x="294468" y="154983"/>
                </a:lnTo>
              </a:path>
            </a:pathLst>
          </a:custGeom>
          <a:noFill/>
          <a:ln w="9525">
            <a:solidFill>
              <a:schemeClr val="accent6"/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D045BD6-C867-4581-BB3F-72209BFFCA0E}"/>
              </a:ext>
            </a:extLst>
          </p:cNvPr>
          <p:cNvSpPr/>
          <p:nvPr/>
        </p:nvSpPr>
        <p:spPr bwMode="auto">
          <a:xfrm>
            <a:off x="2464230" y="1173192"/>
            <a:ext cx="139485" cy="350015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38FD4AC2-58EA-497C-B024-78DBF3AC37AF}"/>
              </a:ext>
            </a:extLst>
          </p:cNvPr>
          <p:cNvSpPr/>
          <p:nvPr/>
        </p:nvSpPr>
        <p:spPr bwMode="auto">
          <a:xfrm>
            <a:off x="2656936" y="1337094"/>
            <a:ext cx="992038" cy="1121434"/>
          </a:xfrm>
          <a:custGeom>
            <a:avLst/>
            <a:gdLst>
              <a:gd name="connsiteX0" fmla="*/ 0 w 992038"/>
              <a:gd name="connsiteY0" fmla="*/ 8627 h 1121434"/>
              <a:gd name="connsiteX1" fmla="*/ 983411 w 992038"/>
              <a:gd name="connsiteY1" fmla="*/ 0 h 1121434"/>
              <a:gd name="connsiteX2" fmla="*/ 992038 w 992038"/>
              <a:gd name="connsiteY2" fmla="*/ 1121434 h 112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038" h="1121434">
                <a:moveTo>
                  <a:pt x="0" y="8627"/>
                </a:moveTo>
                <a:lnTo>
                  <a:pt x="983411" y="0"/>
                </a:lnTo>
                <a:cubicBezTo>
                  <a:pt x="986287" y="373811"/>
                  <a:pt x="989162" y="747623"/>
                  <a:pt x="992038" y="1121434"/>
                </a:cubicBezTo>
              </a:path>
            </a:pathLst>
          </a:custGeom>
          <a:ln w="25400"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32D25C9D-D708-47A2-8BD9-67874C361262}"/>
              </a:ext>
            </a:extLst>
          </p:cNvPr>
          <p:cNvSpPr/>
          <p:nvPr/>
        </p:nvSpPr>
        <p:spPr bwMode="auto">
          <a:xfrm>
            <a:off x="1759789" y="2924355"/>
            <a:ext cx="1889185" cy="232913"/>
          </a:xfrm>
          <a:custGeom>
            <a:avLst/>
            <a:gdLst>
              <a:gd name="connsiteX0" fmla="*/ 1889185 w 1889185"/>
              <a:gd name="connsiteY0" fmla="*/ 0 h 232913"/>
              <a:gd name="connsiteX1" fmla="*/ 1889185 w 1889185"/>
              <a:gd name="connsiteY1" fmla="*/ 215660 h 232913"/>
              <a:gd name="connsiteX2" fmla="*/ 0 w 1889185"/>
              <a:gd name="connsiteY2" fmla="*/ 232913 h 232913"/>
              <a:gd name="connsiteX3" fmla="*/ 0 w 1889185"/>
              <a:gd name="connsiteY3" fmla="*/ 232913 h 23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185" h="232913">
                <a:moveTo>
                  <a:pt x="1889185" y="0"/>
                </a:moveTo>
                <a:lnTo>
                  <a:pt x="1889185" y="215660"/>
                </a:lnTo>
                <a:lnTo>
                  <a:pt x="0" y="232913"/>
                </a:lnTo>
                <a:lnTo>
                  <a:pt x="0" y="232913"/>
                </a:lnTo>
              </a:path>
            </a:pathLst>
          </a:custGeom>
          <a:ln w="25400"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8B9D8F8-07EB-47E6-B87F-C53BECE6538D}"/>
              </a:ext>
            </a:extLst>
          </p:cNvPr>
          <p:cNvSpPr/>
          <p:nvPr/>
        </p:nvSpPr>
        <p:spPr bwMode="auto">
          <a:xfrm>
            <a:off x="1302589" y="2096219"/>
            <a:ext cx="2191109" cy="353683"/>
          </a:xfrm>
          <a:custGeom>
            <a:avLst/>
            <a:gdLst>
              <a:gd name="connsiteX0" fmla="*/ 0 w 2191109"/>
              <a:gd name="connsiteY0" fmla="*/ 17253 h 353683"/>
              <a:gd name="connsiteX1" fmla="*/ 2191109 w 2191109"/>
              <a:gd name="connsiteY1" fmla="*/ 0 h 353683"/>
              <a:gd name="connsiteX2" fmla="*/ 2182483 w 2191109"/>
              <a:gd name="connsiteY2" fmla="*/ 353683 h 353683"/>
              <a:gd name="connsiteX3" fmla="*/ 2191109 w 2191109"/>
              <a:gd name="connsiteY3" fmla="*/ 353683 h 3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109" h="353683">
                <a:moveTo>
                  <a:pt x="0" y="17253"/>
                </a:moveTo>
                <a:lnTo>
                  <a:pt x="2191109" y="0"/>
                </a:lnTo>
                <a:lnTo>
                  <a:pt x="2182483" y="353683"/>
                </a:lnTo>
                <a:lnTo>
                  <a:pt x="2191109" y="353683"/>
                </a:ln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32C1A2-B9CE-49C5-B73C-EACC150C4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3851" y="3403112"/>
            <a:ext cx="2663424" cy="24446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C8A1E0ED-50C7-4A9D-BFC7-A2A30FBCB054}"/>
              </a:ext>
            </a:extLst>
          </p:cNvPr>
          <p:cNvSpPr/>
          <p:nvPr/>
        </p:nvSpPr>
        <p:spPr bwMode="auto">
          <a:xfrm>
            <a:off x="1811547" y="2320506"/>
            <a:ext cx="3338423" cy="767751"/>
          </a:xfrm>
          <a:custGeom>
            <a:avLst/>
            <a:gdLst>
              <a:gd name="connsiteX0" fmla="*/ 0 w 3338423"/>
              <a:gd name="connsiteY0" fmla="*/ 25879 h 767751"/>
              <a:gd name="connsiteX1" fmla="*/ 3329796 w 3338423"/>
              <a:gd name="connsiteY1" fmla="*/ 0 h 767751"/>
              <a:gd name="connsiteX2" fmla="*/ 3338423 w 3338423"/>
              <a:gd name="connsiteY2" fmla="*/ 767751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423" h="767751">
                <a:moveTo>
                  <a:pt x="0" y="25879"/>
                </a:moveTo>
                <a:lnTo>
                  <a:pt x="3329796" y="0"/>
                </a:lnTo>
                <a:cubicBezTo>
                  <a:pt x="3332672" y="255917"/>
                  <a:pt x="3335547" y="511834"/>
                  <a:pt x="3338423" y="767751"/>
                </a:cubicBezTo>
              </a:path>
            </a:pathLst>
          </a:cu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062DF84-7AFC-4BDD-960A-DA8A0EB1BA55}"/>
              </a:ext>
            </a:extLst>
          </p:cNvPr>
          <p:cNvSpPr/>
          <p:nvPr/>
        </p:nvSpPr>
        <p:spPr bwMode="auto">
          <a:xfrm>
            <a:off x="2665562" y="3536830"/>
            <a:ext cx="2493034" cy="86264"/>
          </a:xfrm>
          <a:custGeom>
            <a:avLst/>
            <a:gdLst>
              <a:gd name="connsiteX0" fmla="*/ 0 w 2493034"/>
              <a:gd name="connsiteY0" fmla="*/ 86264 h 86264"/>
              <a:gd name="connsiteX1" fmla="*/ 2493034 w 2493034"/>
              <a:gd name="connsiteY1" fmla="*/ 77638 h 86264"/>
              <a:gd name="connsiteX2" fmla="*/ 2493034 w 2493034"/>
              <a:gd name="connsiteY2" fmla="*/ 0 h 8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034" h="86264">
                <a:moveTo>
                  <a:pt x="0" y="86264"/>
                </a:moveTo>
                <a:lnTo>
                  <a:pt x="2493034" y="77638"/>
                </a:lnTo>
                <a:lnTo>
                  <a:pt x="2493034" y="0"/>
                </a:lnTo>
              </a:path>
            </a:pathLst>
          </a:custGeom>
          <a:noFill/>
          <a:ln w="25400">
            <a:solidFill>
              <a:schemeClr val="accent3">
                <a:lumMod val="75000"/>
              </a:schemeClr>
            </a:solidFill>
            <a:miter lim="800000"/>
            <a:headEnd type="triangle"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8BDBFFB7-521A-42F0-9E15-D9B3399FA078}"/>
              </a:ext>
            </a:extLst>
          </p:cNvPr>
          <p:cNvSpPr/>
          <p:nvPr/>
        </p:nvSpPr>
        <p:spPr bwMode="auto">
          <a:xfrm>
            <a:off x="1880558" y="3536830"/>
            <a:ext cx="3459193" cy="485117"/>
          </a:xfrm>
          <a:custGeom>
            <a:avLst/>
            <a:gdLst>
              <a:gd name="connsiteX0" fmla="*/ 0 w 3459193"/>
              <a:gd name="connsiteY0" fmla="*/ 500332 h 500332"/>
              <a:gd name="connsiteX1" fmla="*/ 3459193 w 3459193"/>
              <a:gd name="connsiteY1" fmla="*/ 483079 h 500332"/>
              <a:gd name="connsiteX2" fmla="*/ 3459193 w 3459193"/>
              <a:gd name="connsiteY2" fmla="*/ 0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9193" h="500332">
                <a:moveTo>
                  <a:pt x="0" y="500332"/>
                </a:moveTo>
                <a:lnTo>
                  <a:pt x="3459193" y="483079"/>
                </a:lnTo>
                <a:lnTo>
                  <a:pt x="3459193" y="0"/>
                </a:lnTo>
              </a:path>
            </a:pathLst>
          </a:custGeom>
          <a:noFill/>
          <a:ln w="25400">
            <a:solidFill>
              <a:schemeClr val="accent3">
                <a:lumMod val="75000"/>
              </a:schemeClr>
            </a:solidFill>
            <a:miter lim="800000"/>
            <a:headEnd type="triangle"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0E44FE50-99EE-44B7-87FF-8F6B0DCBDE8B}"/>
              </a:ext>
            </a:extLst>
          </p:cNvPr>
          <p:cNvSpPr/>
          <p:nvPr/>
        </p:nvSpPr>
        <p:spPr bwMode="auto">
          <a:xfrm>
            <a:off x="2691442" y="3674853"/>
            <a:ext cx="4166558" cy="34505"/>
          </a:xfrm>
          <a:custGeom>
            <a:avLst/>
            <a:gdLst>
              <a:gd name="connsiteX0" fmla="*/ 0 w 4166558"/>
              <a:gd name="connsiteY0" fmla="*/ 34505 h 34505"/>
              <a:gd name="connsiteX1" fmla="*/ 4166558 w 4166558"/>
              <a:gd name="connsiteY1" fmla="*/ 0 h 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66558" h="34505">
                <a:moveTo>
                  <a:pt x="0" y="34505"/>
                </a:moveTo>
                <a:lnTo>
                  <a:pt x="4166558" y="0"/>
                </a:lnTo>
              </a:path>
            </a:pathLst>
          </a:custGeom>
          <a:noFill/>
          <a:ln w="25400">
            <a:solidFill>
              <a:schemeClr val="accent4"/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BCE47DD9-E06E-4CAF-80F4-0A04CD409AF2}"/>
              </a:ext>
            </a:extLst>
          </p:cNvPr>
          <p:cNvSpPr/>
          <p:nvPr/>
        </p:nvSpPr>
        <p:spPr bwMode="auto">
          <a:xfrm>
            <a:off x="1880558" y="3923339"/>
            <a:ext cx="4986068" cy="163902"/>
          </a:xfrm>
          <a:custGeom>
            <a:avLst/>
            <a:gdLst>
              <a:gd name="connsiteX0" fmla="*/ 0 w 4986068"/>
              <a:gd name="connsiteY0" fmla="*/ 163902 h 163902"/>
              <a:gd name="connsiteX1" fmla="*/ 4390845 w 4986068"/>
              <a:gd name="connsiteY1" fmla="*/ 120770 h 163902"/>
              <a:gd name="connsiteX2" fmla="*/ 4390845 w 4986068"/>
              <a:gd name="connsiteY2" fmla="*/ 8627 h 163902"/>
              <a:gd name="connsiteX3" fmla="*/ 4986068 w 4986068"/>
              <a:gd name="connsiteY3" fmla="*/ 0 h 16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6068" h="163902">
                <a:moveTo>
                  <a:pt x="0" y="163902"/>
                </a:moveTo>
                <a:lnTo>
                  <a:pt x="4390845" y="120770"/>
                </a:lnTo>
                <a:lnTo>
                  <a:pt x="4390845" y="8627"/>
                </a:lnTo>
                <a:lnTo>
                  <a:pt x="4986068" y="0"/>
                </a:lnTo>
              </a:path>
            </a:pathLst>
          </a:custGeom>
          <a:noFill/>
          <a:ln w="25400">
            <a:solidFill>
              <a:schemeClr val="accent4"/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7B0D2CFE-54E4-4605-BAAB-97CE7481DE62}"/>
              </a:ext>
            </a:extLst>
          </p:cNvPr>
          <p:cNvSpPr/>
          <p:nvPr/>
        </p:nvSpPr>
        <p:spPr bwMode="auto">
          <a:xfrm>
            <a:off x="1613140" y="4037162"/>
            <a:ext cx="5503652" cy="232913"/>
          </a:xfrm>
          <a:custGeom>
            <a:avLst/>
            <a:gdLst>
              <a:gd name="connsiteX0" fmla="*/ 0 w 5503652"/>
              <a:gd name="connsiteY0" fmla="*/ 232913 h 232913"/>
              <a:gd name="connsiteX1" fmla="*/ 5495026 w 5503652"/>
              <a:gd name="connsiteY1" fmla="*/ 198408 h 232913"/>
              <a:gd name="connsiteX2" fmla="*/ 5503652 w 5503652"/>
              <a:gd name="connsiteY2" fmla="*/ 0 h 23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652" h="232913">
                <a:moveTo>
                  <a:pt x="0" y="232913"/>
                </a:moveTo>
                <a:lnTo>
                  <a:pt x="5495026" y="198408"/>
                </a:lnTo>
                <a:lnTo>
                  <a:pt x="5503652" y="0"/>
                </a:lnTo>
              </a:path>
            </a:pathLst>
          </a:custGeom>
          <a:noFill/>
          <a:ln w="25400">
            <a:solidFill>
              <a:schemeClr val="accent4"/>
            </a:solidFill>
            <a:miter lim="800000"/>
            <a:headEnd type="triangle"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64983A4B-1578-48A3-8EAF-076E599D6741}"/>
              </a:ext>
            </a:extLst>
          </p:cNvPr>
          <p:cNvSpPr/>
          <p:nvPr/>
        </p:nvSpPr>
        <p:spPr bwMode="auto">
          <a:xfrm>
            <a:off x="1639019" y="4037162"/>
            <a:ext cx="5624423" cy="431321"/>
          </a:xfrm>
          <a:custGeom>
            <a:avLst/>
            <a:gdLst>
              <a:gd name="connsiteX0" fmla="*/ 0 w 5624423"/>
              <a:gd name="connsiteY0" fmla="*/ 431321 h 431321"/>
              <a:gd name="connsiteX1" fmla="*/ 5624423 w 5624423"/>
              <a:gd name="connsiteY1" fmla="*/ 414068 h 431321"/>
              <a:gd name="connsiteX2" fmla="*/ 5624423 w 5624423"/>
              <a:gd name="connsiteY2" fmla="*/ 0 h 4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4423" h="431321">
                <a:moveTo>
                  <a:pt x="0" y="431321"/>
                </a:moveTo>
                <a:lnTo>
                  <a:pt x="5624423" y="414068"/>
                </a:lnTo>
                <a:lnTo>
                  <a:pt x="5624423" y="0"/>
                </a:lnTo>
              </a:path>
            </a:pathLst>
          </a:custGeom>
          <a:noFill/>
          <a:ln w="25400">
            <a:solidFill>
              <a:schemeClr val="accent4"/>
            </a:solidFill>
            <a:miter lim="800000"/>
            <a:headEnd type="triangle"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D5D9CA37-126A-4384-A811-BADF92368C2F}"/>
              </a:ext>
            </a:extLst>
          </p:cNvPr>
          <p:cNvSpPr/>
          <p:nvPr/>
        </p:nvSpPr>
        <p:spPr bwMode="auto">
          <a:xfrm>
            <a:off x="1897811" y="4123426"/>
            <a:ext cx="1388999" cy="1009291"/>
          </a:xfrm>
          <a:custGeom>
            <a:avLst/>
            <a:gdLst>
              <a:gd name="connsiteX0" fmla="*/ 0 w 1388999"/>
              <a:gd name="connsiteY0" fmla="*/ 0 h 1009291"/>
              <a:gd name="connsiteX1" fmla="*/ 1388853 w 1388999"/>
              <a:gd name="connsiteY1" fmla="*/ 526212 h 1009291"/>
              <a:gd name="connsiteX2" fmla="*/ 69012 w 1388999"/>
              <a:gd name="connsiteY2" fmla="*/ 1009291 h 100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8999" h="1009291">
                <a:moveTo>
                  <a:pt x="0" y="0"/>
                </a:moveTo>
                <a:cubicBezTo>
                  <a:pt x="688675" y="178998"/>
                  <a:pt x="1377351" y="357997"/>
                  <a:pt x="1388853" y="526212"/>
                </a:cubicBezTo>
                <a:cubicBezTo>
                  <a:pt x="1400355" y="694427"/>
                  <a:pt x="734683" y="851859"/>
                  <a:pt x="69012" y="1009291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2AED481-19FC-4120-8790-EC9D787E2EF3}"/>
              </a:ext>
            </a:extLst>
          </p:cNvPr>
          <p:cNvSpPr/>
          <p:nvPr/>
        </p:nvSpPr>
        <p:spPr bwMode="auto">
          <a:xfrm>
            <a:off x="1647645" y="4330460"/>
            <a:ext cx="1621565" cy="1009291"/>
          </a:xfrm>
          <a:custGeom>
            <a:avLst/>
            <a:gdLst>
              <a:gd name="connsiteX0" fmla="*/ 0 w 1621565"/>
              <a:gd name="connsiteY0" fmla="*/ 0 h 1009291"/>
              <a:gd name="connsiteX1" fmla="*/ 1613140 w 1621565"/>
              <a:gd name="connsiteY1" fmla="*/ 422695 h 1009291"/>
              <a:gd name="connsiteX2" fmla="*/ 517585 w 1621565"/>
              <a:gd name="connsiteY2" fmla="*/ 1009291 h 100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565" h="1009291">
                <a:moveTo>
                  <a:pt x="0" y="0"/>
                </a:moveTo>
                <a:cubicBezTo>
                  <a:pt x="763438" y="127240"/>
                  <a:pt x="1526876" y="254480"/>
                  <a:pt x="1613140" y="422695"/>
                </a:cubicBezTo>
                <a:cubicBezTo>
                  <a:pt x="1699404" y="590910"/>
                  <a:pt x="1108494" y="800100"/>
                  <a:pt x="517585" y="1009291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845117EE-5AEA-4E20-8B65-AC55BE0520D2}"/>
              </a:ext>
            </a:extLst>
          </p:cNvPr>
          <p:cNvSpPr/>
          <p:nvPr/>
        </p:nvSpPr>
        <p:spPr bwMode="auto">
          <a:xfrm>
            <a:off x="1664898" y="4537494"/>
            <a:ext cx="1607487" cy="1009291"/>
          </a:xfrm>
          <a:custGeom>
            <a:avLst/>
            <a:gdLst>
              <a:gd name="connsiteX0" fmla="*/ 0 w 1607487"/>
              <a:gd name="connsiteY0" fmla="*/ 0 h 1009291"/>
              <a:gd name="connsiteX1" fmla="*/ 1604513 w 1607487"/>
              <a:gd name="connsiteY1" fmla="*/ 388189 h 1009291"/>
              <a:gd name="connsiteX2" fmla="*/ 319177 w 1607487"/>
              <a:gd name="connsiteY2" fmla="*/ 1009291 h 100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487" h="1009291">
                <a:moveTo>
                  <a:pt x="0" y="0"/>
                </a:moveTo>
                <a:cubicBezTo>
                  <a:pt x="775658" y="109987"/>
                  <a:pt x="1551317" y="219974"/>
                  <a:pt x="1604513" y="388189"/>
                </a:cubicBezTo>
                <a:cubicBezTo>
                  <a:pt x="1657709" y="556404"/>
                  <a:pt x="988443" y="782847"/>
                  <a:pt x="319177" y="1009291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3DF483-4CA4-488D-91DD-72B406A4C64C}"/>
              </a:ext>
            </a:extLst>
          </p:cNvPr>
          <p:cNvSpPr txBox="1"/>
          <p:nvPr/>
        </p:nvSpPr>
        <p:spPr>
          <a:xfrm>
            <a:off x="2960382" y="4700664"/>
            <a:ext cx="49084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</a:t>
            </a:r>
            <a:endParaRPr kumimoji="1" lang="ja-JP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F981967-DA37-437D-B05A-847259FEFE93}"/>
              </a:ext>
            </a:extLst>
          </p:cNvPr>
          <p:cNvSpPr txBox="1"/>
          <p:nvPr/>
        </p:nvSpPr>
        <p:spPr>
          <a:xfrm>
            <a:off x="5200235" y="2737689"/>
            <a:ext cx="185322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[STATION_CODE 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作成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kumimoji="1" lang="en-US" altLang="ja-JP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別事業者の同一駅を区別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1215D2C-E1EA-456D-9430-530FFDC6F46C}"/>
              </a:ext>
            </a:extLst>
          </p:cNvPr>
          <p:cNvSpPr txBox="1"/>
          <p:nvPr/>
        </p:nvSpPr>
        <p:spPr>
          <a:xfrm>
            <a:off x="3648974" y="2905926"/>
            <a:ext cx="122709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対象路線抽出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06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6F0F5-CE90-4CF0-8F01-FB0B5570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996333" cy="424732"/>
          </a:xfrm>
        </p:spPr>
        <p:txBody>
          <a:bodyPr/>
          <a:lstStyle/>
          <a:p>
            <a:r>
              <a:rPr kumimoji="1" lang="ja-JP" altLang="en-US" dirty="0"/>
              <a:t>位置調整（</a:t>
            </a:r>
            <a:r>
              <a:rPr kumimoji="1" lang="en-US" altLang="ja-JP" dirty="0"/>
              <a:t>cv-editor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8F7506-7F2C-4FA8-8789-0714BF6B8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865BEF-0418-4ADB-ABF7-DEB8C2A937C0}"/>
              </a:ext>
            </a:extLst>
          </p:cNvPr>
          <p:cNvSpPr/>
          <p:nvPr/>
        </p:nvSpPr>
        <p:spPr bwMode="auto">
          <a:xfrm>
            <a:off x="297921" y="888521"/>
            <a:ext cx="2491774" cy="5789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>
              <a:lnSpc>
                <a:spcPts val="1700"/>
              </a:lnSpc>
            </a:pPr>
            <a:r>
              <a:rPr kumimoji="1" lang="en-US" altLang="ja-JP" sz="1200" dirty="0"/>
              <a:t>:</a:t>
            </a:r>
          </a:p>
          <a:p>
            <a:pPr>
              <a:lnSpc>
                <a:spcPts val="1700"/>
              </a:lnSpc>
            </a:pPr>
            <a:r>
              <a:rPr lang="en-US" altLang="ja-JP" sz="1200" dirty="0"/>
              <a:t>input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|- :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|- company_conv.csv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>
              <a:lnSpc>
                <a:spcPts val="1700"/>
              </a:lnSpc>
            </a:pPr>
            <a:endParaRPr lang="en-US" altLang="ja-JP" sz="1200" dirty="0"/>
          </a:p>
          <a:p>
            <a:pPr>
              <a:lnSpc>
                <a:spcPts val="1700"/>
              </a:lnSpc>
            </a:pPr>
            <a:r>
              <a:rPr lang="en-US" altLang="ja-JP" sz="1200" dirty="0"/>
              <a:t>output</a:t>
            </a:r>
          </a:p>
          <a:p>
            <a:pPr>
              <a:lnSpc>
                <a:spcPts val="1700"/>
              </a:lnSpc>
            </a:pPr>
            <a:r>
              <a:rPr lang="en-US" altLang="ja-JP" sz="1200" dirty="0"/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|- :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|-</a:t>
            </a:r>
            <a:r>
              <a:rPr lang="en-US" altLang="ja-JP" sz="1200" dirty="0"/>
              <a:t> </a:t>
            </a:r>
            <a:r>
              <a:rPr lang="en-US" altLang="ja-JP" sz="1200" dirty="0" err="1"/>
              <a:t>for_cv</a:t>
            </a:r>
            <a:r>
              <a:rPr lang="en-US" altLang="ja-JP" sz="1200" dirty="0"/>
              <a:t>-editor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station_master.txt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railstation_master.txt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railway_master.txt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transporter_master.txt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railtransporter_master.txt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|-</a:t>
            </a:r>
            <a:r>
              <a:rPr lang="en-US" altLang="ja-JP" sz="1200" dirty="0"/>
              <a:t> </a:t>
            </a:r>
            <a:r>
              <a:rPr lang="en-US" altLang="ja-JP" sz="1200" dirty="0" err="1"/>
              <a:t>for_cv-editor_scd</a:t>
            </a:r>
            <a:r>
              <a:rPr lang="ja-JP" altLang="en-US" sz="1200" dirty="0"/>
              <a:t>整理後</a:t>
            </a:r>
            <a:endParaRPr lang="en-US" altLang="ja-JP" sz="1200" dirty="0"/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: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</a:t>
            </a:r>
            <a:r>
              <a:rPr lang="ja-JP" altLang="en-US" sz="1200" dirty="0"/>
              <a:t>分割</a:t>
            </a:r>
            <a:endParaRPr lang="en-US" altLang="ja-JP" sz="1200" dirty="0"/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</a:t>
            </a:r>
            <a:r>
              <a:rPr lang="ja-JP" altLang="en-US" sz="1200" dirty="0"/>
              <a:t>分割</a:t>
            </a:r>
            <a:r>
              <a:rPr lang="en-US" altLang="ja-JP" sz="1200" dirty="0"/>
              <a:t>_mod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</a:t>
            </a:r>
            <a:r>
              <a:rPr lang="ja-JP" altLang="en-US" sz="1200" dirty="0"/>
              <a:t>分割</a:t>
            </a:r>
            <a:r>
              <a:rPr lang="en-US" altLang="ja-JP" sz="1200" dirty="0"/>
              <a:t>_mod_</a:t>
            </a:r>
            <a:r>
              <a:rPr lang="ja-JP" altLang="en-US" sz="1200" dirty="0"/>
              <a:t>マージ</a:t>
            </a:r>
            <a:endParaRPr lang="en-US" altLang="ja-JP" sz="1200" dirty="0"/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</a:t>
            </a:r>
          </a:p>
          <a:p>
            <a:pPr>
              <a:lnSpc>
                <a:spcPts val="1700"/>
              </a:lnSpc>
            </a:pPr>
            <a:r>
              <a:rPr lang="en-US" altLang="ja-JP" sz="1200" dirty="0">
                <a:solidFill>
                  <a:schemeClr val="tx1"/>
                </a:solidFill>
              </a:rPr>
              <a:t> |  |- </a:t>
            </a:r>
            <a:r>
              <a:rPr lang="ja-JP" altLang="en-US" sz="1200" dirty="0"/>
              <a:t>分割</a:t>
            </a:r>
            <a:r>
              <a:rPr lang="en-US" altLang="ja-JP" sz="1200" dirty="0"/>
              <a:t>_mod_</a:t>
            </a:r>
            <a:r>
              <a:rPr lang="ja-JP" altLang="en-US" sz="1200" dirty="0"/>
              <a:t>マージ</a:t>
            </a:r>
            <a:r>
              <a:rPr lang="en-US" altLang="ja-JP" sz="1200" dirty="0"/>
              <a:t>_</a:t>
            </a:r>
            <a:r>
              <a:rPr lang="ja-JP" altLang="en-US" sz="1200" dirty="0"/>
              <a:t>往復</a:t>
            </a:r>
            <a:endParaRPr lang="en-US" altLang="ja-JP" sz="1200" dirty="0"/>
          </a:p>
          <a:p>
            <a:pPr>
              <a:lnSpc>
                <a:spcPts val="1700"/>
              </a:lnSpc>
            </a:pPr>
            <a:endParaRPr lang="en-US" altLang="ja-JP" sz="1200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D6C09A6E-455E-4D79-A34C-5E3504F98AF2}"/>
              </a:ext>
            </a:extLst>
          </p:cNvPr>
          <p:cNvSpPr/>
          <p:nvPr/>
        </p:nvSpPr>
        <p:spPr bwMode="auto">
          <a:xfrm>
            <a:off x="2382982" y="2521527"/>
            <a:ext cx="304800" cy="121920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826F1CC-38D5-4B8F-BA2F-D6A4B138ADF1}"/>
              </a:ext>
            </a:extLst>
          </p:cNvPr>
          <p:cNvSpPr/>
          <p:nvPr/>
        </p:nvSpPr>
        <p:spPr bwMode="auto">
          <a:xfrm>
            <a:off x="2175164" y="4025034"/>
            <a:ext cx="304800" cy="366857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199126-BF2D-4F5D-B1C6-095564E19D10}"/>
              </a:ext>
            </a:extLst>
          </p:cNvPr>
          <p:cNvSpPr txBox="1"/>
          <p:nvPr/>
        </p:nvSpPr>
        <p:spPr>
          <a:xfrm>
            <a:off x="3126803" y="3588326"/>
            <a:ext cx="1098833" cy="258532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Excel 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で作成</a:t>
            </a:r>
            <a:endParaRPr kumimoji="1"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71E092-877E-4335-AC39-98FD118265BA}"/>
              </a:ext>
            </a:extLst>
          </p:cNvPr>
          <p:cNvSpPr txBox="1"/>
          <p:nvPr/>
        </p:nvSpPr>
        <p:spPr>
          <a:xfrm>
            <a:off x="3103417" y="4078097"/>
            <a:ext cx="1856509" cy="6678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run_cvdata_bunkatsu.sh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c</a:t>
            </a:r>
            <a:r>
              <a:rPr kumimoji="1"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vdata_bunkatsu.py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c</a:t>
            </a:r>
            <a:r>
              <a:rPr kumimoji="1"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vdata_bunkatsu_jre.py</a:t>
            </a:r>
            <a:endParaRPr kumimoji="1" lang="ja-JP" altLang="en-US" sz="12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6D7494-5F39-4A0E-95CA-73FF1A3600C5}"/>
              </a:ext>
            </a:extLst>
          </p:cNvPr>
          <p:cNvSpPr txBox="1"/>
          <p:nvPr/>
        </p:nvSpPr>
        <p:spPr>
          <a:xfrm>
            <a:off x="3103417" y="5129351"/>
            <a:ext cx="1856509" cy="4247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run_cvdata_bunkatsu.sh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c</a:t>
            </a:r>
            <a:r>
              <a:rPr kumimoji="1"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vdata_bunkatsu.py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1C4706-3F75-456D-96D0-67D6E8B897AC}"/>
              </a:ext>
            </a:extLst>
          </p:cNvPr>
          <p:cNvSpPr txBox="1"/>
          <p:nvPr/>
        </p:nvSpPr>
        <p:spPr>
          <a:xfrm>
            <a:off x="5509785" y="4765526"/>
            <a:ext cx="2318033" cy="258532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  <a:latin typeface="+mn-ea"/>
                <a:ea typeface="+mn-ea"/>
              </a:rPr>
              <a:t>データ編集ツール </a:t>
            </a:r>
            <a:r>
              <a:rPr kumimoji="1" lang="en-US" altLang="ja-JP" sz="1200" dirty="0">
                <a:solidFill>
                  <a:srgbClr val="C00000"/>
                </a:solidFill>
                <a:latin typeface="+mn-ea"/>
                <a:ea typeface="+mn-ea"/>
              </a:rPr>
              <a:t>cv-editor</a:t>
            </a:r>
            <a:endParaRPr kumimoji="1"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6FC6F93-4E9C-47AF-92C3-09F9912FB642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>
            <a:off x="1219200" y="4765526"/>
            <a:ext cx="4290585" cy="12926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DCC4403-0E77-4A88-891A-9E3FDE75B93C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flipH="1">
            <a:off x="1399309" y="4894792"/>
            <a:ext cx="4110476" cy="23455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64BF568-338D-42C3-A776-D0DB9CE87851}"/>
              </a:ext>
            </a:extLst>
          </p:cNvPr>
          <p:cNvCxnSpPr>
            <a:stCxn id="9" idx="1"/>
            <a:endCxn id="13" idx="1"/>
          </p:cNvCxnSpPr>
          <p:nvPr/>
        </p:nvCxnSpPr>
        <p:spPr bwMode="auto">
          <a:xfrm>
            <a:off x="2479964" y="4208463"/>
            <a:ext cx="623453" cy="20357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743028E-E673-4C58-83DD-DEC3A59A15CC}"/>
              </a:ext>
            </a:extLst>
          </p:cNvPr>
          <p:cNvCxnSpPr>
            <a:stCxn id="5" idx="1"/>
            <a:endCxn id="10" idx="1"/>
          </p:cNvCxnSpPr>
          <p:nvPr/>
        </p:nvCxnSpPr>
        <p:spPr bwMode="auto">
          <a:xfrm>
            <a:off x="2687782" y="3131127"/>
            <a:ext cx="439021" cy="586465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9D761FE-DB1F-4B7C-81FB-F8BB1C109A2B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 bwMode="auto">
          <a:xfrm flipH="1">
            <a:off x="2479964" y="3717592"/>
            <a:ext cx="646839" cy="490871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F47572D-5283-4ABE-808D-FBC94D746F69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1219200" y="4412035"/>
            <a:ext cx="1884217" cy="26093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F0336A5-DFB9-40C0-9CEF-3F8FAB9D9769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99309" y="5190258"/>
            <a:ext cx="1704108" cy="151459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443930B-52DB-4B29-BFA3-3A0E08A79B0E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>
            <a:off x="1898073" y="5341717"/>
            <a:ext cx="1205344" cy="199891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8A03793-2393-4E56-8173-149E2BEFF8BA}"/>
              </a:ext>
            </a:extLst>
          </p:cNvPr>
          <p:cNvSpPr txBox="1"/>
          <p:nvPr/>
        </p:nvSpPr>
        <p:spPr>
          <a:xfrm>
            <a:off x="4959926" y="4211182"/>
            <a:ext cx="325581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鉄道会社ごとにデータ分割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JRE 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は、さらに分割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(1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分割の路線数を指定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769F58C-ACC3-4E99-9304-B043BF332B55}"/>
              </a:ext>
            </a:extLst>
          </p:cNvPr>
          <p:cNvSpPr txBox="1"/>
          <p:nvPr/>
        </p:nvSpPr>
        <p:spPr>
          <a:xfrm>
            <a:off x="4225636" y="3617874"/>
            <a:ext cx="2604655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[Station Code 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を鉄道会社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prefix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付きに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79A814-5941-456E-A7F4-BF144D989F4F}"/>
              </a:ext>
            </a:extLst>
          </p:cNvPr>
          <p:cNvSpPr txBox="1"/>
          <p:nvPr/>
        </p:nvSpPr>
        <p:spPr>
          <a:xfrm>
            <a:off x="7827818" y="4794462"/>
            <a:ext cx="1125343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駅位置を調整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0FBFBE5-0543-4EA1-946A-15809A9D6497}"/>
              </a:ext>
            </a:extLst>
          </p:cNvPr>
          <p:cNvSpPr txBox="1"/>
          <p:nvPr/>
        </p:nvSpPr>
        <p:spPr>
          <a:xfrm>
            <a:off x="4941747" y="5214418"/>
            <a:ext cx="230418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鉄道会社ごとのデータをマージ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EDD2842-328C-4295-95C7-4DF3648E81DA}"/>
              </a:ext>
            </a:extLst>
          </p:cNvPr>
          <p:cNvSpPr txBox="1"/>
          <p:nvPr/>
        </p:nvSpPr>
        <p:spPr>
          <a:xfrm>
            <a:off x="3103417" y="5656612"/>
            <a:ext cx="1953492" cy="4247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run_cvdata_add_reverse.sh</a:t>
            </a:r>
          </a:p>
          <a:p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(c</a:t>
            </a:r>
            <a:r>
              <a:rPr kumimoji="1" lang="en-US" altLang="ja-JP" sz="1200" dirty="0">
                <a:solidFill>
                  <a:srgbClr val="008000"/>
                </a:solidFill>
                <a:latin typeface="+mn-ea"/>
                <a:ea typeface="+mn-ea"/>
              </a:rPr>
              <a:t>vdata_add_reverse.py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B3296BE-9F16-4CBB-93EF-71A5782D0A0B}"/>
              </a:ext>
            </a:extLst>
          </p:cNvPr>
          <p:cNvCxnSpPr>
            <a:cxnSpLocks/>
            <a:endCxn id="49" idx="1"/>
          </p:cNvCxnSpPr>
          <p:nvPr/>
        </p:nvCxnSpPr>
        <p:spPr bwMode="auto">
          <a:xfrm>
            <a:off x="1898073" y="5614990"/>
            <a:ext cx="1205344" cy="25398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1B7B986-D5E4-40D5-8384-2C60E296B783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2327564" y="5868978"/>
            <a:ext cx="775853" cy="100501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98CA57B-4DC5-4581-AEA7-BE835241A1E1}"/>
              </a:ext>
            </a:extLst>
          </p:cNvPr>
          <p:cNvSpPr txBox="1"/>
          <p:nvPr/>
        </p:nvSpPr>
        <p:spPr>
          <a:xfrm>
            <a:off x="5056909" y="5745678"/>
            <a:ext cx="230418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復路データ追加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663A54A0-1AE2-49A8-9303-5839B513EEE2}"/>
              </a:ext>
            </a:extLst>
          </p:cNvPr>
          <p:cNvSpPr/>
          <p:nvPr/>
        </p:nvSpPr>
        <p:spPr bwMode="auto">
          <a:xfrm>
            <a:off x="1856509" y="1662545"/>
            <a:ext cx="1219200" cy="2549237"/>
          </a:xfrm>
          <a:custGeom>
            <a:avLst/>
            <a:gdLst>
              <a:gd name="connsiteX0" fmla="*/ 0 w 1219200"/>
              <a:gd name="connsiteY0" fmla="*/ 13855 h 2549237"/>
              <a:gd name="connsiteX1" fmla="*/ 748146 w 1219200"/>
              <a:gd name="connsiteY1" fmla="*/ 0 h 2549237"/>
              <a:gd name="connsiteX2" fmla="*/ 1066800 w 1219200"/>
              <a:gd name="connsiteY2" fmla="*/ 346364 h 2549237"/>
              <a:gd name="connsiteX3" fmla="*/ 1066800 w 1219200"/>
              <a:gd name="connsiteY3" fmla="*/ 2424546 h 2549237"/>
              <a:gd name="connsiteX4" fmla="*/ 1219200 w 1219200"/>
              <a:gd name="connsiteY4" fmla="*/ 2549237 h 254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549237">
                <a:moveTo>
                  <a:pt x="0" y="13855"/>
                </a:moveTo>
                <a:lnTo>
                  <a:pt x="748146" y="0"/>
                </a:lnTo>
                <a:lnTo>
                  <a:pt x="1066800" y="346364"/>
                </a:lnTo>
                <a:lnTo>
                  <a:pt x="1066800" y="2424546"/>
                </a:lnTo>
                <a:lnTo>
                  <a:pt x="1219200" y="2549237"/>
                </a:lnTo>
              </a:path>
            </a:pathLst>
          </a:custGeom>
          <a:noFill/>
          <a:ln w="12700">
            <a:solidFill>
              <a:schemeClr val="accent1"/>
            </a:solidFill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89764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ーマ1" id="{90D96F14-BC25-47E7-8AB5-8D4AC7351E21}" vid="{C4971431-B7B4-46B4-9969-C759679410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764</TotalTime>
  <Words>469</Words>
  <Application>Microsoft Office PowerPoint</Application>
  <PresentationFormat>画面に合わせる (4:3)</PresentationFormat>
  <Paragraphs>85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HGPｺﾞｼｯｸE</vt:lpstr>
      <vt:lpstr>HGP創英角ｺﾞｼｯｸUB</vt:lpstr>
      <vt:lpstr>テーマ1</vt:lpstr>
      <vt:lpstr>script メモ[駅データ.jp]</vt:lpstr>
      <vt:lpstr>所定フォーマットデータ作成</vt:lpstr>
      <vt:lpstr>位置調整（cv-editor）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大谷恵子 / OOTANI，KEIKO</dc:creator>
  <cp:lastModifiedBy>大谷恵子 / OOTANI，KEIKO</cp:lastModifiedBy>
  <cp:revision>33</cp:revision>
  <dcterms:created xsi:type="dcterms:W3CDTF">2020-12-09T08:09:36Z</dcterms:created>
  <dcterms:modified xsi:type="dcterms:W3CDTF">2020-12-14T10:03:25Z</dcterms:modified>
</cp:coreProperties>
</file>