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layfair Displ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Olaf Bula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9-09T13:31:04.199">
    <p:pos x="6000" y="0"/>
    <p:text>Remove?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7c85a43a9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7c85a43a9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7c85a43a9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7c85a43a9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7c85a43a9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7c85a43a9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7c85a43a9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7c85a43a9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cefcbb0d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cefcbb0d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cefcbb0d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7cefcbb0d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7cefcbb0d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7cefcbb0d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7cefcbb0d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7cefcbb0d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7c85a43a9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7c85a43a9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7c85a43a9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7c85a43a9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hyperlink" Target="http://www.youtube.com/watch?v=0u0M4CMq7uI" TargetMode="External"/><Relationship Id="rId6" Type="http://schemas.openxmlformats.org/officeDocument/2006/relationships/image" Target="../media/image3.jpg"/><Relationship Id="rId7" Type="http://schemas.openxmlformats.org/officeDocument/2006/relationships/hyperlink" Target="http://www.youtube.com/watch?v=xiU-O8arVa8" TargetMode="External"/><Relationship Id="rId8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ploring if machine learning could help with creating playlists for Spotify using unsupervised clustering"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3825" y="-79750"/>
            <a:ext cx="9731651" cy="530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type="ctrTitle"/>
          </p:nvPr>
        </p:nvSpPr>
        <p:spPr>
          <a:xfrm>
            <a:off x="1831200" y="263050"/>
            <a:ext cx="5481600" cy="671700"/>
          </a:xfrm>
          <a:prstGeom prst="rect">
            <a:avLst/>
          </a:prstGeom>
          <a:solidFill>
            <a:srgbClr val="FFFFFF">
              <a:alpha val="47470"/>
            </a:srgbClr>
          </a:solidFill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Using ML For</a:t>
            </a:r>
            <a:r>
              <a:rPr lang="en-GB">
                <a:solidFill>
                  <a:srgbClr val="FF0000"/>
                </a:solidFill>
              </a:rPr>
              <a:t> Playlist Creation</a:t>
            </a:r>
            <a:r>
              <a:rPr lang="en-GB">
                <a:solidFill>
                  <a:srgbClr val="FF0000"/>
                </a:solidFill>
              </a:rPr>
              <a:t>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2679900" y="4139233"/>
            <a:ext cx="37842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Playlist Creation P</a:t>
            </a:r>
            <a:r>
              <a:rPr lang="en-GB" sz="2000"/>
              <a:t>rotot</a:t>
            </a:r>
            <a:r>
              <a:rPr lang="en-GB" sz="2000"/>
              <a:t>y</a:t>
            </a:r>
            <a:r>
              <a:rPr lang="en-GB" sz="2000"/>
              <a:t>pe</a:t>
            </a:r>
            <a:endParaRPr sz="2000"/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6464100" y="4430650"/>
            <a:ext cx="2679900" cy="7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465"/>
              <a:t>Olaf Bulas</a:t>
            </a:r>
            <a:endParaRPr sz="1465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465"/>
              <a:t>Carlos Montefusco-Pereira</a:t>
            </a:r>
            <a:endParaRPr sz="146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number of playlists (clusters)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GB" sz="2000"/>
              <a:t>20 playlists</a:t>
            </a:r>
            <a:r>
              <a:rPr lang="en-GB" sz="2000"/>
              <a:t> provided the </a:t>
            </a:r>
            <a:r>
              <a:rPr i="1" lang="en-GB" sz="2000" u="sng"/>
              <a:t>optimal balance</a:t>
            </a:r>
            <a:r>
              <a:rPr lang="en-GB" sz="2000"/>
              <a:t>, successfully separating genres for a cleaner listening experience.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n-GB" sz="2000"/>
              <a:t>Fewer</a:t>
            </a:r>
            <a:r>
              <a:rPr lang="en-GB" sz="2000"/>
              <a:t> than 20 playlists resulted in an </a:t>
            </a:r>
            <a:r>
              <a:rPr i="1" lang="en-GB" sz="2000"/>
              <a:t>increase in mixed-genre lists</a:t>
            </a:r>
            <a:r>
              <a:rPr lang="en-GB" sz="2000"/>
              <a:t> (e.g., death metal and rock combined).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b="1" lang="en-GB" sz="2000"/>
              <a:t>More</a:t>
            </a:r>
            <a:r>
              <a:rPr lang="en-GB" sz="2000"/>
              <a:t> than 20 playlists created </a:t>
            </a:r>
            <a:r>
              <a:rPr i="1" lang="en-GB" sz="2000"/>
              <a:t>unwanted over-segmentation</a:t>
            </a:r>
            <a:r>
              <a:rPr lang="en-GB" sz="2000"/>
              <a:t>, dividing single genres like hip hop into too many unnecessary lists.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 unsupervised machine learning suitable?</a:t>
            </a:r>
            <a:endParaRPr/>
          </a:p>
        </p:txBody>
      </p:sp>
      <p:sp>
        <p:nvSpPr>
          <p:cNvPr id="156" name="Google Shape;156;p23"/>
          <p:cNvSpPr txBox="1"/>
          <p:nvPr/>
        </p:nvSpPr>
        <p:spPr>
          <a:xfrm>
            <a:off x="367225" y="1315625"/>
            <a:ext cx="83544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K-Means  ⚡✅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• Fast, easy to explain via centroids ('vibes')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• Centroid may not match a real track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Agglomerative  🧱🧭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• Shows hierarchy, and flexibility of features (e</a:t>
            </a:r>
            <a:r>
              <a:rPr lang="en-GB"/>
              <a:t>.g. energetic rock</a:t>
            </a:r>
            <a:r>
              <a:rPr lang="en-GB" sz="1800">
                <a:solidFill>
                  <a:schemeClr val="dk2"/>
                </a:solidFill>
              </a:rPr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• Explainability harder; must choose cut height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DBSCAN  🔎🧹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• Marks noise/outliers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• Sensitive to ε/min_samples; fiddly tuning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Moosic Opportunity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29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1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39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366050" y="2498125"/>
            <a:ext cx="2610600" cy="11637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75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31722" rotWithShape="0" dir="5400000" dist="18240">
              <a:srgbClr val="000000">
                <a:alpha val="34900"/>
              </a:srgbClr>
            </a:outerShdw>
          </a:effectLst>
        </p:spPr>
        <p:txBody>
          <a:bodyPr anchorCtr="0" anchor="ctr" bIns="36250" lIns="72525" spcFirstLastPara="1" rIns="72525" wrap="square" tIns="362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086" u="none" cap="none" strike="noStrike">
                <a:solidFill>
                  <a:srgbClr val="6C5CE7"/>
                </a:solidFill>
                <a:latin typeface="Calibri"/>
                <a:ea typeface="Calibri"/>
                <a:cs typeface="Calibri"/>
                <a:sym typeface="Calibri"/>
              </a:rPr>
              <a:t>Pain  </a:t>
            </a:r>
            <a:endParaRPr b="1" i="0" sz="2086" u="none" cap="none" strike="noStrike">
              <a:solidFill>
                <a:srgbClr val="6C5CE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86">
                <a:solidFill>
                  <a:srgbClr val="FAFAFA"/>
                </a:solidFill>
                <a:latin typeface="Calibri"/>
                <a:ea typeface="Calibri"/>
                <a:cs typeface="Calibri"/>
                <a:sym typeface="Calibri"/>
              </a:rPr>
              <a:t>Manual curation takes time</a:t>
            </a:r>
            <a:endParaRPr sz="1610"/>
          </a:p>
        </p:txBody>
      </p:sp>
      <p:sp>
        <p:nvSpPr>
          <p:cNvPr id="70" name="Google Shape;70;p14"/>
          <p:cNvSpPr/>
          <p:nvPr/>
        </p:nvSpPr>
        <p:spPr>
          <a:xfrm>
            <a:off x="3266700" y="2498129"/>
            <a:ext cx="2610600" cy="1163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7550">
            <a:solidFill>
              <a:srgbClr val="3C3C3C"/>
            </a:solidFill>
            <a:prstDash val="solid"/>
            <a:round/>
            <a:headEnd len="sm" w="sm" type="none"/>
            <a:tailEnd len="sm" w="sm" type="none"/>
          </a:ln>
          <a:effectLst>
            <a:outerShdw blurRad="31722" rotWithShape="0" dir="5400000" dist="18240">
              <a:srgbClr val="000000">
                <a:alpha val="34900"/>
              </a:srgbClr>
            </a:outerShdw>
          </a:effectLst>
        </p:spPr>
        <p:txBody>
          <a:bodyPr anchorCtr="0" anchor="ctr" bIns="36250" lIns="72525" spcFirstLastPara="1" rIns="72525" wrap="square" tIns="362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050" u="none" cap="none" strike="noStrike">
                <a:solidFill>
                  <a:srgbClr val="6C5CE7"/>
                </a:solidFill>
                <a:latin typeface="Calibri"/>
                <a:ea typeface="Calibri"/>
                <a:cs typeface="Calibri"/>
                <a:sym typeface="Calibri"/>
              </a:rPr>
              <a:t>Approach  </a:t>
            </a:r>
            <a:endParaRPr b="1" i="0" sz="2050" u="none" cap="none" strike="noStrike">
              <a:solidFill>
                <a:srgbClr val="6C5CE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50" u="none" cap="none" strike="noStrike">
                <a:solidFill>
                  <a:srgbClr val="FAFAFA"/>
                </a:solidFill>
                <a:latin typeface="Calibri"/>
                <a:ea typeface="Calibri"/>
                <a:cs typeface="Calibri"/>
                <a:sym typeface="Calibri"/>
              </a:rPr>
              <a:t>Cluster songs </a:t>
            </a:r>
            <a:r>
              <a:rPr lang="en-GB" sz="2050">
                <a:solidFill>
                  <a:srgbClr val="FAFAFA"/>
                </a:solidFill>
                <a:latin typeface="Calibri"/>
                <a:ea typeface="Calibri"/>
                <a:cs typeface="Calibri"/>
                <a:sym typeface="Calibri"/>
              </a:rPr>
              <a:t>with </a:t>
            </a:r>
            <a:r>
              <a:rPr b="0" i="0" lang="en-GB" sz="2050" u="none" cap="none" strike="noStrike">
                <a:solidFill>
                  <a:srgbClr val="FAFAFA"/>
                </a:solidFill>
                <a:latin typeface="Calibri"/>
                <a:ea typeface="Calibri"/>
                <a:cs typeface="Calibri"/>
                <a:sym typeface="Calibri"/>
              </a:rPr>
              <a:t>UML</a:t>
            </a:r>
            <a:endParaRPr sz="2050"/>
          </a:p>
        </p:txBody>
      </p:sp>
      <p:sp>
        <p:nvSpPr>
          <p:cNvPr id="71" name="Google Shape;71;p14"/>
          <p:cNvSpPr/>
          <p:nvPr/>
        </p:nvSpPr>
        <p:spPr>
          <a:xfrm>
            <a:off x="6167350" y="2498130"/>
            <a:ext cx="2610600" cy="1163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7550">
            <a:solidFill>
              <a:srgbClr val="3C3C3C"/>
            </a:solidFill>
            <a:prstDash val="solid"/>
            <a:round/>
            <a:headEnd len="sm" w="sm" type="none"/>
            <a:tailEnd len="sm" w="sm" type="none"/>
          </a:ln>
          <a:effectLst>
            <a:outerShdw blurRad="31722" rotWithShape="0" dir="5400000" dist="18240">
              <a:srgbClr val="000000">
                <a:alpha val="34900"/>
              </a:srgbClr>
            </a:outerShdw>
          </a:effectLst>
        </p:spPr>
        <p:txBody>
          <a:bodyPr anchorCtr="0" anchor="ctr" bIns="36250" lIns="72525" spcFirstLastPara="1" rIns="72525" wrap="square" tIns="362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050" u="none" cap="none" strike="noStrike">
                <a:solidFill>
                  <a:srgbClr val="6C5CE7"/>
                </a:solidFill>
                <a:latin typeface="Calibri"/>
                <a:ea typeface="Calibri"/>
                <a:cs typeface="Calibri"/>
                <a:sym typeface="Calibri"/>
              </a:rPr>
              <a:t>Outcome  </a:t>
            </a:r>
            <a:endParaRPr b="1" i="0" sz="2050" u="none" cap="none" strike="noStrike">
              <a:solidFill>
                <a:srgbClr val="6C5CE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50" u="none" cap="none" strike="noStrike">
                <a:solidFill>
                  <a:srgbClr val="FAFAFA"/>
                </a:solidFill>
                <a:latin typeface="Calibri"/>
                <a:ea typeface="Calibri"/>
                <a:cs typeface="Calibri"/>
                <a:sym typeface="Calibri"/>
              </a:rPr>
              <a:t>Faster, consistent playlists</a:t>
            </a:r>
            <a:endParaRPr sz="2050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037" y="297625"/>
            <a:ext cx="1674176" cy="16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we created the prototype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Data Preparation: Sourced a dataset (5000 songs) of audio features from the Spotify API.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0" l="0" r="51479" t="0"/>
          <a:stretch/>
        </p:blipFill>
        <p:spPr>
          <a:xfrm>
            <a:off x="666750" y="2458357"/>
            <a:ext cx="3789599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type="title"/>
          </p:nvPr>
        </p:nvSpPr>
        <p:spPr>
          <a:xfrm>
            <a:off x="5226425" y="2048233"/>
            <a:ext cx="3686100" cy="28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1900"/>
              <a:t>Features</a:t>
            </a:r>
            <a:r>
              <a:rPr lang="en-GB" sz="1900"/>
              <a:t>: </a:t>
            </a:r>
            <a:endParaRPr sz="19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SzPts val="990"/>
              <a:buNone/>
            </a:pPr>
            <a:r>
              <a:rPr lang="en-GB" sz="1900" strike="sngStrike">
                <a:solidFill>
                  <a:srgbClr val="CCCCCC"/>
                </a:solidFill>
              </a:rPr>
              <a:t>artist</a:t>
            </a:r>
            <a:r>
              <a:rPr lang="en-GB" sz="1900">
                <a:solidFill>
                  <a:srgbClr val="CCCCCC"/>
                </a:solidFill>
              </a:rPr>
              <a:t> , </a:t>
            </a:r>
            <a:r>
              <a:rPr lang="en-GB" sz="1900" strike="sngStrike">
                <a:solidFill>
                  <a:srgbClr val="CCCCCC"/>
                </a:solidFill>
              </a:rPr>
              <a:t>song_name</a:t>
            </a:r>
            <a:r>
              <a:rPr lang="en-GB" sz="1900">
                <a:solidFill>
                  <a:srgbClr val="CCCCCC"/>
                </a:solidFill>
              </a:rPr>
              <a:t>,</a:t>
            </a:r>
            <a:r>
              <a:rPr lang="en-GB" sz="1900"/>
              <a:t> </a:t>
            </a:r>
            <a:r>
              <a:rPr lang="en-GB" sz="1900"/>
              <a:t>danceability, energy, </a:t>
            </a:r>
            <a:r>
              <a:rPr lang="en-GB" sz="1900" strike="sngStrike">
                <a:solidFill>
                  <a:srgbClr val="CCCCCC"/>
                </a:solidFill>
              </a:rPr>
              <a:t>key</a:t>
            </a:r>
            <a:r>
              <a:rPr lang="en-GB" sz="1900">
                <a:solidFill>
                  <a:srgbClr val="CCCCCC"/>
                </a:solidFill>
              </a:rPr>
              <a:t>, </a:t>
            </a:r>
            <a:r>
              <a:rPr lang="en-GB" sz="1900" strike="sngStrike">
                <a:solidFill>
                  <a:srgbClr val="CCCCCC"/>
                </a:solidFill>
              </a:rPr>
              <a:t>loudness</a:t>
            </a:r>
            <a:r>
              <a:rPr lang="en-GB" sz="1900">
                <a:solidFill>
                  <a:srgbClr val="CCCCCC"/>
                </a:solidFill>
              </a:rPr>
              <a:t>,</a:t>
            </a:r>
            <a:r>
              <a:rPr lang="en-GB" sz="1900"/>
              <a:t> mode, </a:t>
            </a:r>
            <a:r>
              <a:rPr lang="en-GB" sz="1900" strike="sngStrike">
                <a:solidFill>
                  <a:srgbClr val="CCCCCC"/>
                </a:solidFill>
              </a:rPr>
              <a:t>speechiness</a:t>
            </a:r>
            <a:r>
              <a:rPr lang="en-GB" sz="1900">
                <a:solidFill>
                  <a:srgbClr val="CCCCCC"/>
                </a:solidFill>
              </a:rPr>
              <a:t>,</a:t>
            </a:r>
            <a:r>
              <a:rPr lang="en-GB" sz="1900"/>
              <a:t> acousticness, instrumentalness, </a:t>
            </a:r>
            <a:r>
              <a:rPr lang="en-GB" sz="1900" strike="sngStrike">
                <a:solidFill>
                  <a:srgbClr val="CCCCCC"/>
                </a:solidFill>
              </a:rPr>
              <a:t>liveness</a:t>
            </a:r>
            <a:r>
              <a:rPr lang="en-GB" sz="1900">
                <a:solidFill>
                  <a:srgbClr val="CCCCCC"/>
                </a:solidFill>
              </a:rPr>
              <a:t>,</a:t>
            </a:r>
            <a:r>
              <a:rPr lang="en-GB" sz="1900"/>
              <a:t> valence, tempo</a:t>
            </a:r>
            <a:r>
              <a:rPr lang="en-GB" sz="1900">
                <a:solidFill>
                  <a:srgbClr val="CCCCCC"/>
                </a:solidFill>
              </a:rPr>
              <a:t>, </a:t>
            </a:r>
            <a:r>
              <a:rPr lang="en-GB" sz="1900" strike="sngStrike">
                <a:solidFill>
                  <a:srgbClr val="CCCCCC"/>
                </a:solidFill>
              </a:rPr>
              <a:t>duration_ms</a:t>
            </a:r>
            <a:r>
              <a:rPr lang="en-GB" sz="1900">
                <a:solidFill>
                  <a:srgbClr val="CCCCCC"/>
                </a:solidFill>
              </a:rPr>
              <a:t>,</a:t>
            </a:r>
            <a:r>
              <a:rPr lang="en-GB" sz="1900"/>
              <a:t> </a:t>
            </a:r>
            <a:r>
              <a:rPr lang="en-GB" sz="1900" strike="sngStrike">
                <a:solidFill>
                  <a:srgbClr val="CCCCCC"/>
                </a:solidFill>
              </a:rPr>
              <a:t>time_signature</a:t>
            </a:r>
            <a:r>
              <a:rPr lang="en-GB" sz="1900">
                <a:solidFill>
                  <a:srgbClr val="CCCCCC"/>
                </a:solidFill>
              </a:rPr>
              <a:t>, </a:t>
            </a:r>
            <a:r>
              <a:rPr lang="en-GB" sz="1900" strike="sngStrike">
                <a:solidFill>
                  <a:srgbClr val="CCCCCC"/>
                </a:solidFill>
              </a:rPr>
              <a:t>id</a:t>
            </a:r>
            <a:r>
              <a:rPr lang="en-GB" sz="1900">
                <a:solidFill>
                  <a:srgbClr val="CCCCCC"/>
                </a:solidFill>
              </a:rPr>
              <a:t>, </a:t>
            </a:r>
            <a:r>
              <a:rPr lang="en-GB" sz="1900" strike="sngStrike">
                <a:solidFill>
                  <a:srgbClr val="CCCCCC"/>
                </a:solidFill>
              </a:rPr>
              <a:t>html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we created the prototype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Data Preparation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Algorithm Selection: Applied clustering algorithms to automatically group similar songs.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2458345"/>
            <a:ext cx="7810500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1215600" y="2539982"/>
            <a:ext cx="3229500" cy="2313300"/>
          </a:xfrm>
          <a:prstGeom prst="rect">
            <a:avLst/>
          </a:prstGeom>
          <a:solidFill>
            <a:srgbClr val="FFFFFF">
              <a:alpha val="65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2585700" y="4441825"/>
            <a:ext cx="1658700" cy="5043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n-GB" sz="1595"/>
              <a:t>Quantile </a:t>
            </a:r>
            <a:r>
              <a:rPr b="1" lang="en-GB" sz="1595"/>
              <a:t>Transformation</a:t>
            </a:r>
            <a:endParaRPr b="1" sz="1595">
              <a:solidFill>
                <a:srgbClr val="FF0000"/>
              </a:solidFill>
            </a:endParaRPr>
          </a:p>
        </p:txBody>
      </p:sp>
      <p:pic>
        <p:nvPicPr>
          <p:cNvPr id="95" name="Google Shape;95;p17" title="hist copy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700" y="1227825"/>
            <a:ext cx="4041783" cy="284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 title="tSNE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6575" y="1626450"/>
            <a:ext cx="3079625" cy="30162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5425389" y="4615309"/>
            <a:ext cx="3222000" cy="431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n </a:t>
            </a:r>
            <a:r>
              <a:rPr b="1" lang="en-GB" sz="1600">
                <a:solidFill>
                  <a:schemeClr val="dk1"/>
                </a:solidFill>
              </a:rPr>
              <a:t>= 20 -&gt; Well-defined clusters</a:t>
            </a:r>
            <a:endParaRPr b="1" sz="600">
              <a:solidFill>
                <a:srgbClr val="FF0000"/>
              </a:solidFill>
            </a:endParaRPr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4381525" y="3186375"/>
            <a:ext cx="978000" cy="6810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n-GB" sz="1495"/>
              <a:t>No </a:t>
            </a:r>
            <a:br>
              <a:rPr b="1" lang="en-GB" sz="1495"/>
            </a:br>
            <a:r>
              <a:rPr b="1" lang="en-GB" sz="1495"/>
              <a:t>- </a:t>
            </a:r>
            <a:r>
              <a:rPr lang="en-GB" sz="1495"/>
              <a:t>PCA</a:t>
            </a:r>
            <a:endParaRPr sz="1495">
              <a:solidFill>
                <a:srgbClr val="FF0000"/>
              </a:solidFill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7006050" y="1973325"/>
            <a:ext cx="665400" cy="681000"/>
          </a:xfrm>
          <a:prstGeom prst="ellipse">
            <a:avLst/>
          </a:prstGeom>
          <a:noFill/>
          <a:ln cap="flat" cmpd="sng" w="9525">
            <a:solidFill>
              <a:srgbClr val="3363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6020825" y="2057850"/>
            <a:ext cx="468000" cy="465900"/>
          </a:xfrm>
          <a:prstGeom prst="ellipse">
            <a:avLst/>
          </a:prstGeom>
          <a:noFill/>
          <a:ln cap="flat" cmpd="sng" w="9525">
            <a:solidFill>
              <a:srgbClr val="238A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7640225" y="2833575"/>
            <a:ext cx="486300" cy="481500"/>
          </a:xfrm>
          <a:prstGeom prst="ellipse">
            <a:avLst/>
          </a:prstGeom>
          <a:noFill/>
          <a:ln cap="flat" cmpd="sng" w="9525">
            <a:solidFill>
              <a:srgbClr val="3DBC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5900100" y="3608075"/>
            <a:ext cx="534000" cy="481500"/>
          </a:xfrm>
          <a:prstGeom prst="ellipse">
            <a:avLst/>
          </a:prstGeom>
          <a:noFill/>
          <a:ln cap="flat" cmpd="sng" w="9525">
            <a:solidFill>
              <a:srgbClr val="669E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" name="Google Shape;103;p17"/>
          <p:cNvCxnSpPr>
            <a:stCxn id="94" idx="3"/>
            <a:endCxn id="98" idx="2"/>
          </p:cNvCxnSpPr>
          <p:nvPr/>
        </p:nvCxnSpPr>
        <p:spPr>
          <a:xfrm flipH="1" rot="10800000">
            <a:off x="4244400" y="3867475"/>
            <a:ext cx="626100" cy="826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6207025" y="445025"/>
            <a:ext cx="1658700" cy="8811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 sz="1600">
                <a:solidFill>
                  <a:schemeClr val="dk1"/>
                </a:solidFill>
              </a:rPr>
              <a:t>Agglomerative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 sz="1600">
                <a:solidFill>
                  <a:schemeClr val="dk1"/>
                </a:solidFill>
              </a:rPr>
              <a:t>Clustering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-GB" sz="1495"/>
              <a:t>(14-28 clusters)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b="1" sz="1395"/>
          </a:p>
        </p:txBody>
      </p:sp>
      <p:cxnSp>
        <p:nvCxnSpPr>
          <p:cNvPr id="105" name="Google Shape;105;p17"/>
          <p:cNvCxnSpPr>
            <a:stCxn id="106" idx="0"/>
            <a:endCxn id="104" idx="1"/>
          </p:cNvCxnSpPr>
          <p:nvPr/>
        </p:nvCxnSpPr>
        <p:spPr>
          <a:xfrm rot="-5400000">
            <a:off x="5235325" y="520708"/>
            <a:ext cx="606900" cy="1336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7"/>
          <p:cNvCxnSpPr>
            <a:stCxn id="95" idx="2"/>
            <a:endCxn id="94" idx="1"/>
          </p:cNvCxnSpPr>
          <p:nvPr/>
        </p:nvCxnSpPr>
        <p:spPr>
          <a:xfrm flipH="1" rot="-5400000">
            <a:off x="2094591" y="4202975"/>
            <a:ext cx="620100" cy="362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7"/>
          <p:cNvCxnSpPr>
            <a:stCxn id="104" idx="2"/>
            <a:endCxn id="96" idx="0"/>
          </p:cNvCxnSpPr>
          <p:nvPr/>
        </p:nvCxnSpPr>
        <p:spPr>
          <a:xfrm>
            <a:off x="7036375" y="1326125"/>
            <a:ext cx="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7"/>
          <p:cNvSpPr/>
          <p:nvPr/>
        </p:nvSpPr>
        <p:spPr>
          <a:xfrm rot="773708">
            <a:off x="1941908" y="3415904"/>
            <a:ext cx="1592975" cy="431191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2400">
                <a:solidFill>
                  <a:srgbClr val="3C3C3C"/>
                </a:solidFill>
              </a:rPr>
              <a:t>SKEWED</a:t>
            </a:r>
            <a:endParaRPr i="1" sz="2000">
              <a:solidFill>
                <a:srgbClr val="3C3C3C"/>
              </a:solidFill>
            </a:endParaRPr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4381525" y="1492408"/>
            <a:ext cx="978000" cy="9735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n-GB" sz="1495"/>
              <a:t>No </a:t>
            </a:r>
            <a:br>
              <a:rPr lang="en-GB" sz="1495"/>
            </a:br>
            <a:r>
              <a:rPr lang="en-GB" sz="1495"/>
              <a:t>- KMeans</a:t>
            </a:r>
            <a:br>
              <a:rPr lang="en-GB" sz="1495"/>
            </a:br>
            <a:r>
              <a:rPr lang="en-GB" sz="1495"/>
              <a:t>- DBScan</a:t>
            </a:r>
            <a:endParaRPr sz="1495">
              <a:solidFill>
                <a:srgbClr val="FF0000"/>
              </a:solidFill>
            </a:endParaRPr>
          </a:p>
        </p:txBody>
      </p:sp>
      <p:cxnSp>
        <p:nvCxnSpPr>
          <p:cNvPr id="110" name="Google Shape;110;p17"/>
          <p:cNvCxnSpPr>
            <a:stCxn id="98" idx="0"/>
            <a:endCxn id="106" idx="2"/>
          </p:cNvCxnSpPr>
          <p:nvPr/>
        </p:nvCxnSpPr>
        <p:spPr>
          <a:xfrm rot="10800000">
            <a:off x="4870525" y="2465775"/>
            <a:ext cx="0" cy="7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4565"/>
            <a:ext cx="6230950" cy="357543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Identifying Song Similarity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7093824" y="938344"/>
            <a:ext cx="1387976" cy="1387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/>
          <p:nvPr/>
        </p:nvSpPr>
        <p:spPr>
          <a:xfrm>
            <a:off x="12353850" y="3286100"/>
            <a:ext cx="1420500" cy="1396500"/>
          </a:xfrm>
          <a:prstGeom prst="rect">
            <a:avLst/>
          </a:prstGeom>
          <a:solidFill>
            <a:srgbClr val="FFFFFF">
              <a:alpha val="65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5862400" y="2165811"/>
            <a:ext cx="2747700" cy="24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A Clear, Repeatable Pattern Emerges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This is a human recognizable “Death Metal” playlist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" y="1103299"/>
            <a:ext cx="6542650" cy="355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Identifying Song Similarity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7140046" y="941821"/>
            <a:ext cx="1403100" cy="140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5862400" y="2165811"/>
            <a:ext cx="2747700" cy="24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Limitations using patterns - mixing up genres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Feature dependency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1840625" y="2405700"/>
            <a:ext cx="2790900" cy="1105800"/>
          </a:xfrm>
          <a:prstGeom prst="rect">
            <a:avLst/>
          </a:prstGeom>
          <a:solidFill>
            <a:srgbClr val="FFFFFF">
              <a:alpha val="65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1840625" y="3475200"/>
            <a:ext cx="3078300" cy="872100"/>
          </a:xfrm>
          <a:prstGeom prst="rect">
            <a:avLst/>
          </a:prstGeom>
          <a:solidFill>
            <a:srgbClr val="FFFFFF">
              <a:alpha val="65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1840625" y="1381975"/>
            <a:ext cx="1518900" cy="1105800"/>
          </a:xfrm>
          <a:prstGeom prst="rect">
            <a:avLst/>
          </a:prstGeom>
          <a:solidFill>
            <a:srgbClr val="FFFFFF">
              <a:alpha val="65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ouvenirs is a collection of short and sparkling pieces that allow Anna to display her amazing voice and temperament - See her sing &quot;Barcarolle&quot; from Offenbach's &quot;Les Contes d'Hoffmann&quot;, which is part of the her album &quot;Souvenirs&quot;.&#10;&#10;Jaques Offenbach (composer)&#10;Emmanuel Villaume (conductor)&#10;Barcarolle&#10;Anna Netrebko&#10;Elina Garanca&#10;Orchestra Prague Philharmonia&#10;Rudolfinum, Dvorák Hall, Prague, Czech Republic&#10;&#10;Anna Netrebko &amp; Elīna Garanča – Offenbach: Les Contes d'Hoffmann: Barcarolle&#10;Listen to „Anna Netrebko: Souvenirs“ – https://dg.lnk.to/Souvenirs&#10;Subscribe here – The Best Of Classical Music: http://bit.ly/Subscribe_DG&#10;&#10;_______________&#10;&#10;Find Deutsche Grammophon Online&#10;&#10;Homepage: http://deutschegrammophon.com&#10;Facebook:  http://fb.com/deutschegrammophon&#10;Twitter:   http://twitter.com/dgclassics&#10;Instagram:  http://instagram.com/dgclassics&#10;Newsletter:  http://deutschegrammophon.com/gpp/index/newsletter&#10;&#10;_______________&#10;&#10;最高のクラシック音楽―登録はこちら: http://bit.ly/Subscribe_DG&#10;最优质古典音乐 – 此处订阅: http://bit.ly/Subscribe_DG&#10;Лучшая Классическая Музыка - Подписаться: http://bit.ly/Subscribe_DG&#10;La mejor música clásica - Suscríbase aquí: http://bit.ly/Subscribe_DG&#10;Le meilleur de la musique classique. Pour vous abonner cliquez ici: http://bit.ly/Subscribe_DG&#10;&#10;&#10;#Opera #AnnaNetrebko #ElinaGaranca #barcarolle" id="131" name="Google Shape;131;p19" title="Anna Netrebko &amp; Elīna Garanča – Offenbach: Les Contes d'Hoffmann: Barcarolle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2475" y="3187400"/>
            <a:ext cx="802311" cy="45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quot;Solitude&quot; by Billie Holiday from the album &quot;Solitude.” Subscribe and ring the bell to never miss an update: https://BillieHoliday.lnk.to/billieholidayyoutubeID&#10; &#10;Stream Billie Holiday: https://billieholiday.lnk.to/BillieHolidayStreamID &#10; &#10;Follow Billie:&#10;Facebook: https://www.facebook.com/BillieHoliday&#10;Instagram: https://www.instagram.com/billieholidayofficial&#10;Twitter: https://twitter.com/billieholidayhq&#10; &#10;#BillieHoliday #Solitude" id="132" name="Google Shape;132;p19" title="Billie Holiday - Solitude (Audio)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3350" y="1733425"/>
            <a:ext cx="802300" cy="451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data that could improve playlist creation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350">
                <a:solidFill>
                  <a:schemeClr val="dk1"/>
                </a:solidFill>
              </a:rPr>
              <a:t>🎧 </a:t>
            </a:r>
            <a:r>
              <a:rPr lang="en-GB"/>
              <a:t>“Liked songs” in Spotify: help decide to keep songs in playlist as preferred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350">
                <a:solidFill>
                  <a:schemeClr val="dk1"/>
                </a:solidFill>
              </a:rPr>
              <a:t>🕒 </a:t>
            </a:r>
            <a:r>
              <a:rPr lang="en-GB"/>
              <a:t>Environment: if going to Gym, users may prefer “danc-y” songs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350">
                <a:solidFill>
                  <a:schemeClr val="dk1"/>
                </a:solidFill>
              </a:rPr>
              <a:t>👥 </a:t>
            </a:r>
            <a:r>
              <a:rPr lang="en-GB"/>
              <a:t>Age of users: even though data may vary widely (e.g. return of “cult” songs, Kate Bush in Stranger Things)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350">
                <a:solidFill>
                  <a:schemeClr val="dk1"/>
                </a:solidFill>
              </a:rPr>
              <a:t>📅 </a:t>
            </a:r>
            <a:r>
              <a:rPr lang="en-GB"/>
              <a:t>Song’s release year: nostalgia may influence on playlist choice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350">
                <a:solidFill>
                  <a:schemeClr val="dk1"/>
                </a:solidFill>
              </a:rPr>
              <a:t>💬 </a:t>
            </a:r>
            <a:r>
              <a:rPr lang="en-GB"/>
              <a:t>Lyrics ‘sentiment’: sad, positive, </a:t>
            </a:r>
            <a:r>
              <a:rPr lang="en-GB"/>
              <a:t>aggressive</a:t>
            </a:r>
            <a:r>
              <a:rPr lang="en-GB"/>
              <a:t>..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Recommendation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Unsupervised machine learning can boost productivity by providing an initial, time-saving structure for playlists. While this initial structure provides a solid foundation, it will require further refinement through algorithm adjustments and combinations of them, supervised machine learning and manual review by our team.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