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  <p15:guide id="3" pos="6216" userDrawn="1">
          <p15:clr>
            <a:srgbClr val="A4A3A4"/>
          </p15:clr>
        </p15:guide>
        <p15:guide id="4" orient="horz" pos="312" userDrawn="1">
          <p15:clr>
            <a:srgbClr val="A4A3A4"/>
          </p15:clr>
        </p15:guide>
        <p15:guide id="5" pos="6288" userDrawn="1">
          <p15:clr>
            <a:srgbClr val="A4A3A4"/>
          </p15:clr>
        </p15:guide>
        <p15:guide id="6" pos="5232" userDrawn="1">
          <p15:clr>
            <a:srgbClr val="A4A3A4"/>
          </p15:clr>
        </p15:guide>
        <p15:guide id="7" orient="horz" pos="3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000" autoAdjust="0"/>
  </p:normalViewPr>
  <p:slideViewPr>
    <p:cSldViewPr snapToGrid="0" showGuides="1">
      <p:cViewPr varScale="1">
        <p:scale>
          <a:sx n="66" d="100"/>
          <a:sy n="66" d="100"/>
        </p:scale>
        <p:origin x="1253" y="53"/>
      </p:cViewPr>
      <p:guideLst>
        <p:guide orient="horz" pos="2160"/>
        <p:guide pos="320"/>
        <p:guide pos="6216"/>
        <p:guide orient="horz" pos="312"/>
        <p:guide pos="6288"/>
        <p:guide pos="5232"/>
        <p:guide orient="horz" pos="3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2126-563A-4CDE-8125-4BEA7523EF03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075AC-A3E3-4077-84A4-A1EFE048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1"/>
                </a:solidFill>
              </a:rPr>
              <a:t>Coronary heart disease (CHD) is a major driver of health plan spending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Super users are a reference to the pareto principle. 80% of outcomes attributable to 20% of costs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healthcare its similar, 80% of spending driven by 20% least health portion of the population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We’ve defined super users as top 1% of claims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chemeClr val="accent1"/>
                </a:solidFill>
              </a:rPr>
              <a:t>Sherpaa</a:t>
            </a:r>
            <a:r>
              <a:rPr lang="en-US" b="1" dirty="0">
                <a:solidFill>
                  <a:schemeClr val="accent1"/>
                </a:solidFill>
              </a:rPr>
              <a:t> can address CHD-related health events via electronic platform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1"/>
                </a:solidFill>
              </a:rPr>
              <a:t>Why CHD? Why </a:t>
            </a:r>
            <a:r>
              <a:rPr lang="en-US" b="1" dirty="0" err="1">
                <a:solidFill>
                  <a:schemeClr val="accent1"/>
                </a:solidFill>
              </a:rPr>
              <a:t>Sherpaa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</a:p>
          <a:p>
            <a:r>
              <a:rPr lang="en-US" dirty="0"/>
              <a:t>Many “levers” to target CHD: blood pressure and cholesterol monitoring, prescription </a:t>
            </a:r>
            <a:br>
              <a:rPr lang="en-US" dirty="0"/>
            </a:br>
            <a:r>
              <a:rPr lang="en-US" dirty="0"/>
              <a:t>drugs, lifestyle adjustment. Symptoms can be managed and treated cost effectively.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1"/>
                </a:solidFill>
              </a:rPr>
              <a:t>CHD-related spending expected to increase $300k/</a:t>
            </a:r>
            <a:r>
              <a:rPr lang="en-US" b="1" dirty="0" err="1">
                <a:solidFill>
                  <a:schemeClr val="accent1"/>
                </a:solidFill>
              </a:rPr>
              <a:t>yr</a:t>
            </a:r>
            <a:r>
              <a:rPr lang="en-US" b="1" dirty="0">
                <a:solidFill>
                  <a:schemeClr val="accent1"/>
                </a:solidFill>
              </a:rPr>
              <a:t> without intervention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 upside: Implementation almost guaranteed to decrease CAD-spending; </a:t>
            </a:r>
            <a:br>
              <a:rPr lang="en-US" dirty="0"/>
            </a:br>
            <a:r>
              <a:rPr lang="en-US" dirty="0"/>
              <a:t>potential to pay for itself in year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075AC-A3E3-4077-84A4-A1EFE0482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CBC7-6AAD-4C52-8335-384041BE8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1C65-1747-4F1C-9EC7-90BB0DDAF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8418-5571-4DBB-946B-C26D7FFA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DA84-4513-4A4B-835F-D18C6F04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3DFFC-C894-480E-A8D9-9498CA1A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780A-AA95-4D77-81D2-7DDA85A5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B4BD8-AFBF-43EC-A962-F9B848786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939-E649-468F-A927-D5E12401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7052-586C-4252-A0BC-164AF4A9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FA3F-26A5-469C-9F5D-0E27AFC2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250F5-5B63-42BD-9300-CAB81786E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8BD08-A130-41F1-B146-C8134F39D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259EE-E0F1-4681-80FC-CAC9222D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7A62-2E54-43DE-AEA8-74316E86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1743-6317-4694-B44A-21873729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5546-5D7E-49ED-A294-F09BD9EC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1F3A-D577-4510-AE70-320FD8C6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E351-F6DE-44C0-88C8-1F37DB9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FD9F-2DBA-46DE-8802-9056ADC3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CF62-E635-45CB-A3E0-6173874F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4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95CA-E55D-493A-8FC7-11635D24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E5E2-AD15-40EA-8FE6-399E086E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0E23-20E1-40DD-A1E9-80A5B209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0519-3C66-4634-B6D7-523FEFE8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8D82-3E51-4537-BA1E-EE4646BB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BB17-C02A-4933-BF77-4D69E5E7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5320-41DC-43F2-BEEF-40E85C4AD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3FF80-7762-4816-A475-3AEA7E09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4D29B-2506-4E85-BD8C-E7928BD2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17E0-523A-4E79-82B6-4ACFFC49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68BE1-735E-49A8-BAF8-41BA0506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54A3-36BB-4934-B44E-DAED3EFC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4FCFB-2D18-436A-B6C6-2FE20E54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E4532-3B39-4BA4-88EC-9C99269D2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958A3-37C9-4368-B12C-3507E28B4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72EE8-6142-40B5-ACA5-5E0F6173C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13C30-B74A-49A0-AA6C-9A4DD838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C45B1-8245-4214-BD14-810EB023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B36C8-CAAA-464B-AA21-FC162EDF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6477-F084-46EF-9001-1F347DC7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04BBC-4E0D-45B0-ADC4-4C5EFA7D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BDAB4-B3ED-4192-B7EB-61DC7378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DE6-422F-4762-BEC5-D9F869C1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816B5-D6BE-4476-810F-A6E83E14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2FEB0-7467-4C74-825B-0D4F0CFD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727AF-316D-4846-83B6-AC853299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708-2A78-41C2-95A6-654BD2C7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33F-0FD4-4BDE-94F5-FD38251B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DBB66-DB14-452B-B967-7B0BC7E96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D47D5-CE9A-4633-A5E0-B2303F55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3A4B-DA0F-4908-9FA1-366669B7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CC8F-F853-49FE-B1C7-2254957A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3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A7FE-6411-4418-98A7-7317BA95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0CBCF-194E-40C9-AD02-CDAFFD380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817-3A7D-4B1D-BA76-19367DE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F9A48-867D-4BE6-8465-4210CA9A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0EE-9A06-4249-B137-4342117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DB724-F32F-445C-B869-426B48F6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9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532BC-204C-4BC0-AE2E-67762E67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46A72-625B-40CA-85E6-C5535197E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34B5-EEEE-4AC1-8C2C-C555F8873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AFC8-F302-4AA1-BA57-6F3BDC051C2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1189E-127F-4420-8415-BE74B7B80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E7C1-BCBA-46A4-A3D1-28C79D749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6BE8-50C1-4121-A0F1-61B696F2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42E6AF-369A-4CD2-9090-5AD0FB3FF14F}"/>
              </a:ext>
            </a:extLst>
          </p:cNvPr>
          <p:cNvSpPr txBox="1"/>
          <p:nvPr/>
        </p:nvSpPr>
        <p:spPr>
          <a:xfrm>
            <a:off x="99499" y="378050"/>
            <a:ext cx="992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Sherpaa</a:t>
            </a:r>
            <a:r>
              <a:rPr lang="en-US" sz="2400" dirty="0">
                <a:solidFill>
                  <a:schemeClr val="accent1"/>
                </a:solidFill>
              </a:rPr>
              <a:t> Can Reduce Morgan Stanley Health’s Spend Up to $33,000/year</a:t>
            </a:r>
          </a:p>
        </p:txBody>
      </p:sp>
      <p:pic>
        <p:nvPicPr>
          <p:cNvPr id="1026" name="Picture 2" descr="Image result for sherpaa healthcare">
            <a:extLst>
              <a:ext uri="{FF2B5EF4-FFF2-40B4-BE49-F238E27FC236}">
                <a16:creationId xmlns:a16="http://schemas.microsoft.com/office/drawing/2014/main" id="{7AA7E224-02CE-4EB8-8F12-A4EF50A3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739" y="526230"/>
            <a:ext cx="1573161" cy="8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3A138-1C00-4DCE-89E2-6A5358258924}"/>
              </a:ext>
            </a:extLst>
          </p:cNvPr>
          <p:cNvSpPr txBox="1"/>
          <p:nvPr/>
        </p:nvSpPr>
        <p:spPr>
          <a:xfrm>
            <a:off x="9881419" y="1308100"/>
            <a:ext cx="2081365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Seven-year-old, Brooklyn healthcare startup. They work with 150+ companies to improve company population healthcare outcomes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FA9B4-D399-4E38-A12E-27FD22044A91}"/>
              </a:ext>
            </a:extLst>
          </p:cNvPr>
          <p:cNvSpPr txBox="1"/>
          <p:nvPr/>
        </p:nvSpPr>
        <p:spPr>
          <a:xfrm>
            <a:off x="101711" y="902417"/>
            <a:ext cx="906534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Coronary heart disease (CHD) is a major driver of health plan spending</a:t>
            </a:r>
          </a:p>
          <a:p>
            <a:pPr marL="166688" indent="-1666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Present in 90% of Firm’s health care “super users” 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dirty="0"/>
              <a:t>Claim spend 3.6x higher for employees with CHD ($56MM v. 16MM)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37058-53E1-4EF7-A4E3-D46017E4BCC6}"/>
              </a:ext>
            </a:extLst>
          </p:cNvPr>
          <p:cNvSpPr txBox="1"/>
          <p:nvPr/>
        </p:nvSpPr>
        <p:spPr>
          <a:xfrm>
            <a:off x="105521" y="1992694"/>
            <a:ext cx="914768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Sherpaa</a:t>
            </a:r>
            <a:r>
              <a:rPr lang="en-US" dirty="0">
                <a:solidFill>
                  <a:schemeClr val="accent1"/>
                </a:solidFill>
              </a:rPr>
              <a:t> can address CHD-related health events via electronic platform</a:t>
            </a:r>
          </a:p>
          <a:p>
            <a:pPr marL="166688" indent="-1666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Monitor vitals remotely, prescribe medication, order lab tests, recommend doctors/procedures</a:t>
            </a:r>
          </a:p>
          <a:p>
            <a:pPr marL="166688" indent="-166688">
              <a:buFont typeface="Arial" panose="020B0604020202020204" pitchFamily="34" charset="0"/>
              <a:buChar char="•"/>
            </a:pPr>
            <a:r>
              <a:rPr lang="en-US" dirty="0"/>
              <a:t>Check-in routinely to assess measurements and adjust medications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02F5F-7260-4F2B-8E35-74F680D3DF88}"/>
              </a:ext>
            </a:extLst>
          </p:cNvPr>
          <p:cNvSpPr txBox="1"/>
          <p:nvPr/>
        </p:nvSpPr>
        <p:spPr>
          <a:xfrm>
            <a:off x="110929" y="3397121"/>
            <a:ext cx="90653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CHD? Why </a:t>
            </a:r>
            <a:r>
              <a:rPr lang="en-US" dirty="0" err="1">
                <a:solidFill>
                  <a:schemeClr val="accent1"/>
                </a:solidFill>
              </a:rPr>
              <a:t>Sherpaa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Many “levers” to target CHD. Symptoms can be managed and </a:t>
            </a:r>
            <a:br>
              <a:rPr lang="en-US" dirty="0"/>
            </a:br>
            <a:r>
              <a:rPr lang="en-US" dirty="0"/>
              <a:t>treated cost effectively.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 improving population health outcomes for reputable clients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05BB7-6B8D-4CED-9E67-BC2CFD63E8CE}"/>
              </a:ext>
            </a:extLst>
          </p:cNvPr>
          <p:cNvSpPr txBox="1"/>
          <p:nvPr/>
        </p:nvSpPr>
        <p:spPr>
          <a:xfrm>
            <a:off x="106628" y="5087285"/>
            <a:ext cx="9065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CHD-related spending expected to increase $300k/</a:t>
            </a:r>
            <a:r>
              <a:rPr lang="en-US" dirty="0" err="1">
                <a:solidFill>
                  <a:schemeClr val="accent1"/>
                </a:solidFill>
              </a:rPr>
              <a:t>yr</a:t>
            </a:r>
            <a:r>
              <a:rPr lang="en-US" dirty="0">
                <a:solidFill>
                  <a:schemeClr val="accent1"/>
                </a:solidFill>
              </a:rPr>
              <a:t> without intervention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Affordable implementation: Inexpensive compared with CAD-related spending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upside: Implementation almost guaranteed to decrease CAD-spending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knock-on effects: Healthier employee population could lower health care </a:t>
            </a:r>
            <a:br>
              <a:rPr lang="en-US" dirty="0"/>
            </a:br>
            <a:r>
              <a:rPr lang="en-US" dirty="0"/>
              <a:t>spend in other areas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7D2CB5-E8C4-4979-9BAB-7BA748D90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3" y="4618309"/>
            <a:ext cx="4299961" cy="3017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5E27A9D-1259-4AE5-9F33-69B5F4826E55}"/>
              </a:ext>
            </a:extLst>
          </p:cNvPr>
          <p:cNvSpPr/>
          <p:nvPr/>
        </p:nvSpPr>
        <p:spPr>
          <a:xfrm>
            <a:off x="9884493" y="4671014"/>
            <a:ext cx="2081365" cy="1477328"/>
          </a:xfrm>
          <a:prstGeom prst="rect">
            <a:avLst/>
          </a:prstGeom>
          <a:ln w="19050">
            <a:solidFill>
              <a:srgbClr val="D36A58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 prevent 70% of office, ER, and urgent care visits from happening.</a:t>
            </a: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~Sherpaa.com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CD32F6-6A63-4D0C-8DCB-E41DB64D1351}"/>
              </a:ext>
            </a:extLst>
          </p:cNvPr>
          <p:cNvSpPr/>
          <p:nvPr/>
        </p:nvSpPr>
        <p:spPr>
          <a:xfrm>
            <a:off x="9881419" y="491611"/>
            <a:ext cx="2081365" cy="3500284"/>
          </a:xfrm>
          <a:prstGeom prst="rect">
            <a:avLst/>
          </a:prstGeom>
          <a:noFill/>
          <a:ln w="19050">
            <a:solidFill>
              <a:srgbClr val="D36A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EF77F86-3434-4925-812B-7DC1BB911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8537" y="1010742"/>
            <a:ext cx="724712" cy="72471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3339DD0-2762-40F2-B8EF-1926BF135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4974" y="2319729"/>
            <a:ext cx="722376" cy="722376"/>
          </a:xfrm>
          <a:prstGeom prst="rect">
            <a:avLst/>
          </a:prstGeom>
        </p:spPr>
      </p:pic>
      <p:pic>
        <p:nvPicPr>
          <p:cNvPr id="1025" name="Graphic 1024">
            <a:extLst>
              <a:ext uri="{FF2B5EF4-FFF2-40B4-BE49-F238E27FC236}">
                <a16:creationId xmlns:a16="http://schemas.microsoft.com/office/drawing/2014/main" id="{CB171963-C1ED-49DF-91AB-703D6268A6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8537" y="3769603"/>
            <a:ext cx="722376" cy="722376"/>
          </a:xfrm>
          <a:prstGeom prst="rect">
            <a:avLst/>
          </a:prstGeom>
        </p:spPr>
      </p:pic>
      <p:pic>
        <p:nvPicPr>
          <p:cNvPr id="1028" name="Graphic 1027">
            <a:extLst>
              <a:ext uri="{FF2B5EF4-FFF2-40B4-BE49-F238E27FC236}">
                <a16:creationId xmlns:a16="http://schemas.microsoft.com/office/drawing/2014/main" id="{659D6986-B304-4D47-BA36-266D601BFF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8537" y="5430480"/>
            <a:ext cx="72237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275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Moser</dc:creator>
  <cp:lastModifiedBy>Corey Moser</cp:lastModifiedBy>
  <cp:revision>45</cp:revision>
  <dcterms:created xsi:type="dcterms:W3CDTF">2019-05-25T17:14:10Z</dcterms:created>
  <dcterms:modified xsi:type="dcterms:W3CDTF">2019-05-25T23:47:56Z</dcterms:modified>
</cp:coreProperties>
</file>