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Economica"/>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Economica-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Economica-italic.fntdata"/><Relationship Id="rId12" Type="http://schemas.openxmlformats.org/officeDocument/2006/relationships/slide" Target="slides/slide7.xml"/><Relationship Id="rId34" Type="http://schemas.openxmlformats.org/officeDocument/2006/relationships/font" Target="fonts/Economica-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Economica-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c6f8954b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954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8e862d56a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8e862d56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6895d0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56895d0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6895d00d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6895d0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6ce1909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6ce1909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6ce190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6ce1909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8f8741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8f8741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8f874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8f874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8f8741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8f8741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8f8741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8f8741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8f87412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8f87412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8954bc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8954b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8f87412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8f87412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b8f8741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8f8741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1add10a18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1add10a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1add10a18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1add10a1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b980ccfa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b980ccfa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8e862d5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e862d5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1a4c194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1a4c194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8e862d56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e862d5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56895d0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56895d0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19d532d30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19d532d3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8e862d56a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8e862d5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4013" y="528100"/>
            <a:ext cx="1081625" cy="1124950"/>
          </a:xfrm>
          <a:custGeom>
            <a:rect b="b" l="l" r="r" t="t"/>
            <a:pathLst>
              <a:path extrusionOk="0" h="44998" w="43265">
                <a:moveTo>
                  <a:pt x="0" y="44998"/>
                </a:moveTo>
                <a:lnTo>
                  <a:pt x="0" y="0"/>
                </a:lnTo>
                <a:lnTo>
                  <a:pt x="43265" y="0"/>
                </a:lnTo>
              </a:path>
            </a:pathLst>
          </a:custGeom>
          <a:noFill/>
          <a:ln cap="flat" cmpd="sng" w="76200">
            <a:solidFill>
              <a:schemeClr val="accent1"/>
            </a:solidFill>
            <a:prstDash val="solid"/>
            <a:miter lim="8000"/>
            <a:headEnd len="sm" w="sm" type="none"/>
            <a:tailEnd len="sm" w="sm" type="none"/>
          </a:ln>
        </p:spPr>
      </p:sp>
      <p:sp>
        <p:nvSpPr>
          <p:cNvPr id="14" name="Google Shape;14;p2"/>
          <p:cNvSpPr/>
          <p:nvPr/>
        </p:nvSpPr>
        <p:spPr>
          <a:xfrm rot="10800000">
            <a:off x="5318350" y="2809525"/>
            <a:ext cx="1081625" cy="1124950"/>
          </a:xfrm>
          <a:custGeom>
            <a:rect b="b" l="l" r="r" t="t"/>
            <a:pathLst>
              <a:path extrusionOk="0" h="44998" w="43265">
                <a:moveTo>
                  <a:pt x="0" y="44998"/>
                </a:moveTo>
                <a:lnTo>
                  <a:pt x="0" y="0"/>
                </a:lnTo>
                <a:lnTo>
                  <a:pt x="43265" y="0"/>
                </a:lnTo>
              </a:path>
            </a:pathLst>
          </a:custGeom>
          <a:noFill/>
          <a:ln cap="flat" cmpd="sng" w="76200">
            <a:solidFill>
              <a:schemeClr val="accent1"/>
            </a:solidFill>
            <a:prstDash val="solid"/>
            <a:miter lim="8000"/>
            <a:headEnd len="sm" w="sm" type="none"/>
            <a:tailEnd len="sm" w="sm" type="none"/>
          </a:ln>
        </p:spPr>
      </p:sp>
      <p:sp>
        <p:nvSpPr>
          <p:cNvPr id="15" name="Google Shape;15;p2"/>
          <p:cNvSpPr txBox="1"/>
          <p:nvPr>
            <p:ph type="ctrTitle"/>
          </p:nvPr>
        </p:nvSpPr>
        <p:spPr>
          <a:xfrm>
            <a:off x="3044700" y="12918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6" name="Google Shape;16;p2"/>
          <p:cNvSpPr txBox="1"/>
          <p:nvPr>
            <p:ph idx="1" type="subTitle"/>
          </p:nvPr>
        </p:nvSpPr>
        <p:spPr>
          <a:xfrm>
            <a:off x="3044700" y="28117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7" name="Google Shape;17;p2"/>
          <p:cNvSpPr txBox="1"/>
          <p:nvPr>
            <p:ph idx="12" type="sldNum"/>
          </p:nvPr>
        </p:nvSpPr>
        <p:spPr>
          <a:xfrm>
            <a:off x="8488433" y="4766517"/>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
        <p:nvSpPr>
          <p:cNvPr id="18" name="Google Shape;18;p2"/>
          <p:cNvSpPr/>
          <p:nvPr/>
        </p:nvSpPr>
        <p:spPr>
          <a:xfrm>
            <a:off x="0" y="4877000"/>
            <a:ext cx="9144000" cy="266400"/>
          </a:xfrm>
          <a:prstGeom prst="rect">
            <a:avLst/>
          </a:prstGeom>
          <a:solidFill>
            <a:schemeClr val="accent1"/>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pt-BR">
                <a:solidFill>
                  <a:srgbClr val="FFFFFF"/>
                </a:solidFill>
              </a:rPr>
              <a:t>CEFET-MG</a:t>
            </a:r>
            <a:endParaRPr/>
          </a:p>
        </p:txBody>
      </p:sp>
      <p:sp>
        <p:nvSpPr>
          <p:cNvPr id="19" name="Google Shape;19;p2"/>
          <p:cNvSpPr txBox="1"/>
          <p:nvPr/>
        </p:nvSpPr>
        <p:spPr>
          <a:xfrm>
            <a:off x="3566101" y="4816400"/>
            <a:ext cx="20118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rPr>
              <a:t>Dinâmica Veicular</a:t>
            </a:r>
            <a:endParaRPr>
              <a:solidFill>
                <a:srgbClr val="FFFFFF"/>
              </a:solidFill>
            </a:endParaRPr>
          </a:p>
        </p:txBody>
      </p:sp>
      <p:sp>
        <p:nvSpPr>
          <p:cNvPr id="20" name="Google Shape;20;p2"/>
          <p:cNvSpPr txBox="1"/>
          <p:nvPr/>
        </p:nvSpPr>
        <p:spPr>
          <a:xfrm>
            <a:off x="6557225" y="4813225"/>
            <a:ext cx="21972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rPr>
              <a:t>25</a:t>
            </a:r>
            <a:r>
              <a:rPr lang="pt-BR">
                <a:solidFill>
                  <a:srgbClr val="FFFFFF"/>
                </a:solidFill>
              </a:rPr>
              <a:t> de Novembro de 2019</a:t>
            </a:r>
            <a:endParaRPr>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60" name="Google Shape;60;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4" name="Google Shape;24;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5" name="Google Shape;25;p3"/>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 name="Google Shape;29;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0" name="Google Shape;30;p4"/>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8" name="Google Shape;38;p6"/>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 name="Google Shape;41;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3" name="Shape 43"/>
        <p:cNvGrpSpPr/>
        <p:nvPr/>
      </p:nvGrpSpPr>
      <p:grpSpPr>
        <a:xfrm>
          <a:off x="0" y="0"/>
          <a:ext cx="0" cy="0"/>
          <a:chOff x="0" y="0"/>
          <a:chExt cx="0" cy="0"/>
        </a:xfrm>
      </p:grpSpPr>
      <p:sp>
        <p:nvSpPr>
          <p:cNvPr id="44" name="Google Shape;44;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51" name="Google Shape;51;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52" name="Google Shape;5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3" name="Google Shape;53;p9"/>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6" name="Google Shape;56;p10"/>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877000"/>
            <a:ext cx="9144000" cy="266400"/>
          </a:xfrm>
          <a:prstGeom prst="rect">
            <a:avLst/>
          </a:prstGeom>
          <a:solidFill>
            <a:schemeClr val="accent1"/>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pt-BR">
                <a:solidFill>
                  <a:srgbClr val="FFFFFF"/>
                </a:solidFill>
              </a:rPr>
              <a:t>CEFET-MG</a:t>
            </a:r>
            <a:endParaRPr/>
          </a:p>
        </p:txBody>
      </p:sp>
      <p:sp>
        <p:nvSpPr>
          <p:cNvPr id="7" name="Google Shape;7;p1"/>
          <p:cNvSpPr txBox="1"/>
          <p:nvPr/>
        </p:nvSpPr>
        <p:spPr>
          <a:xfrm>
            <a:off x="3566101" y="4816400"/>
            <a:ext cx="20118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rPr>
              <a:t>Dinâmica Veicular</a:t>
            </a:r>
            <a:endParaRPr>
              <a:solidFill>
                <a:srgbClr val="FFFFFF"/>
              </a:solidFill>
            </a:endParaRPr>
          </a:p>
        </p:txBody>
      </p:sp>
      <p:sp>
        <p:nvSpPr>
          <p:cNvPr id="8" name="Google Shape;8;p1"/>
          <p:cNvSpPr txBox="1"/>
          <p:nvPr/>
        </p:nvSpPr>
        <p:spPr>
          <a:xfrm>
            <a:off x="6557225" y="4813225"/>
            <a:ext cx="21972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rPr>
              <a:t>25</a:t>
            </a:r>
            <a:r>
              <a:rPr lang="pt-BR">
                <a:solidFill>
                  <a:srgbClr val="FFFFFF"/>
                </a:solidFill>
              </a:rPr>
              <a:t> de Novembro de 2019</a:t>
            </a:r>
            <a:endParaRPr>
              <a:solidFill>
                <a:srgbClr val="FFFFFF"/>
              </a:solidFill>
            </a:endParaRPr>
          </a:p>
        </p:txBody>
      </p:sp>
      <p:sp>
        <p:nvSpPr>
          <p:cNvPr id="9" name="Google Shape;9;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10" name="Google Shape;10;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11" name="Google Shape;11;p1"/>
          <p:cNvSpPr txBox="1"/>
          <p:nvPr>
            <p:ph idx="12" type="sldNum"/>
          </p:nvPr>
        </p:nvSpPr>
        <p:spPr>
          <a:xfrm>
            <a:off x="8472458" y="48156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FFFFFF"/>
                </a:solidFill>
                <a:latin typeface="Economica"/>
                <a:ea typeface="Economica"/>
                <a:cs typeface="Economica"/>
                <a:sym typeface="Economica"/>
              </a:defRPr>
            </a:lvl1pPr>
            <a:lvl2pPr lvl="1" algn="r">
              <a:buNone/>
              <a:defRPr sz="1000">
                <a:solidFill>
                  <a:srgbClr val="FFFFFF"/>
                </a:solidFill>
                <a:latin typeface="Economica"/>
                <a:ea typeface="Economica"/>
                <a:cs typeface="Economica"/>
                <a:sym typeface="Economica"/>
              </a:defRPr>
            </a:lvl2pPr>
            <a:lvl3pPr lvl="2" algn="r">
              <a:buNone/>
              <a:defRPr sz="1000">
                <a:solidFill>
                  <a:srgbClr val="FFFFFF"/>
                </a:solidFill>
                <a:latin typeface="Economica"/>
                <a:ea typeface="Economica"/>
                <a:cs typeface="Economica"/>
                <a:sym typeface="Economica"/>
              </a:defRPr>
            </a:lvl3pPr>
            <a:lvl4pPr lvl="3" algn="r">
              <a:buNone/>
              <a:defRPr sz="1000">
                <a:solidFill>
                  <a:srgbClr val="FFFFFF"/>
                </a:solidFill>
                <a:latin typeface="Economica"/>
                <a:ea typeface="Economica"/>
                <a:cs typeface="Economica"/>
                <a:sym typeface="Economica"/>
              </a:defRPr>
            </a:lvl4pPr>
            <a:lvl5pPr lvl="4" algn="r">
              <a:buNone/>
              <a:defRPr sz="1000">
                <a:solidFill>
                  <a:srgbClr val="FFFFFF"/>
                </a:solidFill>
                <a:latin typeface="Economica"/>
                <a:ea typeface="Economica"/>
                <a:cs typeface="Economica"/>
                <a:sym typeface="Economica"/>
              </a:defRPr>
            </a:lvl5pPr>
            <a:lvl6pPr lvl="5" algn="r">
              <a:buNone/>
              <a:defRPr sz="1000">
                <a:solidFill>
                  <a:srgbClr val="FFFFFF"/>
                </a:solidFill>
                <a:latin typeface="Economica"/>
                <a:ea typeface="Economica"/>
                <a:cs typeface="Economica"/>
                <a:sym typeface="Economica"/>
              </a:defRPr>
            </a:lvl6pPr>
            <a:lvl7pPr lvl="6" algn="r">
              <a:buNone/>
              <a:defRPr sz="1000">
                <a:solidFill>
                  <a:srgbClr val="FFFFFF"/>
                </a:solidFill>
                <a:latin typeface="Economica"/>
                <a:ea typeface="Economica"/>
                <a:cs typeface="Economica"/>
                <a:sym typeface="Economica"/>
              </a:defRPr>
            </a:lvl7pPr>
            <a:lvl8pPr lvl="7" algn="r">
              <a:buNone/>
              <a:defRPr sz="1000">
                <a:solidFill>
                  <a:srgbClr val="FFFFFF"/>
                </a:solidFill>
                <a:latin typeface="Economica"/>
                <a:ea typeface="Economica"/>
                <a:cs typeface="Economica"/>
                <a:sym typeface="Economica"/>
              </a:defRPr>
            </a:lvl8pPr>
            <a:lvl9pPr lvl="8" algn="r">
              <a:buNone/>
              <a:defRPr sz="1000">
                <a:solidFill>
                  <a:srgbClr val="FFFFFF"/>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sis.se/api/document/preview/913254/" TargetMode="External"/><Relationship Id="rId4" Type="http://schemas.openxmlformats.org/officeDocument/2006/relationships/hyperlink" Target="https://www.ukintpress-conferences.com/conf/08vdx_conf/pdf/day_1/marcopesce.pdf" TargetMode="External"/><Relationship Id="rId5" Type="http://schemas.openxmlformats.org/officeDocument/2006/relationships/hyperlink" Target="http://publications.lib.chalmers.se/records/fulltext/211557/211557.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www.youtube.com/watch?v=410KxGwZ4H8"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2709500" y="1368050"/>
            <a:ext cx="37251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Manobras Padronizadas em Sistemas Veiculares</a:t>
            </a:r>
            <a:endParaRPr/>
          </a:p>
        </p:txBody>
      </p:sp>
      <p:sp>
        <p:nvSpPr>
          <p:cNvPr id="69" name="Google Shape;69;p13"/>
          <p:cNvSpPr txBox="1"/>
          <p:nvPr>
            <p:ph idx="1" type="subTitle"/>
          </p:nvPr>
        </p:nvSpPr>
        <p:spPr>
          <a:xfrm>
            <a:off x="3044700" y="29641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Sweep sine</a:t>
            </a:r>
            <a:endParaRPr/>
          </a:p>
        </p:txBody>
      </p:sp>
      <p:sp>
        <p:nvSpPr>
          <p:cNvPr id="70" name="Google Shape;70;p13"/>
          <p:cNvSpPr txBox="1"/>
          <p:nvPr>
            <p:ph idx="1" type="subTitle"/>
          </p:nvPr>
        </p:nvSpPr>
        <p:spPr>
          <a:xfrm>
            <a:off x="659000" y="4189730"/>
            <a:ext cx="5775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1800"/>
              <a:t>Por: Bernardo Bresolini, Ester Alvarenga, Patrícia Pereira</a:t>
            </a:r>
            <a:r>
              <a:rPr lang="pt-BR" sz="1800"/>
              <a:t> e </a:t>
            </a:r>
            <a:r>
              <a:rPr lang="pt-BR" sz="1800"/>
              <a:t>Thalles Campagnani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98350" y="3859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Sweep sine (Seno Varrente):</a:t>
            </a:r>
            <a:endParaRPr/>
          </a:p>
        </p:txBody>
      </p:sp>
      <p:sp>
        <p:nvSpPr>
          <p:cNvPr id="125" name="Google Shape;125;p22"/>
          <p:cNvSpPr txBox="1"/>
          <p:nvPr/>
        </p:nvSpPr>
        <p:spPr>
          <a:xfrm>
            <a:off x="5289075" y="1302875"/>
            <a:ext cx="3536100" cy="32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2000">
                <a:solidFill>
                  <a:schemeClr val="dk1"/>
                </a:solidFill>
              </a:rPr>
              <a:t>Domínio da Frequência:</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pt-BR" sz="2000">
                <a:solidFill>
                  <a:schemeClr val="dk1"/>
                </a:solidFill>
              </a:rPr>
              <a:t>Respostas em frequência da aceleração lateral relacionada ao ângulo do volante;</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pt-BR" sz="2000">
                <a:solidFill>
                  <a:schemeClr val="dk1"/>
                </a:solidFill>
              </a:rPr>
              <a:t>Velocidade da guinada </a:t>
            </a:r>
            <a:r>
              <a:rPr i="1" lang="pt-BR" sz="2000">
                <a:solidFill>
                  <a:schemeClr val="dk1"/>
                </a:solidFill>
                <a:latin typeface="Times New Roman"/>
                <a:ea typeface="Times New Roman"/>
                <a:cs typeface="Times New Roman"/>
                <a:sym typeface="Times New Roman"/>
              </a:rPr>
              <a:t>ψ</a:t>
            </a:r>
            <a:r>
              <a:rPr lang="pt-BR" sz="2000">
                <a:solidFill>
                  <a:schemeClr val="dk1"/>
                </a:solidFill>
              </a:rPr>
              <a:t> relacionada ao ângulo do volante.</a:t>
            </a:r>
            <a:endParaRPr>
              <a:solidFill>
                <a:schemeClr val="dk1"/>
              </a:solidFill>
            </a:endParaRPr>
          </a:p>
        </p:txBody>
      </p:sp>
      <p:pic>
        <p:nvPicPr>
          <p:cNvPr id="126" name="Google Shape;126;p22"/>
          <p:cNvPicPr preferRelativeResize="0"/>
          <p:nvPr/>
        </p:nvPicPr>
        <p:blipFill>
          <a:blip r:embed="rId3">
            <a:alphaModFix/>
          </a:blip>
          <a:stretch>
            <a:fillRect/>
          </a:stretch>
        </p:blipFill>
        <p:spPr>
          <a:xfrm>
            <a:off x="230312" y="1667936"/>
            <a:ext cx="5058768" cy="30177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Condições de Teste</a:t>
            </a:r>
            <a:endParaRPr/>
          </a:p>
        </p:txBody>
      </p:sp>
      <p:sp>
        <p:nvSpPr>
          <p:cNvPr id="132" name="Google Shape;132;p23"/>
          <p:cNvSpPr txBox="1"/>
          <p:nvPr/>
        </p:nvSpPr>
        <p:spPr>
          <a:xfrm>
            <a:off x="487675" y="1302875"/>
            <a:ext cx="7951800" cy="8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2000">
                <a:solidFill>
                  <a:schemeClr val="dk1"/>
                </a:solidFill>
              </a:rPr>
              <a:t>Os ensaios devem ser realizados na condição mínima de carga e na condição máxima de carga definida.</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p:txBody>
      </p:sp>
      <p:sp>
        <p:nvSpPr>
          <p:cNvPr id="133" name="Google Shape;133;p23"/>
          <p:cNvSpPr txBox="1"/>
          <p:nvPr>
            <p:ph idx="1" type="body"/>
          </p:nvPr>
        </p:nvSpPr>
        <p:spPr>
          <a:xfrm>
            <a:off x="540300" y="2263150"/>
            <a:ext cx="3999900" cy="12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rgbClr val="FF0000"/>
                </a:solidFill>
                <a:latin typeface="Arial"/>
                <a:ea typeface="Arial"/>
                <a:cs typeface="Arial"/>
                <a:sym typeface="Arial"/>
              </a:rPr>
              <a:t>Mínima</a:t>
            </a:r>
            <a:r>
              <a:rPr baseline="30000" lang="pt-BR" sz="2000">
                <a:solidFill>
                  <a:srgbClr val="FF0000"/>
                </a:solidFill>
                <a:latin typeface="Arial"/>
                <a:ea typeface="Arial"/>
                <a:cs typeface="Arial"/>
                <a:sym typeface="Arial"/>
              </a:rPr>
              <a:t>⭐</a:t>
            </a:r>
            <a:endParaRPr baseline="30000" sz="1800">
              <a:solidFill>
                <a:srgbClr val="FF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1800">
                <a:latin typeface="Arial"/>
                <a:ea typeface="Arial"/>
                <a:cs typeface="Arial"/>
                <a:sym typeface="Arial"/>
              </a:rPr>
              <a:t>Carro + Motorista + Instrumentação</a:t>
            </a:r>
            <a:endParaRPr sz="18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Raleway"/>
              <a:ea typeface="Raleway"/>
              <a:cs typeface="Raleway"/>
              <a:sym typeface="Raleway"/>
            </a:endParaRPr>
          </a:p>
        </p:txBody>
      </p:sp>
      <p:sp>
        <p:nvSpPr>
          <p:cNvPr id="134" name="Google Shape;134;p23"/>
          <p:cNvSpPr txBox="1"/>
          <p:nvPr>
            <p:ph idx="2" type="body"/>
          </p:nvPr>
        </p:nvSpPr>
        <p:spPr>
          <a:xfrm>
            <a:off x="4752010" y="2263225"/>
            <a:ext cx="3858300" cy="12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FF0000"/>
                </a:solidFill>
                <a:latin typeface="Arial"/>
                <a:ea typeface="Arial"/>
                <a:cs typeface="Arial"/>
                <a:sym typeface="Arial"/>
              </a:rPr>
              <a:t>Máxima</a:t>
            </a:r>
            <a:endParaRPr sz="2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1800">
                <a:latin typeface="Arial"/>
                <a:ea typeface="Arial"/>
                <a:cs typeface="Arial"/>
                <a:sym typeface="Arial"/>
              </a:rPr>
              <a:t>Carro + Passageiros* + Bagageiro</a:t>
            </a:r>
            <a:endParaRPr sz="18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1600"/>
              </a:spcAft>
              <a:buNone/>
            </a:pPr>
            <a:r>
              <a:t/>
            </a:r>
            <a:endParaRPr sz="1200">
              <a:solidFill>
                <a:srgbClr val="000000"/>
              </a:solidFill>
              <a:latin typeface="Raleway"/>
              <a:ea typeface="Raleway"/>
              <a:cs typeface="Raleway"/>
              <a:sym typeface="Raleway"/>
            </a:endParaRPr>
          </a:p>
        </p:txBody>
      </p:sp>
      <p:sp>
        <p:nvSpPr>
          <p:cNvPr id="135" name="Google Shape;135;p23"/>
          <p:cNvSpPr txBox="1"/>
          <p:nvPr/>
        </p:nvSpPr>
        <p:spPr>
          <a:xfrm>
            <a:off x="640075" y="3790200"/>
            <a:ext cx="4420800" cy="4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aseline="30000" lang="pt-BR">
                <a:solidFill>
                  <a:schemeClr val="dk1"/>
                </a:solidFill>
                <a:latin typeface="Raleway"/>
                <a:ea typeface="Raleway"/>
                <a:cs typeface="Raleway"/>
                <a:sym typeface="Raleway"/>
              </a:rPr>
              <a:t>⭐</a:t>
            </a:r>
            <a:r>
              <a:rPr lang="pt-BR" sz="1200">
                <a:solidFill>
                  <a:schemeClr val="dk1"/>
                </a:solidFill>
                <a:latin typeface="Raleway"/>
                <a:ea typeface="Raleway"/>
                <a:cs typeface="Raleway"/>
                <a:sym typeface="Raleway"/>
              </a:rPr>
              <a:t> Os últimos dois termos não podem exceder 150 kg.</a:t>
            </a:r>
            <a:endParaRPr>
              <a:latin typeface="Open Sans"/>
              <a:ea typeface="Open Sans"/>
              <a:cs typeface="Open Sans"/>
              <a:sym typeface="Open Sans"/>
            </a:endParaRPr>
          </a:p>
        </p:txBody>
      </p:sp>
      <p:sp>
        <p:nvSpPr>
          <p:cNvPr id="136" name="Google Shape;136;p23"/>
          <p:cNvSpPr txBox="1"/>
          <p:nvPr/>
        </p:nvSpPr>
        <p:spPr>
          <a:xfrm>
            <a:off x="4751890" y="3790200"/>
            <a:ext cx="2893800" cy="73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800">
                <a:solidFill>
                  <a:schemeClr val="dk1"/>
                </a:solidFill>
                <a:latin typeface="Raleway"/>
                <a:ea typeface="Raleway"/>
                <a:cs typeface="Raleway"/>
                <a:sym typeface="Raleway"/>
              </a:rPr>
              <a:t>*</a:t>
            </a:r>
            <a:r>
              <a:rPr lang="pt-BR" sz="1200">
                <a:solidFill>
                  <a:schemeClr val="dk1"/>
                </a:solidFill>
                <a:latin typeface="Raleway"/>
                <a:ea typeface="Raleway"/>
                <a:cs typeface="Raleway"/>
                <a:sym typeface="Raleway"/>
              </a:rPr>
              <a:t> São definidos 68 kg por passageiro.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98350" y="3859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Condições de Teste</a:t>
            </a:r>
            <a:endParaRPr/>
          </a:p>
        </p:txBody>
      </p:sp>
      <p:sp>
        <p:nvSpPr>
          <p:cNvPr id="142" name="Google Shape;142;p24"/>
          <p:cNvSpPr txBox="1"/>
          <p:nvPr/>
        </p:nvSpPr>
        <p:spPr>
          <a:xfrm>
            <a:off x="768375" y="1302875"/>
            <a:ext cx="7658400" cy="32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2000">
                <a:solidFill>
                  <a:schemeClr val="dk1"/>
                </a:solidFill>
              </a:rPr>
              <a:t>A velocidade de teste é definida como o valor nominal da velocidade longitudinal.</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rPr lang="pt-BR" sz="2000">
                <a:solidFill>
                  <a:schemeClr val="dk1"/>
                </a:solidFill>
              </a:rPr>
              <a:t>A velocidade padrão de teste é 100 km/h.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rPr lang="pt-BR" sz="2000">
                <a:solidFill>
                  <a:schemeClr val="dk1"/>
                </a:solidFill>
              </a:rPr>
              <a:t>Outras velocidades de teste de interesse podem ser usadas (de preferência em etapas de 20 km/h).</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Parâmetros</a:t>
            </a:r>
            <a:r>
              <a:rPr lang="pt-BR"/>
              <a:t> Definidos</a:t>
            </a:r>
            <a:endParaRPr/>
          </a:p>
        </p:txBody>
      </p:sp>
      <p:sp>
        <p:nvSpPr>
          <p:cNvPr id="148" name="Google Shape;148;p25"/>
          <p:cNvSpPr txBox="1"/>
          <p:nvPr/>
        </p:nvSpPr>
        <p:spPr>
          <a:xfrm>
            <a:off x="540300" y="1233975"/>
            <a:ext cx="8474700" cy="3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t>Velocidades longitudinais: </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rPr lang="pt-BR" sz="1800"/>
              <a:t>40 km/h</a:t>
            </a:r>
            <a:r>
              <a:rPr lang="pt-BR" sz="1800"/>
              <a:t> -</a:t>
            </a:r>
            <a:r>
              <a:rPr lang="pt-BR" sz="1800"/>
              <a:t> 100 km/h</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pt-BR" sz="1800"/>
              <a:t>Cargas:</a:t>
            </a:r>
            <a:endParaRPr b="1" sz="1800"/>
          </a:p>
          <a:p>
            <a:pPr indent="0" lvl="0" marL="0" rtl="0" algn="l">
              <a:spcBef>
                <a:spcPts val="0"/>
              </a:spcBef>
              <a:spcAft>
                <a:spcPts val="0"/>
              </a:spcAft>
              <a:buNone/>
            </a:pPr>
            <a:r>
              <a:t/>
            </a:r>
            <a:endParaRPr b="1" sz="1800"/>
          </a:p>
          <a:p>
            <a:pPr indent="457200" lvl="0" marL="0" rtl="0" algn="l">
              <a:spcBef>
                <a:spcPts val="0"/>
              </a:spcBef>
              <a:spcAft>
                <a:spcPts val="0"/>
              </a:spcAft>
              <a:buNone/>
            </a:pPr>
            <a:r>
              <a:rPr lang="pt-BR" sz="1800"/>
              <a:t>Mínima: 922 kg (Hórus)+ 68 kg (Motorista)</a:t>
            </a:r>
            <a:endParaRPr sz="1800"/>
          </a:p>
          <a:p>
            <a:pPr indent="457200" lvl="0" marL="0" rtl="0" algn="l">
              <a:spcBef>
                <a:spcPts val="0"/>
              </a:spcBef>
              <a:spcAft>
                <a:spcPts val="0"/>
              </a:spcAft>
              <a:buNone/>
            </a:pPr>
            <a:r>
              <a:rPr lang="pt-BR" sz="1800"/>
              <a:t>+ 10 kg (Instrumentação)                                              =  1000 kg</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rPr lang="pt-BR" sz="1800"/>
              <a:t>Máxima: 1000 kg + 4×68 kg (Passageiros)</a:t>
            </a:r>
            <a:endParaRPr sz="1800"/>
          </a:p>
          <a:p>
            <a:pPr indent="457200" lvl="0" marL="0" rtl="0" algn="l">
              <a:spcBef>
                <a:spcPts val="0"/>
              </a:spcBef>
              <a:spcAft>
                <a:spcPts val="0"/>
              </a:spcAft>
              <a:buNone/>
            </a:pPr>
            <a:r>
              <a:rPr lang="pt-BR" sz="1800"/>
              <a:t>+ 228 kg (Porta Malas)                                                  = 1500 kg</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Parâmetros Definidos</a:t>
            </a:r>
            <a:endParaRPr/>
          </a:p>
        </p:txBody>
      </p:sp>
      <p:sp>
        <p:nvSpPr>
          <p:cNvPr id="154" name="Google Shape;154;p26"/>
          <p:cNvSpPr txBox="1"/>
          <p:nvPr/>
        </p:nvSpPr>
        <p:spPr>
          <a:xfrm>
            <a:off x="777625" y="1310175"/>
            <a:ext cx="4286700" cy="30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000"/>
              <a:t>Frequência de Entrada:</a:t>
            </a:r>
            <a:endParaRPr b="1" sz="2000"/>
          </a:p>
          <a:p>
            <a:pPr indent="0" lvl="0" marL="0" rtl="0" algn="l">
              <a:spcBef>
                <a:spcPts val="0"/>
              </a:spcBef>
              <a:spcAft>
                <a:spcPts val="0"/>
              </a:spcAft>
              <a:buNone/>
            </a:pPr>
            <a:r>
              <a:t/>
            </a:r>
            <a:endParaRPr sz="2000"/>
          </a:p>
          <a:p>
            <a:pPr indent="457200" lvl="0" marL="0" rtl="0" algn="l">
              <a:spcBef>
                <a:spcPts val="0"/>
              </a:spcBef>
              <a:spcAft>
                <a:spcPts val="0"/>
              </a:spcAft>
              <a:buNone/>
            </a:pPr>
            <a:r>
              <a:rPr lang="pt-BR" sz="2000"/>
              <a:t>0,001 Hz  a  5 Hz → 100 km/h</a:t>
            </a:r>
            <a:endParaRPr sz="2000"/>
          </a:p>
          <a:p>
            <a:pPr indent="457200" lvl="0" marL="0" rtl="0" algn="l">
              <a:spcBef>
                <a:spcPts val="0"/>
              </a:spcBef>
              <a:spcAft>
                <a:spcPts val="0"/>
              </a:spcAft>
              <a:buClr>
                <a:schemeClr val="dk1"/>
              </a:buClr>
              <a:buSzPts val="1100"/>
              <a:buFont typeface="Arial"/>
              <a:buNone/>
            </a:pPr>
            <a:r>
              <a:rPr lang="pt-BR" sz="2000">
                <a:solidFill>
                  <a:schemeClr val="dk1"/>
                </a:solidFill>
              </a:rPr>
              <a:t>0,001 Hz  a  2 Hz →   40 km/h</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pt-BR" sz="2000"/>
              <a:t>Amplitude de Entrada:</a:t>
            </a:r>
            <a:endParaRPr b="1" sz="2000"/>
          </a:p>
          <a:p>
            <a:pPr indent="0" lvl="0" marL="0" rtl="0" algn="l">
              <a:spcBef>
                <a:spcPts val="0"/>
              </a:spcBef>
              <a:spcAft>
                <a:spcPts val="0"/>
              </a:spcAft>
              <a:buNone/>
            </a:pPr>
            <a:r>
              <a:rPr lang="pt-BR" sz="2000"/>
              <a:t>	</a:t>
            </a:r>
            <a:endParaRPr sz="2000"/>
          </a:p>
          <a:p>
            <a:pPr indent="0" lvl="0" marL="0" rtl="0" algn="l">
              <a:spcBef>
                <a:spcPts val="0"/>
              </a:spcBef>
              <a:spcAft>
                <a:spcPts val="0"/>
              </a:spcAft>
              <a:buNone/>
            </a:pPr>
            <a:r>
              <a:rPr lang="pt-BR" sz="2000"/>
              <a:t>	15° → 100 km/h</a:t>
            </a:r>
            <a:endParaRPr sz="2000"/>
          </a:p>
          <a:p>
            <a:pPr indent="457200" lvl="0" marL="0" rtl="0" algn="l">
              <a:spcBef>
                <a:spcPts val="0"/>
              </a:spcBef>
              <a:spcAft>
                <a:spcPts val="0"/>
              </a:spcAft>
              <a:buNone/>
            </a:pPr>
            <a:r>
              <a:rPr lang="pt-BR" sz="2000"/>
              <a:t>90° →   40 km/h</a:t>
            </a:r>
            <a:endParaRPr sz="2000"/>
          </a:p>
          <a:p>
            <a:pPr indent="457200" lvl="0" marL="0" rtl="0" algn="l">
              <a:spcBef>
                <a:spcPts val="0"/>
              </a:spcBef>
              <a:spcAft>
                <a:spcPts val="0"/>
              </a:spcAft>
              <a:buNone/>
            </a:pPr>
            <a:r>
              <a:t/>
            </a:r>
            <a:endParaRPr>
              <a:latin typeface="Open Sans"/>
              <a:ea typeface="Open Sans"/>
              <a:cs typeface="Open Sans"/>
              <a:sym typeface="Open Sans"/>
            </a:endParaRPr>
          </a:p>
          <a:p>
            <a:pPr indent="45720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1412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Simulação (Adams Car)</a:t>
            </a:r>
            <a:endParaRPr/>
          </a:p>
        </p:txBody>
      </p:sp>
      <p:pic>
        <p:nvPicPr>
          <p:cNvPr id="160" name="Google Shape;160;p27"/>
          <p:cNvPicPr preferRelativeResize="0"/>
          <p:nvPr/>
        </p:nvPicPr>
        <p:blipFill rotWithShape="1">
          <a:blip r:embed="rId3">
            <a:alphaModFix/>
          </a:blip>
          <a:srcRect b="5694" l="5057" r="7903" t="7363"/>
          <a:stretch/>
        </p:blipFill>
        <p:spPr>
          <a:xfrm>
            <a:off x="0" y="613825"/>
            <a:ext cx="9144001" cy="4529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Exemplo de curva de entrada:</a:t>
            </a:r>
            <a:endParaRPr/>
          </a:p>
        </p:txBody>
      </p:sp>
      <p:pic>
        <p:nvPicPr>
          <p:cNvPr id="166" name="Google Shape;166;p28"/>
          <p:cNvPicPr preferRelativeResize="0"/>
          <p:nvPr/>
        </p:nvPicPr>
        <p:blipFill>
          <a:blip r:embed="rId3">
            <a:alphaModFix/>
          </a:blip>
          <a:stretch>
            <a:fillRect/>
          </a:stretch>
        </p:blipFill>
        <p:spPr>
          <a:xfrm>
            <a:off x="1377425" y="1147225"/>
            <a:ext cx="6389151" cy="3727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Exemplo de c</a:t>
            </a:r>
            <a:r>
              <a:rPr lang="pt-BR"/>
              <a:t>urva de saída:</a:t>
            </a:r>
            <a:endParaRPr/>
          </a:p>
        </p:txBody>
      </p:sp>
      <p:pic>
        <p:nvPicPr>
          <p:cNvPr id="172" name="Google Shape;172;p29"/>
          <p:cNvPicPr preferRelativeResize="0"/>
          <p:nvPr/>
        </p:nvPicPr>
        <p:blipFill>
          <a:blip r:embed="rId3">
            <a:alphaModFix/>
          </a:blip>
          <a:stretch>
            <a:fillRect/>
          </a:stretch>
        </p:blipFill>
        <p:spPr>
          <a:xfrm>
            <a:off x="1408413" y="1147225"/>
            <a:ext cx="6327174" cy="3691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Resposta em frequência:</a:t>
            </a:r>
            <a:endParaRPr/>
          </a:p>
        </p:txBody>
      </p:sp>
      <p:pic>
        <p:nvPicPr>
          <p:cNvPr id="178" name="Google Shape;178;p30"/>
          <p:cNvPicPr preferRelativeResize="0"/>
          <p:nvPr/>
        </p:nvPicPr>
        <p:blipFill>
          <a:blip r:embed="rId3">
            <a:alphaModFix/>
          </a:blip>
          <a:stretch>
            <a:fillRect/>
          </a:stretch>
        </p:blipFill>
        <p:spPr>
          <a:xfrm>
            <a:off x="950250" y="1147225"/>
            <a:ext cx="7243512" cy="3691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Resposta em frequência:</a:t>
            </a:r>
            <a:endParaRPr/>
          </a:p>
        </p:txBody>
      </p:sp>
      <p:pic>
        <p:nvPicPr>
          <p:cNvPr id="184" name="Google Shape;184;p31"/>
          <p:cNvPicPr preferRelativeResize="0"/>
          <p:nvPr/>
        </p:nvPicPr>
        <p:blipFill>
          <a:blip r:embed="rId3">
            <a:alphaModFix/>
          </a:blip>
          <a:stretch>
            <a:fillRect/>
          </a:stretch>
        </p:blipFill>
        <p:spPr>
          <a:xfrm>
            <a:off x="950250" y="1147225"/>
            <a:ext cx="7243512" cy="3691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74" name="Shape 74"/>
        <p:cNvGrpSpPr/>
        <p:nvPr/>
      </p:nvGrpSpPr>
      <p:grpSpPr>
        <a:xfrm>
          <a:off x="0" y="0"/>
          <a:ext cx="0" cy="0"/>
          <a:chOff x="0" y="0"/>
          <a:chExt cx="0" cy="0"/>
        </a:xfrm>
      </p:grpSpPr>
      <p:sp>
        <p:nvSpPr>
          <p:cNvPr id="75" name="Google Shape;75;p14"/>
          <p:cNvSpPr txBox="1"/>
          <p:nvPr>
            <p:ph type="title"/>
          </p:nvPr>
        </p:nvSpPr>
        <p:spPr>
          <a:xfrm>
            <a:off x="498350" y="3859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pt-BR">
                <a:solidFill>
                  <a:srgbClr val="D9D9D9"/>
                </a:solidFill>
              </a:rPr>
              <a:t>Sumário</a:t>
            </a:r>
            <a:endParaRPr b="1">
              <a:solidFill>
                <a:srgbClr val="D9D9D9"/>
              </a:solidFill>
            </a:endParaRPr>
          </a:p>
        </p:txBody>
      </p:sp>
      <p:sp>
        <p:nvSpPr>
          <p:cNvPr id="76" name="Google Shape;76;p14"/>
          <p:cNvSpPr txBox="1"/>
          <p:nvPr/>
        </p:nvSpPr>
        <p:spPr>
          <a:xfrm>
            <a:off x="803150" y="1394850"/>
            <a:ext cx="7398300" cy="133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D9D9D9"/>
              </a:buClr>
              <a:buSzPts val="2000"/>
              <a:buFont typeface="Open Sans"/>
              <a:buChar char="●"/>
            </a:pPr>
            <a:r>
              <a:rPr lang="pt-BR" sz="2000">
                <a:solidFill>
                  <a:srgbClr val="D9D9D9"/>
                </a:solidFill>
              </a:rPr>
              <a:t>Motivação</a:t>
            </a:r>
            <a:endParaRPr sz="2000">
              <a:solidFill>
                <a:srgbClr val="D9D9D9"/>
              </a:solidFill>
            </a:endParaRPr>
          </a:p>
          <a:p>
            <a:pPr indent="-355600" lvl="0" marL="457200" rtl="0" algn="l">
              <a:spcBef>
                <a:spcPts val="0"/>
              </a:spcBef>
              <a:spcAft>
                <a:spcPts val="0"/>
              </a:spcAft>
              <a:buClr>
                <a:srgbClr val="D9D9D9"/>
              </a:buClr>
              <a:buSzPts val="2000"/>
              <a:buFont typeface="Open Sans"/>
              <a:buChar char="●"/>
            </a:pPr>
            <a:r>
              <a:rPr lang="pt-BR" sz="2000">
                <a:solidFill>
                  <a:srgbClr val="D9D9D9"/>
                </a:solidFill>
              </a:rPr>
              <a:t>Características Gerais</a:t>
            </a:r>
            <a:endParaRPr sz="2000">
              <a:solidFill>
                <a:srgbClr val="D9D9D9"/>
              </a:solidFill>
            </a:endParaRPr>
          </a:p>
          <a:p>
            <a:pPr indent="-355600" lvl="0" marL="457200" rtl="0" algn="l">
              <a:spcBef>
                <a:spcPts val="0"/>
              </a:spcBef>
              <a:spcAft>
                <a:spcPts val="0"/>
              </a:spcAft>
              <a:buClr>
                <a:srgbClr val="D9D9D9"/>
              </a:buClr>
              <a:buSzPts val="2000"/>
              <a:buChar char="●"/>
            </a:pPr>
            <a:r>
              <a:rPr lang="pt-BR" sz="2000">
                <a:solidFill>
                  <a:srgbClr val="D9D9D9"/>
                </a:solidFill>
              </a:rPr>
              <a:t>ISO 7401</a:t>
            </a:r>
            <a:endParaRPr sz="2000">
              <a:solidFill>
                <a:srgbClr val="D9D9D9"/>
              </a:solidFill>
            </a:endParaRPr>
          </a:p>
          <a:p>
            <a:pPr indent="-355600" lvl="0" marL="457200" rtl="0" algn="l">
              <a:spcBef>
                <a:spcPts val="0"/>
              </a:spcBef>
              <a:spcAft>
                <a:spcPts val="0"/>
              </a:spcAft>
              <a:buClr>
                <a:srgbClr val="D9D9D9"/>
              </a:buClr>
              <a:buSzPts val="2000"/>
              <a:buChar char="●"/>
            </a:pPr>
            <a:r>
              <a:rPr i="1" lang="pt-BR" sz="2000">
                <a:solidFill>
                  <a:srgbClr val="D9D9D9"/>
                </a:solidFill>
              </a:rPr>
              <a:t>Sweep Sine</a:t>
            </a:r>
            <a:endParaRPr i="1" sz="2000">
              <a:solidFill>
                <a:srgbClr val="D9D9D9"/>
              </a:solidFill>
            </a:endParaRPr>
          </a:p>
          <a:p>
            <a:pPr indent="-355600" lvl="0" marL="457200" rtl="0" algn="l">
              <a:spcBef>
                <a:spcPts val="0"/>
              </a:spcBef>
              <a:spcAft>
                <a:spcPts val="0"/>
              </a:spcAft>
              <a:buClr>
                <a:srgbClr val="D9D9D9"/>
              </a:buClr>
              <a:buSzPts val="2000"/>
              <a:buChar char="●"/>
            </a:pPr>
            <a:r>
              <a:rPr lang="pt-BR" sz="2000">
                <a:solidFill>
                  <a:srgbClr val="D9D9D9"/>
                </a:solidFill>
              </a:rPr>
              <a:t>Condições de Teste</a:t>
            </a:r>
            <a:endParaRPr sz="2000">
              <a:solidFill>
                <a:srgbClr val="D9D9D9"/>
              </a:solidFill>
            </a:endParaRPr>
          </a:p>
          <a:p>
            <a:pPr indent="-355600" lvl="0" marL="457200" rtl="0" algn="l">
              <a:spcBef>
                <a:spcPts val="0"/>
              </a:spcBef>
              <a:spcAft>
                <a:spcPts val="0"/>
              </a:spcAft>
              <a:buClr>
                <a:srgbClr val="D9D9D9"/>
              </a:buClr>
              <a:buSzPts val="2000"/>
              <a:buChar char="●"/>
            </a:pPr>
            <a:r>
              <a:rPr lang="pt-BR" sz="2000">
                <a:solidFill>
                  <a:srgbClr val="D9D9D9"/>
                </a:solidFill>
              </a:rPr>
              <a:t>Simulação</a:t>
            </a:r>
            <a:endParaRPr sz="2000">
              <a:solidFill>
                <a:srgbClr val="D9D9D9"/>
              </a:solidFill>
            </a:endParaRPr>
          </a:p>
          <a:p>
            <a:pPr indent="-355600" lvl="1" marL="914400" rtl="0" algn="l">
              <a:spcBef>
                <a:spcPts val="0"/>
              </a:spcBef>
              <a:spcAft>
                <a:spcPts val="0"/>
              </a:spcAft>
              <a:buClr>
                <a:srgbClr val="D9D9D9"/>
              </a:buClr>
              <a:buSzPts val="2000"/>
              <a:buChar char="○"/>
            </a:pPr>
            <a:r>
              <a:rPr lang="pt-BR" sz="2000">
                <a:solidFill>
                  <a:srgbClr val="D9D9D9"/>
                </a:solidFill>
              </a:rPr>
              <a:t>Parâmetros Definidos</a:t>
            </a:r>
            <a:endParaRPr sz="2000">
              <a:solidFill>
                <a:srgbClr val="D9D9D9"/>
              </a:solidFill>
            </a:endParaRPr>
          </a:p>
          <a:p>
            <a:pPr indent="-355600" lvl="1" marL="914400" rtl="0" algn="l">
              <a:spcBef>
                <a:spcPts val="0"/>
              </a:spcBef>
              <a:spcAft>
                <a:spcPts val="0"/>
              </a:spcAft>
              <a:buClr>
                <a:srgbClr val="D9D9D9"/>
              </a:buClr>
              <a:buSzPts val="2000"/>
              <a:buChar char="○"/>
            </a:pPr>
            <a:r>
              <a:rPr lang="pt-BR" sz="2000">
                <a:solidFill>
                  <a:srgbClr val="D9D9D9"/>
                </a:solidFill>
              </a:rPr>
              <a:t>Curva de Entrada</a:t>
            </a:r>
            <a:endParaRPr sz="2000">
              <a:solidFill>
                <a:srgbClr val="D9D9D9"/>
              </a:solidFill>
            </a:endParaRPr>
          </a:p>
          <a:p>
            <a:pPr indent="-355600" lvl="1" marL="914400" rtl="0" algn="l">
              <a:spcBef>
                <a:spcPts val="0"/>
              </a:spcBef>
              <a:spcAft>
                <a:spcPts val="0"/>
              </a:spcAft>
              <a:buClr>
                <a:srgbClr val="D9D9D9"/>
              </a:buClr>
              <a:buSzPts val="2000"/>
              <a:buChar char="○"/>
            </a:pPr>
            <a:r>
              <a:rPr lang="pt-BR" sz="2000">
                <a:solidFill>
                  <a:srgbClr val="D9D9D9"/>
                </a:solidFill>
              </a:rPr>
              <a:t>Curva de Saída</a:t>
            </a:r>
            <a:endParaRPr sz="2000">
              <a:solidFill>
                <a:srgbClr val="D9D9D9"/>
              </a:solidFill>
            </a:endParaRPr>
          </a:p>
          <a:p>
            <a:pPr indent="-355600" lvl="1" marL="914400" rtl="0" algn="l">
              <a:spcBef>
                <a:spcPts val="0"/>
              </a:spcBef>
              <a:spcAft>
                <a:spcPts val="0"/>
              </a:spcAft>
              <a:buClr>
                <a:srgbClr val="D9D9D9"/>
              </a:buClr>
              <a:buSzPts val="2000"/>
              <a:buChar char="○"/>
            </a:pPr>
            <a:r>
              <a:rPr lang="pt-BR" sz="2000">
                <a:solidFill>
                  <a:srgbClr val="D9D9D9"/>
                </a:solidFill>
              </a:rPr>
              <a:t>Resposta em Frequência</a:t>
            </a:r>
            <a:endParaRPr sz="2000">
              <a:solidFill>
                <a:srgbClr val="D9D9D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Resposta em frequência:</a:t>
            </a:r>
            <a:endParaRPr/>
          </a:p>
        </p:txBody>
      </p:sp>
      <p:pic>
        <p:nvPicPr>
          <p:cNvPr id="190" name="Google Shape;190;p32"/>
          <p:cNvPicPr preferRelativeResize="0"/>
          <p:nvPr/>
        </p:nvPicPr>
        <p:blipFill>
          <a:blip r:embed="rId3">
            <a:alphaModFix/>
          </a:blip>
          <a:stretch>
            <a:fillRect/>
          </a:stretch>
        </p:blipFill>
        <p:spPr>
          <a:xfrm>
            <a:off x="950250" y="1147225"/>
            <a:ext cx="7243512" cy="3691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Resposta em frequência:</a:t>
            </a:r>
            <a:endParaRPr/>
          </a:p>
        </p:txBody>
      </p:sp>
      <p:pic>
        <p:nvPicPr>
          <p:cNvPr id="196" name="Google Shape;196;p33"/>
          <p:cNvPicPr preferRelativeResize="0"/>
          <p:nvPr/>
        </p:nvPicPr>
        <p:blipFill>
          <a:blip r:embed="rId3">
            <a:alphaModFix/>
          </a:blip>
          <a:stretch>
            <a:fillRect/>
          </a:stretch>
        </p:blipFill>
        <p:spPr>
          <a:xfrm>
            <a:off x="950250" y="1147225"/>
            <a:ext cx="7243512" cy="3691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498350" y="3859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Referências Bibliográficas</a:t>
            </a:r>
            <a:endParaRPr/>
          </a:p>
        </p:txBody>
      </p:sp>
      <p:sp>
        <p:nvSpPr>
          <p:cNvPr id="202" name="Google Shape;202;p34"/>
          <p:cNvSpPr txBox="1"/>
          <p:nvPr/>
        </p:nvSpPr>
        <p:spPr>
          <a:xfrm>
            <a:off x="609675" y="1150475"/>
            <a:ext cx="8002500" cy="282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pt-BR">
                <a:solidFill>
                  <a:schemeClr val="dk1"/>
                </a:solidFill>
              </a:rPr>
              <a:t>International Organization for Standardization. ISO 7401: Road Vehicles - Lateral transient response test methods - Open-loop test methods. Genebra, 2011.  Disponível em: &lt; </a:t>
            </a:r>
            <a:r>
              <a:rPr lang="pt-BR" u="sng">
                <a:solidFill>
                  <a:schemeClr val="hlink"/>
                </a:solidFill>
                <a:hlinkClick r:id="rId3"/>
              </a:rPr>
              <a:t>https://www.sis.se/api/document/preview/913254/</a:t>
            </a:r>
            <a:r>
              <a:rPr lang="pt-BR">
                <a:solidFill>
                  <a:schemeClr val="dk1"/>
                </a:solidFill>
              </a:rPr>
              <a:t> &gt; Acesso em: 20 de Novembro de 2019.</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pt-BR">
                <a:solidFill>
                  <a:schemeClr val="dk1"/>
                </a:solidFill>
              </a:rPr>
              <a:t>PESCE et al., Handlig Quality Objective Evaluation of Light Commercial Vehicles. 2008. 30 slides. Disponível em: &lt; </a:t>
            </a:r>
            <a:r>
              <a:rPr lang="pt-BR" u="sng">
                <a:solidFill>
                  <a:schemeClr val="hlink"/>
                </a:solidFill>
                <a:hlinkClick r:id="rId4"/>
              </a:rPr>
              <a:t>https://www.ukintpress-conferences.com/conf/08vdx_conf/pdf/day_1/marcopesce.pdf</a:t>
            </a:r>
            <a:r>
              <a:rPr lang="pt-BR">
                <a:solidFill>
                  <a:schemeClr val="dk1"/>
                </a:solidFill>
              </a:rPr>
              <a:t> &gt; Acesso em: 20 de Novembro de 2019.</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pt-BR">
                <a:solidFill>
                  <a:schemeClr val="dk1"/>
                </a:solidFill>
              </a:rPr>
              <a:t>KARLSSON A. Test Procedures and Evaluation Tools for Passenger Vehicle Dynamics: Master’s thesis in Automotive Engineering. Chalmers University of Thechnology: Department of Applied Mechanics Division of Vehicle Engineering and Autonomous Systems Vehicle Dynamics Group, Gotemburgo, 2014. Disponível em: &lt;</a:t>
            </a:r>
            <a:r>
              <a:rPr lang="pt-BR" u="sng">
                <a:solidFill>
                  <a:schemeClr val="hlink"/>
                </a:solidFill>
                <a:hlinkClick r:id="rId5"/>
              </a:rPr>
              <a:t>http://publications.lib.chalmers.se/records/fulltext/211557/211557.pdf</a:t>
            </a:r>
            <a:r>
              <a:rPr lang="pt-BR">
                <a:solidFill>
                  <a:schemeClr val="dk1"/>
                </a:solidFill>
              </a:rPr>
              <a:t>&gt; Acesso em: 20 de Novembro de 2019.</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1335150" y="1332350"/>
            <a:ext cx="6757200" cy="192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pt-BR" sz="9600">
                <a:solidFill>
                  <a:schemeClr val="accent1"/>
                </a:solidFill>
              </a:rPr>
              <a:t>Muito Obrigado!</a:t>
            </a:r>
            <a:endParaRPr b="1" sz="96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Motivação</a:t>
            </a:r>
            <a:endParaRPr/>
          </a:p>
        </p:txBody>
      </p:sp>
      <p:pic>
        <p:nvPicPr>
          <p:cNvPr descr="While testing driving a Ferrari, a car starts to drift into this guy's lane causing him to swerve and lose control.  It was his lucky day, and he was able to avoid any collisions.&#10;&#10;Speedboat Barely Avoids Plane Crash: https://www.youtube.com/watch?v=cTMaUCFNlcU&amp;index=42&amp;list=PLcED8bMGldjhk01CLndir0_aKYSjgToWc&#10;Tree Branch Selfie Stick Fail: https://www.youtube.com/watch?v=U5m7fvtQ7go&amp;index=1&amp;list=PLcED8bMGldjhk01CLndir0_aKYSjgToWc&#10;&#10;YouView lets you experience life like never before. Featuring videos using the GoPro Hero 2, Hero 3, Hero 3+, Hero 4, and plenty of HD cameras, you will experience incredible places and activities, all seen from YOUR perspective!  If you love adventure travel, unbelievable videos, or really cool experiences, this POV channel is for you!" id="82" name="Google Shape;82;p15" title="Man Almost Crashes Ferrari During Test Drive">
            <a:hlinkClick r:id="rId3"/>
          </p:cNvPr>
          <p:cNvPicPr preferRelativeResize="0"/>
          <p:nvPr/>
        </p:nvPicPr>
        <p:blipFill>
          <a:blip r:embed="rId4">
            <a:alphaModFix/>
          </a:blip>
          <a:stretch>
            <a:fillRect/>
          </a:stretch>
        </p:blipFill>
        <p:spPr>
          <a:xfrm>
            <a:off x="2622625" y="0"/>
            <a:ext cx="6521375" cy="489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Características Gerais</a:t>
            </a:r>
            <a:endParaRPr/>
          </a:p>
        </p:txBody>
      </p:sp>
      <p:sp>
        <p:nvSpPr>
          <p:cNvPr id="88" name="Google Shape;88;p16"/>
          <p:cNvSpPr txBox="1"/>
          <p:nvPr/>
        </p:nvSpPr>
        <p:spPr>
          <a:xfrm>
            <a:off x="783725" y="1820900"/>
            <a:ext cx="7097400" cy="178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pt-BR" sz="1800">
                <a:solidFill>
                  <a:schemeClr val="dk1"/>
                </a:solidFill>
              </a:rPr>
              <a:t>Não existe conhecimento suficiente sobre a relação entre a dinâmica geral do veículo e as propriedades de prevenção de acidentes.</a:t>
            </a:r>
            <a:endParaRPr sz="1800">
              <a:solidFill>
                <a:schemeClr val="dk1"/>
              </a:solidFill>
            </a:endParaRPr>
          </a:p>
          <a:p>
            <a:pPr indent="0" lvl="0" marL="0" rtl="0" algn="just">
              <a:lnSpc>
                <a:spcPct val="115000"/>
              </a:lnSpc>
              <a:spcBef>
                <a:spcPts val="0"/>
              </a:spcBef>
              <a:spcAft>
                <a:spcPts val="0"/>
              </a:spcAft>
              <a:buNone/>
            </a:pPr>
            <a:r>
              <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Características Gerais</a:t>
            </a:r>
            <a:endParaRPr/>
          </a:p>
        </p:txBody>
      </p:sp>
      <p:sp>
        <p:nvSpPr>
          <p:cNvPr id="94" name="Google Shape;94;p17"/>
          <p:cNvSpPr txBox="1"/>
          <p:nvPr/>
        </p:nvSpPr>
        <p:spPr>
          <a:xfrm>
            <a:off x="321425" y="1820900"/>
            <a:ext cx="7869600" cy="18684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pt-BR" sz="1800">
                <a:solidFill>
                  <a:schemeClr val="dk1"/>
                </a:solidFill>
              </a:rPr>
              <a:t>Isso implica que o comportamento do veículo rodoviário deve necessariamente envolver informações obtidas a partir de vários testes diferentes, pois a interação dos elementos motorista-veículo-ambiente é complexa. </a:t>
            </a:r>
            <a:endParaRPr sz="1800">
              <a:solidFill>
                <a:schemeClr val="dk1"/>
              </a:solidFill>
            </a:endParaRPr>
          </a:p>
          <a:p>
            <a:pPr indent="0" lvl="0" marL="457200" rtl="0" algn="just">
              <a:lnSpc>
                <a:spcPct val="115000"/>
              </a:lnSpc>
              <a:spcBef>
                <a:spcPts val="0"/>
              </a:spcBef>
              <a:spcAft>
                <a:spcPts val="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ISO</a:t>
            </a:r>
            <a:endParaRPr/>
          </a:p>
        </p:txBody>
      </p:sp>
      <p:sp>
        <p:nvSpPr>
          <p:cNvPr id="100" name="Google Shape;100;p18"/>
          <p:cNvSpPr txBox="1"/>
          <p:nvPr/>
        </p:nvSpPr>
        <p:spPr>
          <a:xfrm>
            <a:off x="620850" y="1327225"/>
            <a:ext cx="7429500" cy="260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t>Alguns destes testes são padronizados pela ISO.</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pt-BR" sz="1800"/>
              <a:t>A ISO (Organização Internacional de Padronização) é uma federação mundial de organismos nacionais de padronização (Organismos membros da ISO).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ISO 7401</a:t>
            </a:r>
            <a:endParaRPr/>
          </a:p>
        </p:txBody>
      </p:sp>
      <p:sp>
        <p:nvSpPr>
          <p:cNvPr id="106" name="Google Shape;106;p19"/>
          <p:cNvSpPr txBox="1"/>
          <p:nvPr/>
        </p:nvSpPr>
        <p:spPr>
          <a:xfrm>
            <a:off x="544650" y="1336925"/>
            <a:ext cx="7429500" cy="259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t>D</a:t>
            </a:r>
            <a:r>
              <a:rPr lang="pt-BR" sz="1800"/>
              <a:t>ispõem Métodos de teste de resposta transitória lateral (em malha aberta) para veículos rodoviários.</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pt-BR" sz="1800"/>
              <a:t>O principal objetivo desta Norma é fornecer resultados de testes repetitivos e discriminatórios.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98350" y="3859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Sweep sine (Seno Varrente):</a:t>
            </a:r>
            <a:endParaRPr/>
          </a:p>
        </p:txBody>
      </p:sp>
      <p:sp>
        <p:nvSpPr>
          <p:cNvPr id="112" name="Google Shape;112;p20"/>
          <p:cNvSpPr txBox="1"/>
          <p:nvPr/>
        </p:nvSpPr>
        <p:spPr>
          <a:xfrm>
            <a:off x="726950" y="1310250"/>
            <a:ext cx="7658400" cy="138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sz="2000">
                <a:solidFill>
                  <a:schemeClr val="dk1"/>
                </a:solidFill>
              </a:rPr>
              <a:t>Este sinal é aplicado não só nos sistemas veiculares, mas nos mais diversos tipos, como radares, sistemas sonoros, entre outros.</a:t>
            </a:r>
            <a:endParaRPr sz="2000">
              <a:solidFill>
                <a:schemeClr val="dk1"/>
              </a:solidFill>
            </a:endParaRPr>
          </a:p>
        </p:txBody>
      </p:sp>
      <p:pic>
        <p:nvPicPr>
          <p:cNvPr id="113" name="Google Shape;113;p20"/>
          <p:cNvPicPr preferRelativeResize="0"/>
          <p:nvPr/>
        </p:nvPicPr>
        <p:blipFill>
          <a:blip r:embed="rId3">
            <a:alphaModFix/>
          </a:blip>
          <a:stretch>
            <a:fillRect/>
          </a:stretch>
        </p:blipFill>
        <p:spPr>
          <a:xfrm>
            <a:off x="0" y="2571750"/>
            <a:ext cx="9144001" cy="229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98350" y="3859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Sweep sine (Seno Varrente):</a:t>
            </a:r>
            <a:endParaRPr/>
          </a:p>
        </p:txBody>
      </p:sp>
      <p:sp>
        <p:nvSpPr>
          <p:cNvPr id="119" name="Google Shape;119;p21"/>
          <p:cNvSpPr txBox="1"/>
          <p:nvPr/>
        </p:nvSpPr>
        <p:spPr>
          <a:xfrm>
            <a:off x="768375" y="1298175"/>
            <a:ext cx="7658400" cy="2677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sz="2000">
                <a:solidFill>
                  <a:schemeClr val="dk1"/>
                </a:solidFill>
              </a:rPr>
              <a:t>Ele serve para ser comparado com a resposta de saída do sistema a fim de se obter informações do ganho de amplitude, e da defasagem de um sinal para outro, em função da frequência.</a:t>
            </a:r>
            <a:endParaRPr sz="2000">
              <a:solidFill>
                <a:schemeClr val="dk1"/>
              </a:solidFill>
            </a:endParaRPr>
          </a:p>
          <a:p>
            <a:pPr indent="0" lvl="0" marL="0" rtl="0" algn="just">
              <a:lnSpc>
                <a:spcPct val="115000"/>
              </a:lnSpc>
              <a:spcBef>
                <a:spcPts val="0"/>
              </a:spcBef>
              <a:spcAft>
                <a:spcPts val="0"/>
              </a:spcAft>
              <a:buNone/>
            </a:pPr>
            <a:r>
              <a:t/>
            </a:r>
            <a:endParaRPr sz="2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pt-BR" sz="2000">
                <a:solidFill>
                  <a:schemeClr val="dk1"/>
                </a:solidFill>
              </a:rPr>
              <a:t>O resultado deste aplicado no volante de um veículo é a resposta lateral do mesmo no domínio da frequência.</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