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s/slide62.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61.xml" ContentType="application/vnd.openxmlformats-officedocument.presentationml.slide+xml"/>
  <Override PartName="/ppt/notesSlides/notesSlide7.xml" ContentType="application/vnd.openxmlformats-officedocument.presentationml.notesSlide+xml"/>
  <Override PartName="/ppt/slides/slide44.xml" ContentType="application/vnd.openxmlformats-officedocument.presentationml.slide+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notesSlides/notesSlide8.xml" ContentType="application/vnd.openxmlformats-officedocument.presentationml.notesSlide+xml"/>
  <Override PartName="/ppt/slides/slide12.xml" ContentType="application/vnd.openxmlformats-officedocument.presentationml.slide+xml"/>
  <Override PartName="/ppt/notesSlides/notesSlide14.xml" ContentType="application/vnd.openxmlformats-officedocument.presentationml.notesSlide+xml"/>
  <Override PartName="/ppt/slides/slide60.xml" ContentType="application/vnd.openxmlformats-officedocument.presentationml.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59.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58.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slides/slide57.xml" ContentType="application/vnd.openxmlformats-officedocument.presentationml.slide+xml"/>
  <Override PartName="/ppt/slides/slide24.xml" ContentType="application/vnd.openxmlformats-officedocument.presentationml.slide+xml"/>
  <Override PartName="/ppt/notesSlides/notesSlide10.xml" ContentType="application/vnd.openxmlformats-officedocument.presentationml.notes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slides/slide56.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63.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84" r:id="rId1"/>
  </p:sldMasterIdLst>
  <p:notesMasterIdLst>
    <p:notesMasterId r:id="rId65"/>
  </p:notesMasterIdLst>
  <p:sldIdLst>
    <p:sldId id="256" r:id="rId2"/>
    <p:sldId id="313" r:id="rId3"/>
    <p:sldId id="318" r:id="rId4"/>
    <p:sldId id="319" r:id="rId5"/>
    <p:sldId id="320" r:id="rId6"/>
    <p:sldId id="314" r:id="rId7"/>
    <p:sldId id="315" r:id="rId8"/>
    <p:sldId id="316" r:id="rId9"/>
    <p:sldId id="312" r:id="rId10"/>
    <p:sldId id="257" r:id="rId11"/>
    <p:sldId id="294" r:id="rId12"/>
    <p:sldId id="304" r:id="rId13"/>
    <p:sldId id="295" r:id="rId14"/>
    <p:sldId id="305" r:id="rId15"/>
    <p:sldId id="307" r:id="rId16"/>
    <p:sldId id="299" r:id="rId17"/>
    <p:sldId id="321" r:id="rId18"/>
    <p:sldId id="300" r:id="rId19"/>
    <p:sldId id="301" r:id="rId20"/>
    <p:sldId id="308" r:id="rId21"/>
    <p:sldId id="323" r:id="rId22"/>
    <p:sldId id="325" r:id="rId23"/>
    <p:sldId id="324" r:id="rId24"/>
    <p:sldId id="303" r:id="rId25"/>
    <p:sldId id="326" r:id="rId26"/>
    <p:sldId id="258" r:id="rId27"/>
    <p:sldId id="259" r:id="rId28"/>
    <p:sldId id="260" r:id="rId29"/>
    <p:sldId id="292" r:id="rId30"/>
    <p:sldId id="261" r:id="rId31"/>
    <p:sldId id="262" r:id="rId32"/>
    <p:sldId id="263" r:id="rId33"/>
    <p:sldId id="29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287" r:id="rId58"/>
    <p:sldId id="309" r:id="rId59"/>
    <p:sldId id="288" r:id="rId60"/>
    <p:sldId id="311" r:id="rId61"/>
    <p:sldId id="289" r:id="rId62"/>
    <p:sldId id="290" r:id="rId63"/>
    <p:sldId id="291"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F6CE"/>
    <a:srgbClr val="B4FAFE"/>
    <a:srgbClr val="A0FCB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6165" autoAdjust="0"/>
  </p:normalViewPr>
  <p:slideViewPr>
    <p:cSldViewPr snapToGrid="0" snapToObjects="1">
      <p:cViewPr varScale="1">
        <p:scale>
          <a:sx n="101" d="100"/>
          <a:sy n="101" d="100"/>
        </p:scale>
        <p:origin x="-176"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554813-3DB0-A241-AE79-F2E3D65B6EA9}" type="datetimeFigureOut">
              <a:rPr lang="en-US" smtClean="0"/>
              <a:pPr/>
              <a:t>3/24/12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FDEB71-855E-7B42-81A7-16D2686EF6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JavaScriptMVC</a:t>
            </a:r>
            <a:endParaRPr lang="en-US" b="1" dirty="0" smtClean="0"/>
          </a:p>
          <a:p>
            <a:endParaRPr lang="en-US" dirty="0" smtClean="0"/>
          </a:p>
          <a:p>
            <a:r>
              <a:rPr lang="en-US" dirty="0" smtClean="0"/>
              <a:t>A collection of tools for building apps using </a:t>
            </a:r>
            <a:r>
              <a:rPr lang="en-US" dirty="0" err="1" smtClean="0"/>
              <a:t>jQueryMX</a:t>
            </a:r>
            <a:r>
              <a:rPr lang="en-US" dirty="0" smtClean="0"/>
              <a:t> (</a:t>
            </a:r>
            <a:r>
              <a:rPr lang="en-US" dirty="0" err="1" smtClean="0"/>
              <a:t>jQuery</a:t>
            </a:r>
            <a:r>
              <a:rPr lang="en-US" dirty="0" smtClean="0"/>
              <a:t> MVC extensions). One of the older frameworks but still quite active.</a:t>
            </a:r>
          </a:p>
          <a:p>
            <a:endParaRPr lang="en-US" b="1" dirty="0" smtClean="0"/>
          </a:p>
          <a:p>
            <a:r>
              <a:rPr lang="en-US" b="1" dirty="0" err="1" smtClean="0"/>
              <a:t>KnockoutJS</a:t>
            </a:r>
            <a:r>
              <a:rPr lang="en-US" b="1" dirty="0" smtClean="0"/>
              <a:t> </a:t>
            </a:r>
          </a:p>
          <a:p>
            <a:endParaRPr lang="en-US" dirty="0" smtClean="0"/>
          </a:p>
          <a:p>
            <a:r>
              <a:rPr lang="en-US" dirty="0" smtClean="0"/>
              <a:t>MVVM framework so there is tight &amp; automatic binding between the view and model. Declarative data-binding but the syntax is a bit awkward. </a:t>
            </a:r>
          </a:p>
          <a:p>
            <a:endParaRPr lang="en-US" dirty="0" smtClean="0"/>
          </a:p>
          <a:p>
            <a:r>
              <a:rPr lang="en-US" b="1" dirty="0" err="1" smtClean="0"/>
              <a:t>AngularJS</a:t>
            </a:r>
            <a:endParaRPr lang="en-US" b="1" dirty="0" smtClean="0"/>
          </a:p>
          <a:p>
            <a:endParaRPr lang="en-US" dirty="0" smtClean="0"/>
          </a:p>
          <a:p>
            <a:r>
              <a:rPr lang="en-US" dirty="0" smtClean="0"/>
              <a:t>Uses declarative binding like </a:t>
            </a:r>
            <a:r>
              <a:rPr lang="en-US" dirty="0" err="1" smtClean="0"/>
              <a:t>KnockoutJS</a:t>
            </a:r>
            <a:r>
              <a:rPr lang="en-US" dirty="0" smtClean="0"/>
              <a:t> but with less awkward syntax and simpler JavaScript code. Dependency Injection helps to make code more modular and testable.</a:t>
            </a:r>
          </a:p>
          <a:p>
            <a:endParaRPr lang="en-US" dirty="0" smtClean="0"/>
          </a:p>
          <a:p>
            <a:r>
              <a:rPr lang="en-US" b="1" dirty="0" smtClean="0"/>
              <a:t>ExtJS4</a:t>
            </a:r>
          </a:p>
          <a:p>
            <a:endParaRPr lang="en-US" dirty="0" smtClean="0"/>
          </a:p>
          <a:p>
            <a:r>
              <a:rPr lang="en-US" dirty="0" smtClean="0"/>
              <a:t>MVC from </a:t>
            </a:r>
            <a:r>
              <a:rPr lang="en-US" dirty="0" err="1" smtClean="0"/>
              <a:t>Sencha</a:t>
            </a:r>
            <a:r>
              <a:rPr lang="en-US" dirty="0" smtClean="0"/>
              <a:t> with lots of UI widgets. License required for commercial use.</a:t>
            </a:r>
          </a:p>
          <a:p>
            <a:endParaRPr lang="en-US" dirty="0" smtClean="0"/>
          </a:p>
          <a:p>
            <a:r>
              <a:rPr lang="en-US" b="1" dirty="0" err="1" smtClean="0"/>
              <a:t>Batman.js</a:t>
            </a:r>
            <a:endParaRPr lang="en-US" b="1" dirty="0" smtClean="0"/>
          </a:p>
          <a:p>
            <a:endParaRPr lang="en-US" dirty="0" smtClean="0"/>
          </a:p>
          <a:p>
            <a:r>
              <a:rPr lang="en-US" dirty="0" smtClean="0"/>
              <a:t>From the lightest and heavier frameworks, we now move to the one with the coolest name. Batman was created by </a:t>
            </a:r>
            <a:r>
              <a:rPr lang="en-US" dirty="0" err="1" smtClean="0"/>
              <a:t>Shopify</a:t>
            </a:r>
            <a:r>
              <a:rPr lang="en-US" dirty="0" smtClean="0"/>
              <a:t>. It is a fairly lightweight (2000 LOC) MVC framework written in </a:t>
            </a:r>
            <a:r>
              <a:rPr lang="en-US" dirty="0" err="1" smtClean="0"/>
              <a:t>CoffeeScript</a:t>
            </a:r>
            <a:r>
              <a:rPr lang="en-US" dirty="0" smtClean="0"/>
              <a:t>, claims to look like Rails and wants to promote "developer happiness". It is tightly integrated with </a:t>
            </a:r>
            <a:r>
              <a:rPr lang="en-US" dirty="0" err="1" smtClean="0"/>
              <a:t>Node.js</a:t>
            </a:r>
            <a:r>
              <a:rPr lang="en-US" dirty="0" smtClean="0"/>
              <a:t>, though this seems to be optional.</a:t>
            </a:r>
          </a:p>
          <a:p>
            <a:endParaRPr lang="en-US" dirty="0" smtClean="0"/>
          </a:p>
          <a:p>
            <a:r>
              <a:rPr lang="en-US" b="1" dirty="0" err="1" smtClean="0"/>
              <a:t>Spine.js</a:t>
            </a:r>
            <a:endParaRPr lang="en-US" b="1" dirty="0" smtClean="0"/>
          </a:p>
          <a:p>
            <a:endParaRPr lang="en-US" dirty="0" smtClean="0"/>
          </a:p>
          <a:p>
            <a:r>
              <a:rPr lang="en-US" dirty="0" smtClean="0"/>
              <a:t>Another lightweight MVC framework (500LOC) built upon </a:t>
            </a:r>
            <a:r>
              <a:rPr lang="en-US" dirty="0" err="1" smtClean="0"/>
              <a:t>CoffeeScript</a:t>
            </a:r>
            <a:r>
              <a:rPr lang="en-US" dirty="0" smtClean="0"/>
              <a:t>. This is probably the most lightweight "framework" but that also means you need to do more to get it working (such as adding in templates).</a:t>
            </a:r>
          </a:p>
          <a:p>
            <a:endParaRPr lang="en-US" dirty="0" smtClean="0"/>
          </a:p>
          <a:p>
            <a:r>
              <a:rPr lang="en-US" b="1" dirty="0" smtClean="0"/>
              <a:t>Google Web Toolkit</a:t>
            </a:r>
          </a:p>
          <a:p>
            <a:endParaRPr lang="en-US" dirty="0" smtClean="0"/>
          </a:p>
          <a:p>
            <a:r>
              <a:rPr lang="en-US" dirty="0" smtClean="0"/>
              <a:t>Compiles Java to JavaScript, large library, templates...but who wants to work with Java?</a:t>
            </a:r>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41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mustacheJS</a:t>
            </a:r>
            <a:endParaRPr lang="en-US" dirty="0" smtClean="0"/>
          </a:p>
          <a:p>
            <a:endParaRPr lang="en-US" dirty="0" smtClean="0"/>
          </a:p>
          <a:p>
            <a:r>
              <a:rPr lang="en-US" dirty="0" err="1" smtClean="0"/>
              <a:t>MustacheJS</a:t>
            </a:r>
            <a:r>
              <a:rPr lang="en-US" dirty="0" smtClean="0"/>
              <a:t> is the same as Mustache in Ruby. It is is a logic-less </a:t>
            </a:r>
            <a:r>
              <a:rPr lang="en-US" dirty="0" err="1" smtClean="0"/>
              <a:t>templating</a:t>
            </a:r>
            <a:r>
              <a:rPr lang="en-US" dirty="0" smtClean="0"/>
              <a:t> system that actively prevents you from including application logic in your views.</a:t>
            </a:r>
          </a:p>
          <a:p>
            <a:r>
              <a:rPr lang="en-US" dirty="0" err="1" smtClean="0"/>
              <a:t>handlebarsJS</a:t>
            </a:r>
            <a:endParaRPr lang="en-US" dirty="0" smtClean="0"/>
          </a:p>
          <a:p>
            <a:endParaRPr lang="en-US" dirty="0" smtClean="0"/>
          </a:p>
          <a:p>
            <a:r>
              <a:rPr lang="en-US" dirty="0" err="1" smtClean="0"/>
              <a:t>HandlebarsJS</a:t>
            </a:r>
            <a:r>
              <a:rPr lang="en-US" dirty="0" smtClean="0"/>
              <a:t> is an extension to Mustache that provides things like compiled templates, global helpers and access to variables further up the call stack.</a:t>
            </a:r>
          </a:p>
          <a:p>
            <a:r>
              <a:rPr lang="en-US" dirty="0" smtClean="0"/>
              <a:t>jade</a:t>
            </a:r>
          </a:p>
          <a:p>
            <a:endParaRPr lang="en-US" dirty="0" smtClean="0"/>
          </a:p>
          <a:p>
            <a:r>
              <a:rPr lang="en-US" dirty="0" smtClean="0"/>
              <a:t>Template engine for Node and used in the Express framework, can also be used client-side by </a:t>
            </a:r>
            <a:r>
              <a:rPr lang="en-US" dirty="0" err="1" smtClean="0"/>
              <a:t>precompiling</a:t>
            </a:r>
            <a:r>
              <a:rPr lang="en-US" dirty="0" smtClean="0"/>
              <a:t> the templates. It is heavily influenced by HAML</a:t>
            </a:r>
          </a:p>
          <a:p>
            <a:r>
              <a:rPr lang="en-US" dirty="0" err="1" smtClean="0"/>
              <a:t>liquidJS</a:t>
            </a:r>
            <a:endParaRPr lang="en-US" dirty="0" smtClean="0"/>
          </a:p>
          <a:p>
            <a:endParaRPr lang="en-US" dirty="0" smtClean="0"/>
          </a:p>
          <a:p>
            <a:r>
              <a:rPr lang="en-US" dirty="0" smtClean="0"/>
              <a:t>Port of Liquid safe templates created by </a:t>
            </a:r>
            <a:r>
              <a:rPr lang="en-US" dirty="0" err="1" smtClean="0"/>
              <a:t>Shopify</a:t>
            </a:r>
            <a:r>
              <a:rPr lang="en-US" dirty="0" smtClean="0"/>
              <a:t>. </a:t>
            </a:r>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50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55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60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I’ve been coding</a:t>
            </a:r>
            <a:r>
              <a:rPr lang="en-US" baseline="0" dirty="0" smtClean="0"/>
              <a:t> for awhile and recently started to do more JavaScript work and I have a confession to make.</a:t>
            </a:r>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a:t>
            </a:r>
            <a:r>
              <a:rPr lang="en-US" baseline="0" dirty="0" smtClean="0"/>
              <a:t> me diverge once again and ask a simple question: which way do bubbles float, up or down?</a:t>
            </a:r>
          </a:p>
          <a:p>
            <a:endParaRPr lang="en-US" baseline="0" dirty="0" smtClean="0"/>
          </a:p>
          <a:p>
            <a:r>
              <a:rPr lang="en-US" baseline="0" dirty="0" smtClean="0"/>
              <a:t>Just give me an answer, either one is going to be wrong.</a:t>
            </a:r>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Then</a:t>
            </a:r>
            <a:r>
              <a:rPr lang="en-US" baseline="0" dirty="0" smtClean="0"/>
              <a:t> </a:t>
            </a:r>
            <a:r>
              <a:rPr lang="en-US" baseline="0" dirty="0" err="1" smtClean="0"/>
              <a:t>Javascript</a:t>
            </a:r>
            <a:r>
              <a:rPr lang="en-US" baseline="0" dirty="0" smtClean="0"/>
              <a:t> entered the dark ages where we muddled through without much hope. And then a savior appeared and showed us the light. </a:t>
            </a:r>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 gave us hope,</a:t>
            </a:r>
            <a:r>
              <a:rPr lang="en-US" baseline="0" dirty="0" smtClean="0"/>
              <a:t> he </a:t>
            </a:r>
            <a:r>
              <a:rPr lang="en-US" dirty="0" smtClean="0"/>
              <a:t>spoke about what was good, he had a beard,</a:t>
            </a:r>
            <a:r>
              <a:rPr lang="en-US" baseline="0" dirty="0" smtClean="0"/>
              <a:t> and his name ended with an ‘S’.</a:t>
            </a:r>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21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Learning Ruby and Rails is hard in part because there are so many projects and names to know. It takes awhile to become familiar with all of the terms, acronyms and other parts of the Ruby ecosystem.</a:t>
            </a:r>
          </a:p>
          <a:p>
            <a:endParaRPr lang="en-US" dirty="0" smtClean="0"/>
          </a:p>
          <a:p>
            <a:r>
              <a:rPr lang="en-US" dirty="0" smtClean="0"/>
              <a:t>When I started to do more work in </a:t>
            </a:r>
            <a:r>
              <a:rPr lang="en-US" dirty="0" err="1" smtClean="0"/>
              <a:t>Javascript</a:t>
            </a:r>
            <a:r>
              <a:rPr lang="en-US" dirty="0" smtClean="0"/>
              <a:t>, I had the same overwhelmed feeling that I had back in the early days of learning Ruby. There has been so much activity in the </a:t>
            </a:r>
            <a:r>
              <a:rPr lang="en-US" dirty="0" err="1" smtClean="0"/>
              <a:t>Javascript</a:t>
            </a:r>
            <a:r>
              <a:rPr lang="en-US" dirty="0" smtClean="0"/>
              <a:t> world that its nearly impossible to keep up. Every Tuesday a new framework is announced, or there is a new HTML5 library, or now there is a new hot design pattern.</a:t>
            </a:r>
          </a:p>
          <a:p>
            <a:endParaRPr lang="en-US" dirty="0" smtClean="0"/>
          </a:p>
          <a:p>
            <a:r>
              <a:rPr lang="en-US" dirty="0" smtClean="0"/>
              <a:t>So I started to track these developments more closely so I could understand them, and hopefully this talk will help you to get up to speed more quickly, or at least identify what you're interested in. </a:t>
            </a:r>
          </a:p>
          <a:p>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26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Node.js</a:t>
            </a:r>
            <a:r>
              <a:rPr lang="en-US" dirty="0" smtClean="0"/>
              <a:t> is </a:t>
            </a:r>
            <a:r>
              <a:rPr lang="en-US" dirty="0" err="1" smtClean="0"/>
              <a:t>Javascript</a:t>
            </a:r>
            <a:r>
              <a:rPr lang="en-US" dirty="0" smtClean="0"/>
              <a:t> on the server, but for good and not evil. It makes it easier to write asynchronous code to handle a large number of requests, uses a single thread and is non-blocking, so you can handle many more concurrent connections than in Ruby or Java.</a:t>
            </a:r>
          </a:p>
          <a:p>
            <a:endParaRPr lang="en-US" dirty="0" smtClean="0"/>
          </a:p>
          <a:p>
            <a:r>
              <a:rPr lang="en-US" dirty="0" smtClean="0"/>
              <a:t>The secret sauce here is the event-driven model that uses callbacks. When a request needs some resource, the resource request is offloaded to the system and processing continues. When the resource is available, it re-enters the processing queue by calling the callback. Other requests aren't blocked while your request waits for its data.</a:t>
            </a:r>
            <a:endParaRPr lang="en-US" dirty="0"/>
          </a:p>
        </p:txBody>
      </p:sp>
      <p:sp>
        <p:nvSpPr>
          <p:cNvPr id="4" name="Slide Number Placeholder 3"/>
          <p:cNvSpPr>
            <a:spLocks noGrp="1"/>
          </p:cNvSpPr>
          <p:nvPr>
            <p:ph type="sldNum" sz="quarter" idx="10"/>
          </p:nvPr>
        </p:nvSpPr>
        <p:spPr/>
        <p:txBody>
          <a:bodyPr/>
          <a:lstStyle/>
          <a:p>
            <a:fld id="{4EFDEB71-855E-7B42-81A7-16D2686EF683}"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3/24/12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3/24/12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3/24/12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3/24/12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3/24/12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3/24/12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pPr/>
              <a:t>3/24/12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pPr/>
              <a:t>3/24/12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3/24/12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3/24/12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pPr/>
              <a:t>3/24/12</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D7C3A134-F1C3-464B-BF47-54DC2DE08F52}" type="datetimeFigureOut">
              <a:rPr lang="en-US" smtClean="0"/>
              <a:pPr/>
              <a:t>3/24/12</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9648F39E-9C37-485F-AC97-16BB4BDF9F49}" type="slidenum">
              <a:rPr kumimoji="0" lang="en-US" smtClean="0"/>
              <a:pPr/>
              <a:t>‹#›</a:t>
            </a:fld>
            <a:endParaRPr kumimoji="0" lang="en-US" dirty="0"/>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912" indent="-320040" algn="l" rtl="0" eaLnBrk="1" latinLnBrk="0" hangingPunct="1">
        <a:lnSpc>
          <a:spcPct val="100000"/>
        </a:lnSpc>
        <a:spcBef>
          <a:spcPts val="1800"/>
        </a:spcBef>
        <a:spcAft>
          <a:spcPts val="0"/>
        </a:spcAft>
        <a:buClr>
          <a:schemeClr val="accent1"/>
        </a:buClr>
        <a:buSzPct val="80000"/>
        <a:buFontTx/>
        <a:buBlip>
          <a:blip r:embed="rId13"/>
        </a:buBlip>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ete@sumirolab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pete@sumirolabs.com" TargetMode="Externa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2124"/>
            <a:ext cx="8077200" cy="1673352"/>
          </a:xfrm>
        </p:spPr>
        <p:txBody>
          <a:bodyPr/>
          <a:lstStyle/>
          <a:p>
            <a:r>
              <a:rPr lang="en-US" dirty="0" smtClean="0"/>
              <a:t>JavaScript Bingo</a:t>
            </a:r>
            <a:endParaRPr lang="en-US" dirty="0"/>
          </a:p>
        </p:txBody>
      </p:sp>
      <p:sp>
        <p:nvSpPr>
          <p:cNvPr id="3" name="Subtitle 2"/>
          <p:cNvSpPr>
            <a:spLocks noGrp="1"/>
          </p:cNvSpPr>
          <p:nvPr>
            <p:ph type="subTitle" idx="1"/>
          </p:nvPr>
        </p:nvSpPr>
        <p:spPr>
          <a:xfrm>
            <a:off x="685800" y="3001728"/>
            <a:ext cx="8077200" cy="1499616"/>
          </a:xfrm>
          <a:noFill/>
        </p:spPr>
        <p:txBody>
          <a:bodyPr>
            <a:normAutofit fontScale="77500" lnSpcReduction="20000"/>
          </a:bodyPr>
          <a:lstStyle/>
          <a:p>
            <a:r>
              <a:rPr lang="en-US" dirty="0" smtClean="0">
                <a:solidFill>
                  <a:schemeClr val="tx1"/>
                </a:solidFill>
              </a:rPr>
              <a:t>Pete Campbell</a:t>
            </a:r>
          </a:p>
          <a:p>
            <a:r>
              <a:rPr lang="en-US" dirty="0" smtClean="0">
                <a:solidFill>
                  <a:schemeClr val="tx1"/>
                </a:solidFill>
                <a:hlinkClick r:id="rId3"/>
              </a:rPr>
              <a:t>pete@sumirolabs.com</a:t>
            </a:r>
            <a:endParaRPr lang="en-US" dirty="0" smtClean="0">
              <a:solidFill>
                <a:schemeClr val="tx1"/>
              </a:solidFill>
            </a:endParaRPr>
          </a:p>
          <a:p>
            <a:r>
              <a:rPr lang="en-US" dirty="0" smtClean="0">
                <a:solidFill>
                  <a:schemeClr val="tx1"/>
                </a:solidFill>
              </a:rPr>
              <a:t>@</a:t>
            </a:r>
            <a:r>
              <a:rPr lang="en-US" dirty="0" err="1" smtClean="0">
                <a:solidFill>
                  <a:schemeClr val="tx1"/>
                </a:solidFill>
              </a:rPr>
              <a:t>sumirolabs</a:t>
            </a:r>
            <a:endParaRPr lang="en-US" dirty="0" smtClean="0">
              <a:solidFill>
                <a:schemeClr val="tx1"/>
              </a:solidFill>
            </a:endParaRPr>
          </a:p>
          <a:p>
            <a:r>
              <a:rPr lang="en-US" dirty="0" err="1">
                <a:solidFill>
                  <a:schemeClr val="tx1"/>
                </a:solidFill>
              </a:rPr>
              <a:t>g</a:t>
            </a:r>
            <a:r>
              <a:rPr lang="en-US" dirty="0" err="1" smtClean="0">
                <a:solidFill>
                  <a:schemeClr val="tx1"/>
                </a:solidFill>
              </a:rPr>
              <a:t>ithub.com/campbell</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self.inspect</a:t>
            </a:r>
            <a:r>
              <a:rPr lang="en-US" dirty="0" smtClean="0"/>
              <a:t> (</a:t>
            </a:r>
            <a:r>
              <a:rPr lang="en-US" dirty="0" err="1" smtClean="0"/>
              <a:t>this.toString</a:t>
            </a:r>
            <a:r>
              <a:rPr lang="en-US" dirty="0" smtClean="0"/>
              <a:t>?)</a:t>
            </a:r>
            <a:endParaRPr lang="en-US" dirty="0"/>
          </a:p>
        </p:txBody>
      </p:sp>
      <p:sp>
        <p:nvSpPr>
          <p:cNvPr id="3" name="Content Placeholder 2"/>
          <p:cNvSpPr>
            <a:spLocks noGrp="1"/>
          </p:cNvSpPr>
          <p:nvPr>
            <p:ph idx="1"/>
          </p:nvPr>
        </p:nvSpPr>
        <p:spPr/>
        <p:txBody>
          <a:bodyPr/>
          <a:lstStyle/>
          <a:p>
            <a:r>
              <a:rPr lang="en-US" dirty="0" smtClean="0"/>
              <a:t>Started in chip </a:t>
            </a:r>
            <a:r>
              <a:rPr lang="en-US" dirty="0" smtClean="0"/>
              <a:t>design</a:t>
            </a:r>
            <a:r>
              <a:rPr lang="en-US" dirty="0" smtClean="0"/>
              <a:t> at IBM</a:t>
            </a:r>
          </a:p>
          <a:p>
            <a:r>
              <a:rPr lang="en-US" dirty="0" smtClean="0"/>
              <a:t>Web developer </a:t>
            </a:r>
            <a:r>
              <a:rPr lang="en-US" dirty="0" smtClean="0"/>
              <a:t>since </a:t>
            </a:r>
            <a:r>
              <a:rPr lang="en-US" dirty="0" smtClean="0"/>
              <a:t>2000</a:t>
            </a:r>
            <a:endParaRPr lang="en-US" dirty="0" smtClean="0"/>
          </a:p>
          <a:p>
            <a:r>
              <a:rPr lang="en-US" dirty="0" smtClean="0"/>
              <a:t>Ruby </a:t>
            </a:r>
            <a:r>
              <a:rPr lang="en-US" dirty="0" smtClean="0"/>
              <a:t>since </a:t>
            </a:r>
            <a:r>
              <a:rPr lang="en-US" dirty="0" smtClean="0"/>
              <a:t>2008</a:t>
            </a:r>
          </a:p>
          <a:p>
            <a:r>
              <a:rPr lang="en-US" dirty="0" smtClean="0"/>
              <a:t>Freelance since 2009</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Confession</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Confession</a:t>
            </a:r>
            <a:endParaRPr lang="en-US" dirty="0"/>
          </a:p>
        </p:txBody>
      </p:sp>
      <p:sp>
        <p:nvSpPr>
          <p:cNvPr id="3" name="Content Placeholder 2"/>
          <p:cNvSpPr>
            <a:spLocks noGrp="1"/>
          </p:cNvSpPr>
          <p:nvPr>
            <p:ph idx="1"/>
          </p:nvPr>
        </p:nvSpPr>
        <p:spPr/>
        <p:txBody>
          <a:bodyPr/>
          <a:lstStyle/>
          <a:p>
            <a:r>
              <a:rPr lang="en-US" dirty="0" smtClean="0"/>
              <a:t>My JavaScript code stinks…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Confession</a:t>
            </a:r>
            <a:endParaRPr lang="en-US" dirty="0"/>
          </a:p>
        </p:txBody>
      </p:sp>
      <p:sp>
        <p:nvSpPr>
          <p:cNvPr id="3" name="Content Placeholder 2"/>
          <p:cNvSpPr>
            <a:spLocks noGrp="1"/>
          </p:cNvSpPr>
          <p:nvPr>
            <p:ph idx="1"/>
          </p:nvPr>
        </p:nvSpPr>
        <p:spPr/>
        <p:txBody>
          <a:bodyPr/>
          <a:lstStyle/>
          <a:p>
            <a:r>
              <a:rPr lang="en-US" dirty="0" smtClean="0"/>
              <a:t>My JavaScript code stinks…</a:t>
            </a:r>
          </a:p>
          <a:p>
            <a:r>
              <a:rPr lang="en-US" dirty="0" smtClean="0"/>
              <a:t>Your code probably stinks too…</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Confession</a:t>
            </a:r>
            <a:endParaRPr lang="en-US" dirty="0"/>
          </a:p>
        </p:txBody>
      </p:sp>
      <p:sp>
        <p:nvSpPr>
          <p:cNvPr id="3" name="Content Placeholder 2"/>
          <p:cNvSpPr>
            <a:spLocks noGrp="1"/>
          </p:cNvSpPr>
          <p:nvPr>
            <p:ph idx="1"/>
          </p:nvPr>
        </p:nvSpPr>
        <p:spPr/>
        <p:txBody>
          <a:bodyPr/>
          <a:lstStyle/>
          <a:p>
            <a:r>
              <a:rPr lang="en-US" dirty="0" smtClean="0"/>
              <a:t>My JavaScript code stinks…</a:t>
            </a:r>
          </a:p>
          <a:p>
            <a:r>
              <a:rPr lang="en-US" dirty="0" smtClean="0"/>
              <a:t>Your code probably stinks too…</a:t>
            </a:r>
          </a:p>
          <a:p>
            <a:r>
              <a:rPr lang="en-US" dirty="0" smtClean="0"/>
              <a:t>But </a:t>
            </a:r>
            <a:r>
              <a:rPr lang="en-US" dirty="0" smtClean="0"/>
              <a:t>its not your fault…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Confession</a:t>
            </a:r>
            <a:endParaRPr lang="en-US" dirty="0"/>
          </a:p>
        </p:txBody>
      </p:sp>
      <p:sp>
        <p:nvSpPr>
          <p:cNvPr id="3" name="Content Placeholder 2"/>
          <p:cNvSpPr>
            <a:spLocks noGrp="1"/>
          </p:cNvSpPr>
          <p:nvPr>
            <p:ph idx="1"/>
          </p:nvPr>
        </p:nvSpPr>
        <p:spPr/>
        <p:txBody>
          <a:bodyPr/>
          <a:lstStyle/>
          <a:p>
            <a:r>
              <a:rPr lang="en-US" dirty="0" smtClean="0"/>
              <a:t>My JavaScript code stinks</a:t>
            </a:r>
          </a:p>
          <a:p>
            <a:r>
              <a:rPr lang="en-US" dirty="0" smtClean="0"/>
              <a:t>Your code probably stinks too…</a:t>
            </a:r>
          </a:p>
          <a:p>
            <a:r>
              <a:rPr lang="en-US" dirty="0" smtClean="0"/>
              <a:t>But </a:t>
            </a:r>
            <a:r>
              <a:rPr lang="en-US" dirty="0" smtClean="0"/>
              <a:t>its not your fault…</a:t>
            </a:r>
          </a:p>
          <a:p>
            <a:endParaRPr lang="en-US" dirty="0"/>
          </a:p>
        </p:txBody>
      </p:sp>
      <p:sp>
        <p:nvSpPr>
          <p:cNvPr id="4" name="TextBox 3"/>
          <p:cNvSpPr txBox="1">
            <a:spLocks/>
          </p:cNvSpPr>
          <p:nvPr/>
        </p:nvSpPr>
        <p:spPr>
          <a:xfrm>
            <a:off x="1609623" y="4364456"/>
            <a:ext cx="6400800" cy="1371600"/>
          </a:xfrm>
          <a:prstGeom prst="rect">
            <a:avLst/>
          </a:prstGeom>
          <a:effectLst>
            <a:outerShdw blurRad="50800" dist="38100" dir="2700000" algn="br"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4800" dirty="0" smtClean="0"/>
              <a:t>Its your parents fault</a:t>
            </a:r>
            <a:endParaRPr lang="en-US" sz="4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Parents Just Don’t Understand</a:t>
            </a:r>
            <a:endParaRPr lang="en-US" dirty="0"/>
          </a:p>
        </p:txBody>
      </p:sp>
      <p:sp>
        <p:nvSpPr>
          <p:cNvPr id="3" name="Content Placeholder 2"/>
          <p:cNvSpPr>
            <a:spLocks noGrp="1"/>
          </p:cNvSpPr>
          <p:nvPr>
            <p:ph idx="1"/>
          </p:nvPr>
        </p:nvSpPr>
        <p:spPr/>
        <p:txBody>
          <a:bodyPr/>
          <a:lstStyle/>
          <a:p>
            <a:r>
              <a:rPr lang="en-US" dirty="0" smtClean="0"/>
              <a:t>JavaScript’s parents</a:t>
            </a:r>
          </a:p>
        </p:txBody>
      </p:sp>
      <p:pic>
        <p:nvPicPr>
          <p:cNvPr id="4" name="Picture 3"/>
          <p:cNvPicPr>
            <a:picLocks noChangeAspect="1"/>
          </p:cNvPicPr>
          <p:nvPr/>
        </p:nvPicPr>
        <p:blipFill>
          <a:blip r:embed="rId2"/>
          <a:stretch>
            <a:fillRect/>
          </a:stretch>
        </p:blipFill>
        <p:spPr>
          <a:xfrm>
            <a:off x="5460872" y="4133271"/>
            <a:ext cx="1829506" cy="1782596"/>
          </a:xfrm>
          <a:prstGeom prst="rect">
            <a:avLst/>
          </a:prstGeom>
        </p:spPr>
      </p:pic>
      <p:pic>
        <p:nvPicPr>
          <p:cNvPr id="5" name="Picture 4"/>
          <p:cNvPicPr>
            <a:picLocks noChangeAspect="1"/>
          </p:cNvPicPr>
          <p:nvPr/>
        </p:nvPicPr>
        <p:blipFill>
          <a:blip r:embed="rId3"/>
          <a:stretch>
            <a:fillRect/>
          </a:stretch>
        </p:blipFill>
        <p:spPr>
          <a:xfrm>
            <a:off x="1912800" y="4133271"/>
            <a:ext cx="1876417" cy="193270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Parents Just Don’t Understand</a:t>
            </a:r>
            <a:endParaRPr lang="en-US" dirty="0"/>
          </a:p>
        </p:txBody>
      </p:sp>
      <p:sp>
        <p:nvSpPr>
          <p:cNvPr id="3" name="Content Placeholder 2"/>
          <p:cNvSpPr>
            <a:spLocks noGrp="1"/>
          </p:cNvSpPr>
          <p:nvPr>
            <p:ph idx="1"/>
          </p:nvPr>
        </p:nvSpPr>
        <p:spPr/>
        <p:txBody>
          <a:bodyPr/>
          <a:lstStyle/>
          <a:p>
            <a:r>
              <a:rPr lang="en-US" dirty="0" smtClean="0"/>
              <a:t>Netscape and Microsoft intentionally disagreed</a:t>
            </a:r>
          </a:p>
        </p:txBody>
      </p:sp>
      <p:pic>
        <p:nvPicPr>
          <p:cNvPr id="4" name="Picture 3"/>
          <p:cNvPicPr>
            <a:picLocks noChangeAspect="1"/>
          </p:cNvPicPr>
          <p:nvPr/>
        </p:nvPicPr>
        <p:blipFill>
          <a:blip r:embed="rId3"/>
          <a:stretch>
            <a:fillRect/>
          </a:stretch>
        </p:blipFill>
        <p:spPr>
          <a:xfrm>
            <a:off x="5460872" y="4133271"/>
            <a:ext cx="1829506" cy="1782596"/>
          </a:xfrm>
          <a:prstGeom prst="rect">
            <a:avLst/>
          </a:prstGeom>
        </p:spPr>
      </p:pic>
      <p:pic>
        <p:nvPicPr>
          <p:cNvPr id="5" name="Picture 4"/>
          <p:cNvPicPr>
            <a:picLocks noChangeAspect="1"/>
          </p:cNvPicPr>
          <p:nvPr/>
        </p:nvPicPr>
        <p:blipFill>
          <a:blip r:embed="rId4"/>
          <a:stretch>
            <a:fillRect/>
          </a:stretch>
        </p:blipFill>
        <p:spPr>
          <a:xfrm>
            <a:off x="1912800" y="4133271"/>
            <a:ext cx="1876417" cy="193270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Parents Just Don’t Understand</a:t>
            </a:r>
            <a:endParaRPr lang="en-US" dirty="0"/>
          </a:p>
        </p:txBody>
      </p:sp>
      <p:sp>
        <p:nvSpPr>
          <p:cNvPr id="3" name="Content Placeholder 2"/>
          <p:cNvSpPr>
            <a:spLocks noGrp="1"/>
          </p:cNvSpPr>
          <p:nvPr>
            <p:ph idx="1"/>
          </p:nvPr>
        </p:nvSpPr>
        <p:spPr/>
        <p:txBody>
          <a:bodyPr/>
          <a:lstStyle/>
          <a:p>
            <a:r>
              <a:rPr lang="en-US" dirty="0" smtClean="0"/>
              <a:t>Netscape and Microsoft intentionally disagreed</a:t>
            </a:r>
          </a:p>
        </p:txBody>
      </p:sp>
      <p:pic>
        <p:nvPicPr>
          <p:cNvPr id="4" name="Picture 3"/>
          <p:cNvPicPr>
            <a:picLocks noChangeAspect="1"/>
          </p:cNvPicPr>
          <p:nvPr/>
        </p:nvPicPr>
        <p:blipFill>
          <a:blip r:embed="rId2"/>
          <a:stretch>
            <a:fillRect/>
          </a:stretch>
        </p:blipFill>
        <p:spPr>
          <a:xfrm>
            <a:off x="5460872" y="4133271"/>
            <a:ext cx="1829506" cy="1782596"/>
          </a:xfrm>
          <a:prstGeom prst="rect">
            <a:avLst/>
          </a:prstGeom>
        </p:spPr>
      </p:pic>
      <p:pic>
        <p:nvPicPr>
          <p:cNvPr id="5" name="Picture 4"/>
          <p:cNvPicPr>
            <a:picLocks noChangeAspect="1"/>
          </p:cNvPicPr>
          <p:nvPr/>
        </p:nvPicPr>
        <p:blipFill>
          <a:blip r:embed="rId3"/>
          <a:stretch>
            <a:fillRect/>
          </a:stretch>
        </p:blipFill>
        <p:spPr>
          <a:xfrm>
            <a:off x="1912800" y="4133271"/>
            <a:ext cx="1876417" cy="1932709"/>
          </a:xfrm>
          <a:prstGeom prst="rect">
            <a:avLst/>
          </a:prstGeom>
        </p:spPr>
      </p:pic>
      <p:sp>
        <p:nvSpPr>
          <p:cNvPr id="8" name="Oval Callout 7"/>
          <p:cNvSpPr/>
          <p:nvPr/>
        </p:nvSpPr>
        <p:spPr>
          <a:xfrm>
            <a:off x="5238736" y="2611581"/>
            <a:ext cx="3448064" cy="1221509"/>
          </a:xfrm>
          <a:prstGeom prst="wedgeEllipseCallou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2800" dirty="0" smtClean="0">
                <a:solidFill>
                  <a:schemeClr val="tx1"/>
                </a:solidFill>
              </a:rPr>
              <a:t>Events bubble down!</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Parents Just Don’t Understand</a:t>
            </a:r>
            <a:endParaRPr lang="en-US" dirty="0"/>
          </a:p>
        </p:txBody>
      </p:sp>
      <p:sp>
        <p:nvSpPr>
          <p:cNvPr id="3" name="Content Placeholder 2"/>
          <p:cNvSpPr>
            <a:spLocks noGrp="1"/>
          </p:cNvSpPr>
          <p:nvPr>
            <p:ph idx="1"/>
          </p:nvPr>
        </p:nvSpPr>
        <p:spPr/>
        <p:txBody>
          <a:bodyPr/>
          <a:lstStyle/>
          <a:p>
            <a:r>
              <a:rPr lang="en-US" dirty="0" smtClean="0"/>
              <a:t>Netscape and Microsoft intentionally disagreed</a:t>
            </a:r>
          </a:p>
        </p:txBody>
      </p:sp>
      <p:pic>
        <p:nvPicPr>
          <p:cNvPr id="4" name="Picture 3"/>
          <p:cNvPicPr>
            <a:picLocks noChangeAspect="1"/>
          </p:cNvPicPr>
          <p:nvPr/>
        </p:nvPicPr>
        <p:blipFill>
          <a:blip r:embed="rId2"/>
          <a:stretch>
            <a:fillRect/>
          </a:stretch>
        </p:blipFill>
        <p:spPr>
          <a:xfrm>
            <a:off x="5460872" y="4133271"/>
            <a:ext cx="1829506" cy="1782596"/>
          </a:xfrm>
          <a:prstGeom prst="rect">
            <a:avLst/>
          </a:prstGeom>
        </p:spPr>
      </p:pic>
      <p:pic>
        <p:nvPicPr>
          <p:cNvPr id="5" name="Picture 4"/>
          <p:cNvPicPr>
            <a:picLocks noChangeAspect="1"/>
          </p:cNvPicPr>
          <p:nvPr/>
        </p:nvPicPr>
        <p:blipFill>
          <a:blip r:embed="rId3"/>
          <a:stretch>
            <a:fillRect/>
          </a:stretch>
        </p:blipFill>
        <p:spPr>
          <a:xfrm>
            <a:off x="1912800" y="4133271"/>
            <a:ext cx="1876417" cy="1932709"/>
          </a:xfrm>
          <a:prstGeom prst="rect">
            <a:avLst/>
          </a:prstGeom>
        </p:spPr>
      </p:pic>
      <p:sp>
        <p:nvSpPr>
          <p:cNvPr id="8" name="Oval Callout 7"/>
          <p:cNvSpPr/>
          <p:nvPr/>
        </p:nvSpPr>
        <p:spPr>
          <a:xfrm>
            <a:off x="5238736" y="2611581"/>
            <a:ext cx="3448064" cy="1221509"/>
          </a:xfrm>
          <a:prstGeom prst="wedgeEllipseCallou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2800" dirty="0" smtClean="0">
                <a:solidFill>
                  <a:schemeClr val="tx1"/>
                </a:solidFill>
              </a:rPr>
              <a:t>Events bubble down!</a:t>
            </a:r>
            <a:endParaRPr lang="en-US" sz="2800" dirty="0">
              <a:solidFill>
                <a:schemeClr val="tx1"/>
              </a:solidFill>
            </a:endParaRPr>
          </a:p>
        </p:txBody>
      </p:sp>
      <p:sp>
        <p:nvSpPr>
          <p:cNvPr id="10" name="Oval Callout 9"/>
          <p:cNvSpPr/>
          <p:nvPr/>
        </p:nvSpPr>
        <p:spPr>
          <a:xfrm flipH="1">
            <a:off x="272470" y="2911762"/>
            <a:ext cx="3895437" cy="1221509"/>
          </a:xfrm>
          <a:prstGeom prst="wedgeEllipseCallout">
            <a:avLst/>
          </a:prstGeom>
          <a:ln/>
        </p:spPr>
        <p:style>
          <a:lnRef idx="1">
            <a:schemeClr val="accent1"/>
          </a:lnRef>
          <a:fillRef idx="3">
            <a:schemeClr val="accent1"/>
          </a:fillRef>
          <a:effectRef idx="2">
            <a:schemeClr val="accent1"/>
          </a:effectRef>
          <a:fontRef idx="minor">
            <a:schemeClr val="lt1"/>
          </a:fontRef>
        </p:style>
        <p:txBody>
          <a:bodyPr vert="horz" anchor="ctr"/>
          <a:lstStyle/>
          <a:p>
            <a:pPr algn="ctr"/>
            <a:r>
              <a:rPr lang="en-US" sz="2800" dirty="0" smtClean="0">
                <a:solidFill>
                  <a:schemeClr val="tx1"/>
                </a:solidFill>
              </a:rPr>
              <a:t>You fool! Events bubble up!</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To The USA!</a:t>
            </a:r>
            <a:endParaRPr lang="en-US" dirty="0"/>
          </a:p>
        </p:txBody>
      </p:sp>
      <p:sp>
        <p:nvSpPr>
          <p:cNvPr id="3" name="Content Placeholder 2"/>
          <p:cNvSpPr>
            <a:spLocks noGrp="1"/>
          </p:cNvSpPr>
          <p:nvPr>
            <p:ph idx="1"/>
          </p:nvPr>
        </p:nvSpPr>
        <p:spPr/>
        <p:txBody>
          <a:bodyPr/>
          <a:lstStyle/>
          <a:p>
            <a:pPr algn="ct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Resolution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5460872" y="3071089"/>
            <a:ext cx="1829506" cy="1782596"/>
          </a:xfrm>
          <a:prstGeom prst="rect">
            <a:avLst/>
          </a:prstGeom>
        </p:spPr>
      </p:pic>
      <p:pic>
        <p:nvPicPr>
          <p:cNvPr id="5" name="Picture 4"/>
          <p:cNvPicPr>
            <a:picLocks noChangeAspect="1"/>
          </p:cNvPicPr>
          <p:nvPr/>
        </p:nvPicPr>
        <p:blipFill>
          <a:blip r:embed="rId4"/>
          <a:stretch>
            <a:fillRect/>
          </a:stretch>
        </p:blipFill>
        <p:spPr>
          <a:xfrm>
            <a:off x="1912800" y="3071089"/>
            <a:ext cx="1876417" cy="19327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Salvation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Salvation</a:t>
            </a:r>
            <a:endParaRPr lang="en-US" dirty="0"/>
          </a:p>
        </p:txBody>
      </p:sp>
      <p:sp>
        <p:nvSpPr>
          <p:cNvPr id="5" name="TextBox 4"/>
          <p:cNvSpPr txBox="1"/>
          <p:nvPr/>
        </p:nvSpPr>
        <p:spPr>
          <a:xfrm>
            <a:off x="687839" y="2008480"/>
            <a:ext cx="7768322" cy="523220"/>
          </a:xfrm>
          <a:prstGeom prst="rect">
            <a:avLst/>
          </a:prstGeom>
          <a:noFill/>
        </p:spPr>
        <p:txBody>
          <a:bodyPr wrap="none" rtlCol="0">
            <a:spAutoFit/>
          </a:bodyPr>
          <a:lstStyle/>
          <a:p>
            <a:pPr algn="ctr"/>
            <a:r>
              <a:rPr lang="en-US" sz="2800" dirty="0" smtClean="0"/>
              <a:t>Douglas </a:t>
            </a:r>
            <a:r>
              <a:rPr lang="en-US" sz="2800" dirty="0" err="1" smtClean="0"/>
              <a:t>Crockford</a:t>
            </a:r>
            <a:r>
              <a:rPr lang="en-US" sz="2800" dirty="0" smtClean="0"/>
              <a:t>, </a:t>
            </a:r>
            <a:r>
              <a:rPr lang="en-US" sz="2800" i="1" dirty="0" smtClean="0"/>
              <a:t>JavaScript: The Good Parts</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Salvation</a:t>
            </a:r>
            <a:endParaRPr lang="en-US" dirty="0"/>
          </a:p>
        </p:txBody>
      </p:sp>
      <p:pic>
        <p:nvPicPr>
          <p:cNvPr id="4" name="Picture 3"/>
          <p:cNvPicPr>
            <a:picLocks noChangeAspect="1"/>
          </p:cNvPicPr>
          <p:nvPr/>
        </p:nvPicPr>
        <p:blipFill>
          <a:blip r:embed="rId2"/>
          <a:stretch>
            <a:fillRect/>
          </a:stretch>
        </p:blipFill>
        <p:spPr>
          <a:xfrm>
            <a:off x="1079500" y="2762471"/>
            <a:ext cx="6985000" cy="3429000"/>
          </a:xfrm>
          <a:prstGeom prst="rect">
            <a:avLst/>
          </a:prstGeom>
        </p:spPr>
      </p:pic>
      <p:sp>
        <p:nvSpPr>
          <p:cNvPr id="5" name="TextBox 4"/>
          <p:cNvSpPr txBox="1"/>
          <p:nvPr/>
        </p:nvSpPr>
        <p:spPr>
          <a:xfrm>
            <a:off x="687839" y="2008480"/>
            <a:ext cx="7768322" cy="523220"/>
          </a:xfrm>
          <a:prstGeom prst="rect">
            <a:avLst/>
          </a:prstGeom>
          <a:noFill/>
        </p:spPr>
        <p:txBody>
          <a:bodyPr wrap="none" rtlCol="0">
            <a:spAutoFit/>
          </a:bodyPr>
          <a:lstStyle/>
          <a:p>
            <a:pPr algn="ctr"/>
            <a:r>
              <a:rPr lang="en-US" sz="2800" dirty="0" smtClean="0"/>
              <a:t>Douglas </a:t>
            </a:r>
            <a:r>
              <a:rPr lang="en-US" sz="2800" dirty="0" err="1" smtClean="0"/>
              <a:t>Crockford</a:t>
            </a:r>
            <a:r>
              <a:rPr lang="en-US" sz="2800" dirty="0" smtClean="0"/>
              <a:t>, </a:t>
            </a:r>
            <a:r>
              <a:rPr lang="en-US" sz="2800" i="1" dirty="0" smtClean="0"/>
              <a:t>JavaScript: The Good Parts</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Believe I Can Fly…</a:t>
            </a:r>
            <a:endParaRPr lang="en-US" dirty="0"/>
          </a:p>
        </p:txBody>
      </p:sp>
      <p:sp>
        <p:nvSpPr>
          <p:cNvPr id="3" name="Content Placeholder 2"/>
          <p:cNvSpPr>
            <a:spLocks noGrp="1"/>
          </p:cNvSpPr>
          <p:nvPr>
            <p:ph idx="1"/>
          </p:nvPr>
        </p:nvSpPr>
        <p:spPr/>
        <p:txBody>
          <a:bodyPr/>
          <a:lstStyle/>
          <a:p>
            <a:r>
              <a:rPr lang="en-US" dirty="0" smtClean="0"/>
              <a:t>I knew how to write better JavaScript</a:t>
            </a:r>
          </a:p>
          <a:p>
            <a:r>
              <a:rPr lang="en-US" dirty="0" smtClean="0"/>
              <a:t>In </a:t>
            </a:r>
            <a:r>
              <a:rPr lang="en-US" dirty="0" smtClean="0"/>
              <a:t>the JavaScript </a:t>
            </a:r>
            <a:r>
              <a:rPr lang="en-US" dirty="0" smtClean="0"/>
              <a:t>community, there was lots of info about good practices</a:t>
            </a:r>
          </a:p>
          <a:p>
            <a:r>
              <a:rPr lang="en-US" dirty="0" smtClean="0"/>
              <a:t>This would be just like learning Ruby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Believe I Can Fly…</a:t>
            </a:r>
            <a:endParaRPr lang="en-US" dirty="0"/>
          </a:p>
        </p:txBody>
      </p:sp>
      <p:sp>
        <p:nvSpPr>
          <p:cNvPr id="3" name="Content Placeholder 2"/>
          <p:cNvSpPr>
            <a:spLocks noGrp="1"/>
          </p:cNvSpPr>
          <p:nvPr>
            <p:ph idx="1"/>
          </p:nvPr>
        </p:nvSpPr>
        <p:spPr/>
        <p:txBody>
          <a:bodyPr/>
          <a:lstStyle/>
          <a:p>
            <a:r>
              <a:rPr lang="en-US" dirty="0" smtClean="0"/>
              <a:t>I knew how to write better JavaScript</a:t>
            </a:r>
          </a:p>
          <a:p>
            <a:r>
              <a:rPr lang="en-US" dirty="0" smtClean="0"/>
              <a:t>In </a:t>
            </a:r>
            <a:r>
              <a:rPr lang="en-US" dirty="0" smtClean="0"/>
              <a:t>the JavaScript </a:t>
            </a:r>
            <a:r>
              <a:rPr lang="en-US" dirty="0" smtClean="0"/>
              <a:t>community, there was lots of </a:t>
            </a:r>
            <a:r>
              <a:rPr lang="en-US" smtClean="0"/>
              <a:t>info about good </a:t>
            </a:r>
            <a:r>
              <a:rPr lang="en-US" dirty="0" smtClean="0"/>
              <a:t>practices</a:t>
            </a:r>
          </a:p>
          <a:p>
            <a:r>
              <a:rPr lang="en-US" dirty="0" smtClean="0"/>
              <a:t>This would be just like learning Ruby</a:t>
            </a:r>
          </a:p>
          <a:p>
            <a:r>
              <a:rPr lang="en-US" dirty="0" smtClean="0"/>
              <a:t>That is a problem…</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TMI!</a:t>
            </a:r>
            <a:endParaRPr lang="en-US" dirty="0"/>
          </a:p>
        </p:txBody>
      </p:sp>
      <p:sp>
        <p:nvSpPr>
          <p:cNvPr id="3" name="Content Placeholder 2"/>
          <p:cNvSpPr>
            <a:spLocks noGrp="1"/>
          </p:cNvSpPr>
          <p:nvPr>
            <p:ph idx="1"/>
          </p:nvPr>
        </p:nvSpPr>
        <p:spPr/>
        <p:txBody>
          <a:bodyPr/>
          <a:lstStyle/>
          <a:p>
            <a:r>
              <a:rPr lang="en-US" dirty="0" smtClean="0"/>
              <a:t>Too much information!</a:t>
            </a:r>
          </a:p>
          <a:p>
            <a:r>
              <a:rPr lang="en-US" dirty="0" smtClean="0"/>
              <a:t>Too many libraries, projects, terms</a:t>
            </a:r>
          </a:p>
          <a:p>
            <a:r>
              <a:rPr lang="en-US" dirty="0" smtClean="0"/>
              <a:t>What is important?</a:t>
            </a:r>
          </a:p>
          <a:p>
            <a:r>
              <a:rPr lang="en-US" dirty="0" smtClean="0"/>
              <a:t>Why do I care?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3" name="Content Placeholder 2"/>
          <p:cNvSpPr>
            <a:spLocks noGrp="1"/>
          </p:cNvSpPr>
          <p:nvPr>
            <p:ph idx="1"/>
          </p:nvPr>
        </p:nvSpPr>
        <p:spPr>
          <a:xfrm>
            <a:off x="457200" y="1600200"/>
            <a:ext cx="8229600" cy="3994904"/>
          </a:xfrm>
        </p:spPr>
        <p:txBody>
          <a:bodyPr>
            <a:normAutofit/>
          </a:bodyPr>
          <a:lstStyle/>
          <a:p>
            <a:r>
              <a:rPr lang="en-US" dirty="0" smtClean="0"/>
              <a:t>JavaScript jumpstart</a:t>
            </a:r>
          </a:p>
          <a:p>
            <a:r>
              <a:rPr lang="en-US" dirty="0" smtClean="0"/>
              <a:t>Describe</a:t>
            </a:r>
            <a:r>
              <a:rPr lang="en-US" dirty="0" smtClean="0"/>
              <a:t>* many JavaScript &amp; related frameworks, libraries, terms, </a:t>
            </a:r>
            <a:r>
              <a:rPr lang="en-US" dirty="0" err="1" smtClean="0"/>
              <a:t>thingys</a:t>
            </a:r>
            <a:endParaRPr lang="en-US" dirty="0" smtClean="0"/>
          </a:p>
          <a:p>
            <a:r>
              <a:rPr lang="en-US" dirty="0" smtClean="0"/>
              <a:t>Help you figure out what you should be watching in the JS world</a:t>
            </a:r>
          </a:p>
          <a:p>
            <a:r>
              <a:rPr lang="en-US" dirty="0" smtClean="0"/>
              <a:t>Try to keep you from slipping into a food-coma from </a:t>
            </a:r>
            <a:r>
              <a:rPr lang="en-US" dirty="0" smtClean="0"/>
              <a:t>lunch</a:t>
            </a:r>
            <a:endParaRPr lang="en-US" dirty="0"/>
          </a:p>
        </p:txBody>
      </p:sp>
      <p:sp>
        <p:nvSpPr>
          <p:cNvPr id="5" name="TextBox 4"/>
          <p:cNvSpPr txBox="1"/>
          <p:nvPr/>
        </p:nvSpPr>
        <p:spPr>
          <a:xfrm>
            <a:off x="2151564" y="5595104"/>
            <a:ext cx="4803418" cy="461665"/>
          </a:xfrm>
          <a:prstGeom prst="rect">
            <a:avLst/>
          </a:prstGeom>
          <a:noFill/>
        </p:spPr>
        <p:txBody>
          <a:bodyPr wrap="none" rtlCol="0">
            <a:spAutoFit/>
          </a:bodyPr>
          <a:lstStyle/>
          <a:p>
            <a:r>
              <a:rPr lang="en-US" sz="2400" dirty="0" smtClean="0"/>
              <a:t>* Guaranteed to be mostly-correct</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Bingo Rules</a:t>
            </a:r>
            <a:endParaRPr lang="en-US" dirty="0"/>
          </a:p>
        </p:txBody>
      </p:sp>
      <p:sp>
        <p:nvSpPr>
          <p:cNvPr id="3" name="Content Placeholder 2"/>
          <p:cNvSpPr>
            <a:spLocks noGrp="1"/>
          </p:cNvSpPr>
          <p:nvPr>
            <p:ph idx="1"/>
          </p:nvPr>
        </p:nvSpPr>
        <p:spPr>
          <a:xfrm>
            <a:off x="457200" y="1600201"/>
            <a:ext cx="8229600" cy="4471728"/>
          </a:xfrm>
        </p:spPr>
        <p:txBody>
          <a:bodyPr>
            <a:normAutofit/>
          </a:bodyPr>
          <a:lstStyle/>
          <a:p>
            <a:r>
              <a:rPr lang="en-US" dirty="0" smtClean="0"/>
              <a:t>Get a card, cross off a term when I say it (wait for it…)</a:t>
            </a:r>
          </a:p>
          <a:p>
            <a:r>
              <a:rPr lang="en-US" dirty="0" smtClean="0"/>
              <a:t>When you get 5 in a row, scream </a:t>
            </a:r>
            <a:r>
              <a:rPr lang="en-US" i="1" u="sng" dirty="0" smtClean="0"/>
              <a:t>BINGO! </a:t>
            </a:r>
            <a:r>
              <a:rPr lang="en-US" dirty="0"/>
              <a:t>l</a:t>
            </a:r>
            <a:r>
              <a:rPr lang="en-US" dirty="0" smtClean="0"/>
              <a:t>oud enough to wake the person next to you from their food-coma</a:t>
            </a:r>
          </a:p>
          <a:p>
            <a:r>
              <a:rPr lang="en-US" dirty="0" smtClean="0"/>
              <a:t>Get a prize*</a:t>
            </a:r>
          </a:p>
          <a:p>
            <a:r>
              <a:rPr lang="en-US" dirty="0" smtClean="0"/>
              <a:t>In case of a tie, there will be a dance-off…</a:t>
            </a:r>
          </a:p>
          <a:p>
            <a:endParaRPr lang="en-US" dirty="0"/>
          </a:p>
        </p:txBody>
      </p:sp>
      <p:sp>
        <p:nvSpPr>
          <p:cNvPr id="5" name="TextBox 4"/>
          <p:cNvSpPr txBox="1"/>
          <p:nvPr/>
        </p:nvSpPr>
        <p:spPr>
          <a:xfrm>
            <a:off x="457200" y="5921029"/>
            <a:ext cx="8229600" cy="461665"/>
          </a:xfrm>
          <a:prstGeom prst="rect">
            <a:avLst/>
          </a:prstGeom>
          <a:noFill/>
        </p:spPr>
        <p:txBody>
          <a:bodyPr wrap="square" rtlCol="0">
            <a:spAutoFit/>
          </a:bodyPr>
          <a:lstStyle/>
          <a:p>
            <a:pPr algn="ctr"/>
            <a:r>
              <a:rPr lang="en-US" sz="2400" dirty="0" smtClean="0"/>
              <a:t>* Warning: Recipient may not consider it a prize</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Journey</a:t>
            </a:r>
            <a:endParaRPr lang="en-US" dirty="0"/>
          </a:p>
        </p:txBody>
      </p:sp>
      <p:sp>
        <p:nvSpPr>
          <p:cNvPr id="3" name="Content Placeholder 2"/>
          <p:cNvSpPr>
            <a:spLocks noGrp="1"/>
          </p:cNvSpPr>
          <p:nvPr>
            <p:ph idx="1"/>
          </p:nvPr>
        </p:nvSpPr>
        <p:spPr/>
        <p:txBody>
          <a:bodyPr/>
          <a:lstStyle/>
          <a:p>
            <a:r>
              <a:rPr lang="en-US" dirty="0" smtClean="0"/>
              <a:t>Server</a:t>
            </a:r>
          </a:p>
          <a:p>
            <a:r>
              <a:rPr lang="en-US" dirty="0" smtClean="0"/>
              <a:t>Browser</a:t>
            </a:r>
          </a:p>
          <a:p>
            <a:r>
              <a:rPr lang="en-US" dirty="0" smtClean="0"/>
              <a:t>Libraries</a:t>
            </a:r>
          </a:p>
          <a:p>
            <a:r>
              <a:rPr lang="en-US" dirty="0" smtClean="0"/>
              <a:t>Neat Stuff</a:t>
            </a:r>
          </a:p>
          <a:p>
            <a:r>
              <a:rPr lang="en-US" dirty="0" smtClean="0"/>
              <a:t>Bonus Round Dance </a:t>
            </a:r>
            <a:r>
              <a:rPr lang="en-US" dirty="0" smtClean="0"/>
              <a:t>Party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a:t>
            </a:r>
            <a:r>
              <a:rPr lang="en-US" smtClean="0"/>
              <a:t>To The USA!</a:t>
            </a:r>
            <a:endParaRPr lang="en-US" dirty="0"/>
          </a:p>
        </p:txBody>
      </p:sp>
      <p:sp>
        <p:nvSpPr>
          <p:cNvPr id="3" name="Content Placeholder 2"/>
          <p:cNvSpPr>
            <a:spLocks noGrp="1"/>
          </p:cNvSpPr>
          <p:nvPr>
            <p:ph idx="1"/>
          </p:nvPr>
        </p:nvSpPr>
        <p:spPr/>
        <p:txBody>
          <a:bodyPr/>
          <a:lstStyle/>
          <a:p>
            <a:pPr algn="ctr">
              <a:buNone/>
            </a:pPr>
            <a:r>
              <a:rPr lang="en-US" dirty="0" smtClean="0"/>
              <a:t>(His name is not Roy)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a:t>
            </a:r>
            <a:endParaRPr lang="en-US" dirty="0"/>
          </a:p>
        </p:txBody>
      </p:sp>
      <p:sp>
        <p:nvSpPr>
          <p:cNvPr id="3" name="Content Placeholder 2"/>
          <p:cNvSpPr>
            <a:spLocks noGrp="1"/>
          </p:cNvSpPr>
          <p:nvPr>
            <p:ph idx="1"/>
          </p:nvPr>
        </p:nvSpPr>
        <p:spPr/>
        <p:txBody>
          <a:bodyPr>
            <a:normAutofit/>
          </a:bodyPr>
          <a:lstStyle/>
          <a:p>
            <a:r>
              <a:rPr lang="en-US" dirty="0" err="1" smtClean="0"/>
              <a:t>Node.js</a:t>
            </a:r>
            <a:endParaRPr lang="en-US" dirty="0" smtClean="0"/>
          </a:p>
          <a:p>
            <a:pPr lvl="1"/>
            <a:r>
              <a:rPr lang="en-US" dirty="0" smtClean="0"/>
              <a:t>Wins award for the most hype</a:t>
            </a:r>
          </a:p>
          <a:p>
            <a:pPr lvl="1"/>
            <a:r>
              <a:rPr lang="en-US" dirty="0" smtClean="0"/>
              <a:t>“Non-blocking”, so more efficient use of resources</a:t>
            </a:r>
          </a:p>
          <a:p>
            <a:pPr lvl="1"/>
            <a:r>
              <a:rPr lang="en-US" dirty="0" smtClean="0"/>
              <a:t>Powered by V8</a:t>
            </a:r>
          </a:p>
          <a:p>
            <a:pPr lvl="1"/>
            <a:r>
              <a:rPr lang="en-US" dirty="0" smtClean="0"/>
              <a:t>Makes asynchronous, event-driven programming much simpler</a:t>
            </a:r>
          </a:p>
          <a:p>
            <a:pPr lvl="2"/>
            <a:endParaRPr lang="en-US" sz="1189" dirty="0" smtClean="0"/>
          </a:p>
          <a:p>
            <a:r>
              <a:rPr lang="en-US" dirty="0" smtClean="0"/>
              <a:t>NPM – Node Package Manager</a:t>
            </a:r>
          </a:p>
          <a:p>
            <a:pPr lvl="1"/>
            <a:r>
              <a:rPr lang="en-US" dirty="0" smtClean="0"/>
              <a:t>Install, manage &amp; publish Node programs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a:t>
            </a:r>
            <a:endParaRPr lang="en-US" dirty="0"/>
          </a:p>
        </p:txBody>
      </p:sp>
      <p:sp>
        <p:nvSpPr>
          <p:cNvPr id="3" name="Content Placeholder 2"/>
          <p:cNvSpPr>
            <a:spLocks noGrp="1"/>
          </p:cNvSpPr>
          <p:nvPr>
            <p:ph idx="1"/>
          </p:nvPr>
        </p:nvSpPr>
        <p:spPr/>
        <p:txBody>
          <a:bodyPr/>
          <a:lstStyle/>
          <a:p>
            <a:r>
              <a:rPr lang="en-US" dirty="0" smtClean="0"/>
              <a:t>Connect</a:t>
            </a:r>
          </a:p>
          <a:p>
            <a:pPr lvl="1"/>
            <a:r>
              <a:rPr lang="en-US" dirty="0" smtClean="0"/>
              <a:t>Middleware HTTP framework (logger, CSRF, cookie &amp; JSON </a:t>
            </a:r>
            <a:r>
              <a:rPr lang="en-US" dirty="0" smtClean="0"/>
              <a:t>parser…)</a:t>
            </a:r>
            <a:endParaRPr lang="en-US" dirty="0" smtClean="0"/>
          </a:p>
          <a:p>
            <a:r>
              <a:rPr lang="en-US" dirty="0" smtClean="0"/>
              <a:t>Express</a:t>
            </a:r>
            <a:endParaRPr lang="en-US" dirty="0" smtClean="0"/>
          </a:p>
          <a:p>
            <a:pPr lvl="1"/>
            <a:r>
              <a:rPr lang="en-US" dirty="0" smtClean="0"/>
              <a:t>Lightweight web development framework </a:t>
            </a:r>
          </a:p>
          <a:p>
            <a:pPr lvl="1"/>
            <a:r>
              <a:rPr lang="en-US" dirty="0" smtClean="0"/>
              <a:t>I</a:t>
            </a:r>
            <a:r>
              <a:rPr lang="en-US" dirty="0" smtClean="0"/>
              <a:t>nspired </a:t>
            </a:r>
            <a:r>
              <a:rPr lang="en-US" dirty="0" smtClean="0"/>
              <a:t>by Sinatra</a:t>
            </a:r>
          </a:p>
          <a:p>
            <a:r>
              <a:rPr lang="en-US" dirty="0" err="1" smtClean="0"/>
              <a:t>Geddy</a:t>
            </a:r>
            <a:r>
              <a:rPr lang="en-US" dirty="0" smtClean="0"/>
              <a:t>, Locomotive, </a:t>
            </a:r>
            <a:r>
              <a:rPr lang="en-US" dirty="0" err="1" smtClean="0"/>
              <a:t>RailwayJS</a:t>
            </a:r>
            <a:endParaRPr lang="en-US" dirty="0" smtClean="0"/>
          </a:p>
          <a:p>
            <a:pPr lvl="1"/>
            <a:r>
              <a:rPr lang="en-US" dirty="0" smtClean="0"/>
              <a:t>F</a:t>
            </a:r>
            <a:r>
              <a:rPr lang="en-US" dirty="0" smtClean="0"/>
              <a:t>rameworks </a:t>
            </a:r>
            <a:r>
              <a:rPr lang="en-US" dirty="0" smtClean="0"/>
              <a:t>that look like Rails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Engines</a:t>
            </a:r>
            <a:endParaRPr lang="en-US" dirty="0"/>
          </a:p>
        </p:txBody>
      </p:sp>
      <p:sp>
        <p:nvSpPr>
          <p:cNvPr id="3" name="Content Placeholder 2"/>
          <p:cNvSpPr>
            <a:spLocks noGrp="1"/>
          </p:cNvSpPr>
          <p:nvPr>
            <p:ph idx="1"/>
          </p:nvPr>
        </p:nvSpPr>
        <p:spPr/>
        <p:txBody>
          <a:bodyPr>
            <a:normAutofit/>
          </a:bodyPr>
          <a:lstStyle/>
          <a:p>
            <a:r>
              <a:rPr lang="en-US" dirty="0" smtClean="0"/>
              <a:t>V8</a:t>
            </a:r>
          </a:p>
          <a:p>
            <a:pPr lvl="1"/>
            <a:r>
              <a:rPr lang="en-US" dirty="0" smtClean="0"/>
              <a:t>From Google</a:t>
            </a:r>
          </a:p>
          <a:p>
            <a:pPr lvl="1"/>
            <a:r>
              <a:rPr lang="en-US" dirty="0" smtClean="0"/>
              <a:t>Compiles to machine-code</a:t>
            </a:r>
          </a:p>
          <a:p>
            <a:r>
              <a:rPr lang="en-US" dirty="0" err="1" smtClean="0"/>
              <a:t>SpiderMonkey</a:t>
            </a:r>
            <a:endParaRPr lang="en-US" dirty="0" smtClean="0"/>
          </a:p>
          <a:p>
            <a:pPr lvl="1"/>
            <a:r>
              <a:rPr lang="en-US" dirty="0" smtClean="0"/>
              <a:t>From Mozilla</a:t>
            </a:r>
          </a:p>
          <a:p>
            <a:pPr lvl="1"/>
            <a:r>
              <a:rPr lang="en-US" dirty="0" smtClean="0"/>
              <a:t>Compiles to byte </a:t>
            </a:r>
            <a:r>
              <a:rPr lang="en-US" dirty="0" smtClean="0"/>
              <a:t>code</a:t>
            </a:r>
            <a:endParaRPr lang="en-US" dirty="0" smtClean="0"/>
          </a:p>
          <a:p>
            <a:pPr lvl="1"/>
            <a:r>
              <a:rPr lang="en-US" dirty="0" smtClean="0"/>
              <a:t>Hot</a:t>
            </a:r>
            <a:r>
              <a:rPr lang="en-US" dirty="0" smtClean="0"/>
              <a:t>-spots compiled to machine </a:t>
            </a:r>
            <a:r>
              <a:rPr lang="en-US" dirty="0" smtClean="0"/>
              <a:t>code</a:t>
            </a:r>
          </a:p>
          <a:p>
            <a:r>
              <a:rPr lang="en-US" dirty="0" err="1" smtClean="0"/>
              <a:t>TraceMonkey</a:t>
            </a:r>
            <a:endParaRPr lang="en-US" dirty="0" smtClean="0"/>
          </a:p>
          <a:p>
            <a:pPr lvl="1"/>
            <a:r>
              <a:rPr lang="en-US" dirty="0" smtClean="0"/>
              <a:t>C</a:t>
            </a:r>
            <a:r>
              <a:rPr lang="en-US" dirty="0" smtClean="0"/>
              <a:t>ompiles </a:t>
            </a:r>
            <a:r>
              <a:rPr lang="en-US" dirty="0" smtClean="0"/>
              <a:t>to machine code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Engines</a:t>
            </a:r>
            <a:endParaRPr lang="en-US" dirty="0"/>
          </a:p>
        </p:txBody>
      </p:sp>
      <p:sp>
        <p:nvSpPr>
          <p:cNvPr id="3" name="Content Placeholder 2"/>
          <p:cNvSpPr>
            <a:spLocks noGrp="1"/>
          </p:cNvSpPr>
          <p:nvPr>
            <p:ph idx="1"/>
          </p:nvPr>
        </p:nvSpPr>
        <p:spPr/>
        <p:txBody>
          <a:bodyPr/>
          <a:lstStyle/>
          <a:p>
            <a:r>
              <a:rPr lang="en-US" dirty="0" smtClean="0"/>
              <a:t>Rhino</a:t>
            </a:r>
          </a:p>
          <a:p>
            <a:pPr lvl="1"/>
            <a:r>
              <a:rPr lang="en-US" dirty="0" smtClean="0"/>
              <a:t>Mozilla</a:t>
            </a:r>
          </a:p>
          <a:p>
            <a:pPr lvl="1"/>
            <a:r>
              <a:rPr lang="en-US" dirty="0" smtClean="0"/>
              <a:t>Java implementation, intended for embedding</a:t>
            </a:r>
          </a:p>
          <a:p>
            <a:r>
              <a:rPr lang="en-US" dirty="0" err="1" smtClean="0"/>
              <a:t>PhantomJS</a:t>
            </a:r>
            <a:endParaRPr lang="en-US" dirty="0" smtClean="0"/>
          </a:p>
          <a:p>
            <a:pPr lvl="1"/>
            <a:r>
              <a:rPr lang="en-US" dirty="0" smtClean="0"/>
              <a:t>Headless </a:t>
            </a:r>
            <a:r>
              <a:rPr lang="en-US" dirty="0" err="1" smtClean="0"/>
              <a:t>WebKit</a:t>
            </a:r>
            <a:r>
              <a:rPr lang="en-US" dirty="0" smtClean="0"/>
              <a:t> with a JS </a:t>
            </a:r>
            <a:r>
              <a:rPr lang="en-US" dirty="0" smtClean="0"/>
              <a:t>API</a:t>
            </a:r>
            <a:endParaRPr lang="en-US" dirty="0" smtClean="0"/>
          </a:p>
          <a:p>
            <a:pPr lvl="1"/>
            <a:r>
              <a:rPr lang="en-US" dirty="0" smtClean="0"/>
              <a:t>Useful </a:t>
            </a:r>
            <a:r>
              <a:rPr lang="en-US" dirty="0" smtClean="0"/>
              <a:t>for testing</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a:t>
            </a:r>
            <a:endParaRPr lang="en-US" dirty="0"/>
          </a:p>
        </p:txBody>
      </p:sp>
      <p:sp>
        <p:nvSpPr>
          <p:cNvPr id="3" name="Content Placeholder 2"/>
          <p:cNvSpPr>
            <a:spLocks noGrp="1"/>
          </p:cNvSpPr>
          <p:nvPr>
            <p:ph idx="1"/>
          </p:nvPr>
        </p:nvSpPr>
        <p:spPr/>
        <p:txBody>
          <a:bodyPr/>
          <a:lstStyle/>
          <a:p>
            <a:r>
              <a:rPr lang="en-US" dirty="0" smtClean="0"/>
              <a:t>Design Patterns</a:t>
            </a:r>
          </a:p>
          <a:p>
            <a:r>
              <a:rPr lang="en-US" dirty="0" smtClean="0"/>
              <a:t>Frameworks</a:t>
            </a:r>
          </a:p>
          <a:p>
            <a:r>
              <a:rPr lang="en-US" dirty="0" smtClean="0"/>
              <a:t>HTML5</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Frameworks &lt;3 Design Patterns</a:t>
            </a:r>
            <a:endParaRPr lang="en-US" dirty="0"/>
          </a:p>
        </p:txBody>
      </p:sp>
      <p:sp>
        <p:nvSpPr>
          <p:cNvPr id="3" name="Content Placeholder 2"/>
          <p:cNvSpPr>
            <a:spLocks noGrp="1"/>
          </p:cNvSpPr>
          <p:nvPr>
            <p:ph idx="1"/>
          </p:nvPr>
        </p:nvSpPr>
        <p:spPr/>
        <p:txBody>
          <a:bodyPr/>
          <a:lstStyle/>
          <a:p>
            <a:r>
              <a:rPr lang="en-US" dirty="0" smtClean="0"/>
              <a:t>Over 20 JavaScript frameworks…</a:t>
            </a:r>
            <a:br>
              <a:rPr lang="en-US" dirty="0" smtClean="0"/>
            </a:br>
            <a:r>
              <a:rPr lang="en-US" dirty="0" smtClean="0"/>
              <a:t>(21…22…23…)</a:t>
            </a:r>
          </a:p>
          <a:p>
            <a:r>
              <a:rPr lang="en-US" dirty="0" smtClean="0"/>
              <a:t>Very hard to compare at a glance</a:t>
            </a:r>
          </a:p>
          <a:p>
            <a:r>
              <a:rPr lang="en-US" dirty="0" smtClean="0"/>
              <a:t>Design patterns help us understand</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Model-View-Controller</a:t>
            </a:r>
            <a:endParaRPr lang="en-US" dirty="0"/>
          </a:p>
        </p:txBody>
      </p:sp>
      <p:sp>
        <p:nvSpPr>
          <p:cNvPr id="5" name="Rectangle 4"/>
          <p:cNvSpPr/>
          <p:nvPr/>
        </p:nvSpPr>
        <p:spPr>
          <a:xfrm>
            <a:off x="2720929" y="4919246"/>
            <a:ext cx="1360776" cy="651474"/>
          </a:xfrm>
          <a:prstGeom prst="rect">
            <a:avLst/>
          </a:prstGeom>
          <a:solidFill>
            <a:srgbClr val="A0FCBE"/>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Controller</a:t>
            </a:r>
            <a:endParaRPr lang="en-US" dirty="0">
              <a:solidFill>
                <a:srgbClr val="000000"/>
              </a:solidFill>
            </a:endParaRPr>
          </a:p>
        </p:txBody>
      </p:sp>
      <p:sp>
        <p:nvSpPr>
          <p:cNvPr id="6" name="Rectangle 5"/>
          <p:cNvSpPr/>
          <p:nvPr/>
        </p:nvSpPr>
        <p:spPr>
          <a:xfrm>
            <a:off x="5573510" y="4919246"/>
            <a:ext cx="1360776" cy="651474"/>
          </a:xfrm>
          <a:prstGeom prst="rect">
            <a:avLst/>
          </a:prstGeom>
          <a:solidFill>
            <a:srgbClr val="B4FAFE"/>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Model</a:t>
            </a:r>
            <a:endParaRPr lang="en-US" dirty="0">
              <a:solidFill>
                <a:srgbClr val="000000"/>
              </a:solidFill>
            </a:endParaRPr>
          </a:p>
        </p:txBody>
      </p:sp>
      <p:sp>
        <p:nvSpPr>
          <p:cNvPr id="7" name="Rectangle 6"/>
          <p:cNvSpPr/>
          <p:nvPr/>
        </p:nvSpPr>
        <p:spPr>
          <a:xfrm>
            <a:off x="4081705" y="3475618"/>
            <a:ext cx="1360776" cy="651474"/>
          </a:xfrm>
          <a:prstGeom prst="rect">
            <a:avLst/>
          </a:prstGeom>
          <a:solidFill>
            <a:srgbClr val="FFF6C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View</a:t>
            </a:r>
            <a:endParaRPr lang="en-US" dirty="0">
              <a:solidFill>
                <a:schemeClr val="tx1"/>
              </a:solidFill>
            </a:endParaRPr>
          </a:p>
        </p:txBody>
      </p:sp>
      <p:sp>
        <p:nvSpPr>
          <p:cNvPr id="9" name="Down Arrow 8"/>
          <p:cNvSpPr/>
          <p:nvPr/>
        </p:nvSpPr>
        <p:spPr>
          <a:xfrm>
            <a:off x="4611499" y="2824144"/>
            <a:ext cx="329885" cy="503037"/>
          </a:xfrm>
          <a:prstGeom prst="downArrow">
            <a:avLst/>
          </a:prstGeom>
          <a:effectLst>
            <a:outerShdw blurRad="50800" dist="38100" dir="2700000" algn="br"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880273" y="2454812"/>
            <a:ext cx="1814018" cy="369332"/>
          </a:xfrm>
          <a:prstGeom prst="rect">
            <a:avLst/>
          </a:prstGeom>
          <a:noFill/>
        </p:spPr>
        <p:txBody>
          <a:bodyPr wrap="none" rtlCol="0">
            <a:spAutoFit/>
          </a:bodyPr>
          <a:lstStyle/>
          <a:p>
            <a:r>
              <a:rPr lang="en-US" dirty="0" smtClean="0"/>
              <a:t>User Interaction</a:t>
            </a:r>
            <a:endParaRPr lang="en-US" dirty="0"/>
          </a:p>
        </p:txBody>
      </p:sp>
      <p:cxnSp>
        <p:nvCxnSpPr>
          <p:cNvPr id="23" name="Straight Arrow Connector 22"/>
          <p:cNvCxnSpPr>
            <a:stCxn id="5" idx="3"/>
            <a:endCxn id="6" idx="1"/>
          </p:cNvCxnSpPr>
          <p:nvPr/>
        </p:nvCxnSpPr>
        <p:spPr>
          <a:xfrm>
            <a:off x="4081705" y="5244983"/>
            <a:ext cx="149180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hape 26"/>
          <p:cNvCxnSpPr>
            <a:stCxn id="7" idx="3"/>
            <a:endCxn id="6" idx="0"/>
          </p:cNvCxnSpPr>
          <p:nvPr/>
        </p:nvCxnSpPr>
        <p:spPr>
          <a:xfrm>
            <a:off x="5442481" y="3801355"/>
            <a:ext cx="811417" cy="111789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hape 28"/>
          <p:cNvCxnSpPr>
            <a:stCxn id="7" idx="1"/>
            <a:endCxn id="5" idx="0"/>
          </p:cNvCxnSpPr>
          <p:nvPr/>
        </p:nvCxnSpPr>
        <p:spPr>
          <a:xfrm rot="10800000" flipV="1">
            <a:off x="3401317" y="3801354"/>
            <a:ext cx="680388" cy="1117891"/>
          </a:xfrm>
          <a:prstGeom prst="curved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Model2</a:t>
            </a:r>
            <a:endParaRPr lang="en-US" dirty="0"/>
          </a:p>
        </p:txBody>
      </p:sp>
      <p:grpSp>
        <p:nvGrpSpPr>
          <p:cNvPr id="37" name="Group 36"/>
          <p:cNvGrpSpPr/>
          <p:nvPr/>
        </p:nvGrpSpPr>
        <p:grpSpPr>
          <a:xfrm>
            <a:off x="3076319" y="2066630"/>
            <a:ext cx="3738603" cy="3806694"/>
            <a:chOff x="3147405" y="2066630"/>
            <a:chExt cx="3738603" cy="3806694"/>
          </a:xfrm>
        </p:grpSpPr>
        <p:sp>
          <p:nvSpPr>
            <p:cNvPr id="7" name="Rectangle 6"/>
            <p:cNvSpPr/>
            <p:nvPr/>
          </p:nvSpPr>
          <p:spPr>
            <a:xfrm>
              <a:off x="4310592" y="4032540"/>
              <a:ext cx="1360776" cy="651474"/>
            </a:xfrm>
            <a:prstGeom prst="rect">
              <a:avLst/>
            </a:prstGeom>
            <a:solidFill>
              <a:srgbClr val="A0FCBE"/>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Controller</a:t>
              </a:r>
              <a:endParaRPr lang="en-US" dirty="0">
                <a:solidFill>
                  <a:srgbClr val="000000"/>
                </a:solidFill>
              </a:endParaRPr>
            </a:p>
          </p:txBody>
        </p:sp>
        <p:sp>
          <p:nvSpPr>
            <p:cNvPr id="9" name="Rectangle 8"/>
            <p:cNvSpPr/>
            <p:nvPr/>
          </p:nvSpPr>
          <p:spPr>
            <a:xfrm>
              <a:off x="3147405" y="5221850"/>
              <a:ext cx="1360776" cy="651474"/>
            </a:xfrm>
            <a:prstGeom prst="rect">
              <a:avLst/>
            </a:prstGeom>
            <a:solidFill>
              <a:srgbClr val="B4FAFE"/>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Model</a:t>
              </a:r>
              <a:endParaRPr lang="en-US" dirty="0">
                <a:solidFill>
                  <a:srgbClr val="000000"/>
                </a:solidFill>
              </a:endParaRPr>
            </a:p>
          </p:txBody>
        </p:sp>
        <p:sp>
          <p:nvSpPr>
            <p:cNvPr id="10" name="Rectangle 9"/>
            <p:cNvSpPr/>
            <p:nvPr/>
          </p:nvSpPr>
          <p:spPr>
            <a:xfrm>
              <a:off x="5525232" y="5221850"/>
              <a:ext cx="1360776" cy="651474"/>
            </a:xfrm>
            <a:prstGeom prst="rect">
              <a:avLst/>
            </a:prstGeom>
            <a:solidFill>
              <a:srgbClr val="FFF6C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View</a:t>
              </a:r>
              <a:endParaRPr lang="en-US" dirty="0">
                <a:solidFill>
                  <a:schemeClr val="tx1"/>
                </a:solidFill>
              </a:endParaRPr>
            </a:p>
          </p:txBody>
        </p:sp>
        <p:grpSp>
          <p:nvGrpSpPr>
            <p:cNvPr id="21" name="Group 20"/>
            <p:cNvGrpSpPr/>
            <p:nvPr/>
          </p:nvGrpSpPr>
          <p:grpSpPr>
            <a:xfrm>
              <a:off x="4615736" y="2399733"/>
              <a:ext cx="750487" cy="503037"/>
              <a:chOff x="6506982" y="2251296"/>
              <a:chExt cx="750487" cy="758678"/>
            </a:xfrm>
          </p:grpSpPr>
          <p:sp>
            <p:nvSpPr>
              <p:cNvPr id="19" name="Down Arrow 18"/>
              <p:cNvSpPr/>
              <p:nvPr/>
            </p:nvSpPr>
            <p:spPr>
              <a:xfrm>
                <a:off x="6506982" y="2251296"/>
                <a:ext cx="329885" cy="758678"/>
              </a:xfrm>
              <a:prstGeom prst="downArrow">
                <a:avLst/>
              </a:prstGeom>
              <a:effectLst>
                <a:outerShdw blurRad="50800" dist="38100" dir="2700000" algn="br"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p:cNvSpPr/>
              <p:nvPr/>
            </p:nvSpPr>
            <p:spPr>
              <a:xfrm rot="10800000">
                <a:off x="6927584" y="2251296"/>
                <a:ext cx="329885" cy="758678"/>
              </a:xfrm>
              <a:prstGeom prst="downArrow">
                <a:avLst/>
              </a:prstGeom>
              <a:effectLst>
                <a:outerShdw blurRad="50800" dist="38100" dir="2700000" algn="br"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p>
            </p:txBody>
          </p:sp>
        </p:grpSp>
        <p:sp>
          <p:nvSpPr>
            <p:cNvPr id="22" name="TextBox 21"/>
            <p:cNvSpPr txBox="1"/>
            <p:nvPr/>
          </p:nvSpPr>
          <p:spPr>
            <a:xfrm>
              <a:off x="4251508" y="2066630"/>
              <a:ext cx="1569660" cy="369332"/>
            </a:xfrm>
            <a:prstGeom prst="rect">
              <a:avLst/>
            </a:prstGeom>
            <a:noFill/>
          </p:spPr>
          <p:txBody>
            <a:bodyPr wrap="none" rtlCol="0">
              <a:spAutoFit/>
            </a:bodyPr>
            <a:lstStyle/>
            <a:p>
              <a:r>
                <a:rPr lang="en-US" dirty="0" smtClean="0"/>
                <a:t>Web Browser</a:t>
              </a:r>
              <a:endParaRPr lang="en-US" dirty="0"/>
            </a:p>
          </p:txBody>
        </p:sp>
        <p:sp>
          <p:nvSpPr>
            <p:cNvPr id="23" name="Rectangle 22"/>
            <p:cNvSpPr/>
            <p:nvPr/>
          </p:nvSpPr>
          <p:spPr>
            <a:xfrm>
              <a:off x="4310592" y="3009974"/>
              <a:ext cx="1360776" cy="651474"/>
            </a:xfrm>
            <a:prstGeom prst="rect">
              <a:avLst/>
            </a:prstGeom>
            <a:solidFill>
              <a:srgbClr val="A0FCBE"/>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Web Server</a:t>
              </a:r>
              <a:endParaRPr lang="en-US" dirty="0">
                <a:solidFill>
                  <a:srgbClr val="000000"/>
                </a:solidFill>
              </a:endParaRPr>
            </a:p>
          </p:txBody>
        </p:sp>
        <p:cxnSp>
          <p:nvCxnSpPr>
            <p:cNvPr id="27" name="Straight Arrow Connector 26"/>
            <p:cNvCxnSpPr/>
            <p:nvPr/>
          </p:nvCxnSpPr>
          <p:spPr>
            <a:xfrm rot="5400000">
              <a:off x="4430190" y="3846994"/>
              <a:ext cx="37109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flipH="1" flipV="1">
              <a:off x="5181074" y="3847391"/>
              <a:ext cx="37029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hape 32"/>
            <p:cNvCxnSpPr>
              <a:stCxn id="7" idx="1"/>
              <a:endCxn id="9" idx="0"/>
            </p:cNvCxnSpPr>
            <p:nvPr/>
          </p:nvCxnSpPr>
          <p:spPr>
            <a:xfrm rot="10800000" flipV="1">
              <a:off x="3827794" y="4358276"/>
              <a:ext cx="482799" cy="863573"/>
            </a:xfrm>
            <a:prstGeom prst="curved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5" name="Shape 34"/>
            <p:cNvCxnSpPr>
              <a:stCxn id="7" idx="3"/>
              <a:endCxn id="10" idx="0"/>
            </p:cNvCxnSpPr>
            <p:nvPr/>
          </p:nvCxnSpPr>
          <p:spPr>
            <a:xfrm>
              <a:off x="5671368" y="4358277"/>
              <a:ext cx="534252" cy="863573"/>
            </a:xfrm>
            <a:prstGeom prst="curved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Model-View-Presenter</a:t>
            </a:r>
            <a:endParaRPr lang="en-US" dirty="0"/>
          </a:p>
        </p:txBody>
      </p:sp>
      <p:sp>
        <p:nvSpPr>
          <p:cNvPr id="3" name="Content Placeholder 2"/>
          <p:cNvSpPr>
            <a:spLocks noGrp="1"/>
          </p:cNvSpPr>
          <p:nvPr>
            <p:ph idx="1"/>
          </p:nvPr>
        </p:nvSpPr>
        <p:spPr>
          <a:xfrm>
            <a:off x="457200" y="1600200"/>
            <a:ext cx="8229600" cy="4525963"/>
          </a:xfrm>
        </p:spPr>
        <p:txBody>
          <a:bodyPr/>
          <a:lstStyle/>
          <a:p>
            <a:r>
              <a:rPr lang="en-US" dirty="0" smtClean="0"/>
              <a:t>No View-Model Connection</a:t>
            </a:r>
          </a:p>
          <a:p>
            <a:r>
              <a:rPr lang="en-US" dirty="0" smtClean="0"/>
              <a:t>Presenter updates the View via an API</a:t>
            </a:r>
            <a:endParaRPr lang="en-US" dirty="0"/>
          </a:p>
        </p:txBody>
      </p:sp>
      <p:grpSp>
        <p:nvGrpSpPr>
          <p:cNvPr id="13" name="Group 12"/>
          <p:cNvGrpSpPr/>
          <p:nvPr/>
        </p:nvGrpSpPr>
        <p:grpSpPr>
          <a:xfrm>
            <a:off x="2460353" y="3010255"/>
            <a:ext cx="4213357" cy="3115908"/>
            <a:chOff x="985801" y="2293800"/>
            <a:chExt cx="4213357" cy="3115908"/>
          </a:xfrm>
        </p:grpSpPr>
        <p:sp>
          <p:nvSpPr>
            <p:cNvPr id="5" name="Rectangle 4"/>
            <p:cNvSpPr/>
            <p:nvPr/>
          </p:nvSpPr>
          <p:spPr>
            <a:xfrm>
              <a:off x="985801" y="4758234"/>
              <a:ext cx="1360776" cy="651474"/>
            </a:xfrm>
            <a:prstGeom prst="rect">
              <a:avLst/>
            </a:prstGeom>
            <a:solidFill>
              <a:srgbClr val="A0FCBE"/>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Controller</a:t>
              </a:r>
              <a:endParaRPr lang="en-US" dirty="0">
                <a:solidFill>
                  <a:srgbClr val="000000"/>
                </a:solidFill>
              </a:endParaRPr>
            </a:p>
          </p:txBody>
        </p:sp>
        <p:sp>
          <p:nvSpPr>
            <p:cNvPr id="6" name="Rectangle 5"/>
            <p:cNvSpPr/>
            <p:nvPr/>
          </p:nvSpPr>
          <p:spPr>
            <a:xfrm>
              <a:off x="3838382" y="4758234"/>
              <a:ext cx="1360776" cy="651474"/>
            </a:xfrm>
            <a:prstGeom prst="rect">
              <a:avLst/>
            </a:prstGeom>
            <a:solidFill>
              <a:srgbClr val="B4FAFE"/>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Model</a:t>
              </a:r>
              <a:endParaRPr lang="en-US" dirty="0">
                <a:solidFill>
                  <a:srgbClr val="000000"/>
                </a:solidFill>
              </a:endParaRPr>
            </a:p>
          </p:txBody>
        </p:sp>
        <p:sp>
          <p:nvSpPr>
            <p:cNvPr id="7" name="Rectangle 6"/>
            <p:cNvSpPr/>
            <p:nvPr/>
          </p:nvSpPr>
          <p:spPr>
            <a:xfrm>
              <a:off x="2346577" y="3314606"/>
              <a:ext cx="1360776" cy="651474"/>
            </a:xfrm>
            <a:prstGeom prst="rect">
              <a:avLst/>
            </a:prstGeom>
            <a:solidFill>
              <a:srgbClr val="FFF6C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View</a:t>
              </a:r>
              <a:endParaRPr lang="en-US" dirty="0">
                <a:solidFill>
                  <a:schemeClr val="tx1"/>
                </a:solidFill>
              </a:endParaRPr>
            </a:p>
          </p:txBody>
        </p:sp>
        <p:sp>
          <p:nvSpPr>
            <p:cNvPr id="8" name="Down Arrow 7"/>
            <p:cNvSpPr/>
            <p:nvPr/>
          </p:nvSpPr>
          <p:spPr>
            <a:xfrm>
              <a:off x="2876371" y="2663132"/>
              <a:ext cx="329885" cy="503037"/>
            </a:xfrm>
            <a:prstGeom prst="downArrow">
              <a:avLst/>
            </a:prstGeom>
            <a:effectLst>
              <a:outerShdw blurRad="50800" dist="38100" dir="2700000" algn="br"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145145" y="2293800"/>
              <a:ext cx="1814018" cy="369332"/>
            </a:xfrm>
            <a:prstGeom prst="rect">
              <a:avLst/>
            </a:prstGeom>
            <a:noFill/>
          </p:spPr>
          <p:txBody>
            <a:bodyPr wrap="none" rtlCol="0">
              <a:spAutoFit/>
            </a:bodyPr>
            <a:lstStyle/>
            <a:p>
              <a:r>
                <a:rPr lang="en-US" dirty="0" smtClean="0"/>
                <a:t>User Interaction</a:t>
              </a:r>
              <a:endParaRPr lang="en-US" dirty="0"/>
            </a:p>
          </p:txBody>
        </p:sp>
        <p:cxnSp>
          <p:nvCxnSpPr>
            <p:cNvPr id="10" name="Straight Arrow Connector 9"/>
            <p:cNvCxnSpPr>
              <a:stCxn id="5" idx="3"/>
              <a:endCxn id="6" idx="1"/>
            </p:cNvCxnSpPr>
            <p:nvPr/>
          </p:nvCxnSpPr>
          <p:spPr>
            <a:xfrm>
              <a:off x="2346577" y="5083971"/>
              <a:ext cx="149180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hape 11"/>
            <p:cNvCxnSpPr>
              <a:stCxn id="7" idx="1"/>
              <a:endCxn id="5" idx="0"/>
            </p:cNvCxnSpPr>
            <p:nvPr/>
          </p:nvCxnSpPr>
          <p:spPr>
            <a:xfrm rot="10800000" flipV="1">
              <a:off x="1666189" y="3640342"/>
              <a:ext cx="680388" cy="1117891"/>
            </a:xfrm>
            <a:prstGeom prst="curved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a:t>
            </a:r>
            <a:endParaRPr lang="en-US" dirty="0"/>
          </a:p>
        </p:txBody>
      </p:sp>
      <p:sp>
        <p:nvSpPr>
          <p:cNvPr id="3" name="Content Placeholder 2"/>
          <p:cNvSpPr>
            <a:spLocks noGrp="1"/>
          </p:cNvSpPr>
          <p:nvPr>
            <p:ph idx="1"/>
          </p:nvPr>
        </p:nvSpPr>
        <p:spPr>
          <a:xfrm>
            <a:off x="457200" y="1600200"/>
            <a:ext cx="8229600" cy="4525963"/>
          </a:xfrm>
        </p:spPr>
        <p:txBody>
          <a:bodyPr/>
          <a:lstStyle/>
          <a:p>
            <a:r>
              <a:rPr lang="en-US" dirty="0" smtClean="0"/>
              <a:t>Model-View-</a:t>
            </a:r>
            <a:r>
              <a:rPr lang="en-US" dirty="0" err="1" smtClean="0"/>
              <a:t>ViewModel</a:t>
            </a:r>
            <a:endParaRPr lang="en-US" dirty="0" smtClean="0"/>
          </a:p>
          <a:p>
            <a:pPr lvl="1"/>
            <a:r>
              <a:rPr lang="en-US" dirty="0" smtClean="0"/>
              <a:t>Almost identical to MVP</a:t>
            </a:r>
          </a:p>
          <a:p>
            <a:pPr lvl="1"/>
            <a:r>
              <a:rPr lang="en-US" dirty="0" smtClean="0"/>
              <a:t>Tight binding between view-model and model</a:t>
            </a:r>
            <a:endParaRPr lang="en-US" dirty="0"/>
          </a:p>
        </p:txBody>
      </p:sp>
      <p:sp>
        <p:nvSpPr>
          <p:cNvPr id="6" name="Rectangle 5"/>
          <p:cNvSpPr/>
          <p:nvPr/>
        </p:nvSpPr>
        <p:spPr>
          <a:xfrm>
            <a:off x="2460353" y="5625589"/>
            <a:ext cx="1360776" cy="651474"/>
          </a:xfrm>
          <a:prstGeom prst="rect">
            <a:avLst/>
          </a:prstGeom>
          <a:solidFill>
            <a:srgbClr val="A0FCBE"/>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Controller</a:t>
            </a:r>
            <a:endParaRPr lang="en-US" dirty="0">
              <a:solidFill>
                <a:srgbClr val="000000"/>
              </a:solidFill>
            </a:endParaRPr>
          </a:p>
        </p:txBody>
      </p:sp>
      <p:sp>
        <p:nvSpPr>
          <p:cNvPr id="7" name="Rectangle 6"/>
          <p:cNvSpPr/>
          <p:nvPr/>
        </p:nvSpPr>
        <p:spPr>
          <a:xfrm>
            <a:off x="5312934" y="5625589"/>
            <a:ext cx="1360776" cy="651474"/>
          </a:xfrm>
          <a:prstGeom prst="rect">
            <a:avLst/>
          </a:prstGeom>
          <a:solidFill>
            <a:srgbClr val="B4FAFE"/>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Model</a:t>
            </a:r>
            <a:endParaRPr lang="en-US" dirty="0">
              <a:solidFill>
                <a:srgbClr val="000000"/>
              </a:solidFill>
            </a:endParaRPr>
          </a:p>
        </p:txBody>
      </p:sp>
      <p:sp>
        <p:nvSpPr>
          <p:cNvPr id="8" name="Rectangle 7"/>
          <p:cNvSpPr/>
          <p:nvPr/>
        </p:nvSpPr>
        <p:spPr>
          <a:xfrm>
            <a:off x="3821129" y="4181961"/>
            <a:ext cx="1360776" cy="651474"/>
          </a:xfrm>
          <a:prstGeom prst="rect">
            <a:avLst/>
          </a:prstGeom>
          <a:solidFill>
            <a:srgbClr val="FFF6C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View</a:t>
            </a:r>
            <a:endParaRPr lang="en-US" dirty="0">
              <a:solidFill>
                <a:schemeClr val="tx1"/>
              </a:solidFill>
            </a:endParaRPr>
          </a:p>
        </p:txBody>
      </p:sp>
      <p:sp>
        <p:nvSpPr>
          <p:cNvPr id="9" name="Down Arrow 8"/>
          <p:cNvSpPr/>
          <p:nvPr/>
        </p:nvSpPr>
        <p:spPr>
          <a:xfrm>
            <a:off x="4350923" y="3530487"/>
            <a:ext cx="329885" cy="503037"/>
          </a:xfrm>
          <a:prstGeom prst="downArrow">
            <a:avLst/>
          </a:prstGeom>
          <a:effectLst>
            <a:outerShdw blurRad="50800" dist="38100" dir="2700000" algn="br"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619697" y="3161155"/>
            <a:ext cx="1814018" cy="369332"/>
          </a:xfrm>
          <a:prstGeom prst="rect">
            <a:avLst/>
          </a:prstGeom>
          <a:noFill/>
        </p:spPr>
        <p:txBody>
          <a:bodyPr wrap="none" rtlCol="0">
            <a:spAutoFit/>
          </a:bodyPr>
          <a:lstStyle/>
          <a:p>
            <a:r>
              <a:rPr lang="en-US" dirty="0" smtClean="0"/>
              <a:t>User Interaction</a:t>
            </a:r>
            <a:endParaRPr lang="en-US" dirty="0"/>
          </a:p>
        </p:txBody>
      </p:sp>
      <p:cxnSp>
        <p:nvCxnSpPr>
          <p:cNvPr id="11" name="Straight Arrow Connector 10"/>
          <p:cNvCxnSpPr>
            <a:stCxn id="6" idx="3"/>
            <a:endCxn id="7" idx="1"/>
          </p:cNvCxnSpPr>
          <p:nvPr/>
        </p:nvCxnSpPr>
        <p:spPr>
          <a:xfrm>
            <a:off x="3821129" y="5951326"/>
            <a:ext cx="149180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hape 11"/>
          <p:cNvCxnSpPr>
            <a:endCxn id="6" idx="0"/>
          </p:cNvCxnSpPr>
          <p:nvPr/>
        </p:nvCxnSpPr>
        <p:spPr>
          <a:xfrm rot="5400000">
            <a:off x="3084859" y="4889317"/>
            <a:ext cx="792154" cy="680390"/>
          </a:xfrm>
          <a:prstGeom prst="curvedConnector3">
            <a:avLst>
              <a:gd name="adj1" fmla="val 50000"/>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250391" y="4187104"/>
            <a:ext cx="890350" cy="646331"/>
          </a:xfrm>
          <a:prstGeom prst="rect">
            <a:avLst/>
          </a:prstGeom>
          <a:noFill/>
        </p:spPr>
        <p:txBody>
          <a:bodyPr wrap="none" rtlCol="0">
            <a:spAutoFit/>
          </a:bodyPr>
          <a:lstStyle/>
          <a:p>
            <a:pPr algn="ctr"/>
            <a:r>
              <a:rPr lang="en-US" dirty="0" smtClean="0"/>
              <a:t>Fire</a:t>
            </a:r>
          </a:p>
          <a:p>
            <a:pPr algn="ctr"/>
            <a:r>
              <a:rPr lang="en-US" dirty="0" smtClean="0"/>
              <a:t>Events</a:t>
            </a:r>
            <a:endParaRPr lang="en-US" dirty="0"/>
          </a:p>
        </p:txBody>
      </p:sp>
      <p:cxnSp>
        <p:nvCxnSpPr>
          <p:cNvPr id="18" name="Curved Connector 17"/>
          <p:cNvCxnSpPr/>
          <p:nvPr/>
        </p:nvCxnSpPr>
        <p:spPr>
          <a:xfrm rot="5400000" flipH="1" flipV="1">
            <a:off x="2797560" y="4602019"/>
            <a:ext cx="1117891" cy="929251"/>
          </a:xfrm>
          <a:prstGeom prst="curvedConnector3">
            <a:avLst>
              <a:gd name="adj1" fmla="val 98370"/>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a:t>
            </a:r>
            <a:r>
              <a:rPr lang="en-US" smtClean="0"/>
              <a:t>To The USA!</a:t>
            </a:r>
            <a:endParaRPr lang="en-US" dirty="0"/>
          </a:p>
        </p:txBody>
      </p:sp>
      <p:sp>
        <p:nvSpPr>
          <p:cNvPr id="3" name="Content Placeholder 2"/>
          <p:cNvSpPr>
            <a:spLocks noGrp="1"/>
          </p:cNvSpPr>
          <p:nvPr>
            <p:ph idx="1"/>
          </p:nvPr>
        </p:nvSpPr>
        <p:spPr/>
        <p:txBody>
          <a:bodyPr/>
          <a:lstStyle/>
          <a:p>
            <a:pPr algn="ctr">
              <a:buNone/>
            </a:pPr>
            <a:r>
              <a:rPr lang="en-US" dirty="0" smtClean="0"/>
              <a:t>(His name is not Roy)</a:t>
            </a:r>
          </a:p>
          <a:p>
            <a:pPr algn="ctr">
              <a:buNone/>
            </a:pPr>
            <a:endParaRPr lang="en-US" dirty="0" smtClean="0"/>
          </a:p>
          <a:p>
            <a:pPr algn="ctr">
              <a:buNone/>
            </a:pPr>
            <a:r>
              <a:rPr lang="en-US" dirty="0" smtClean="0"/>
              <a:t>(</a:t>
            </a:r>
            <a:r>
              <a:rPr lang="en-US" dirty="0" smtClean="0"/>
              <a:t>Well played, sir!)</a:t>
            </a:r>
          </a:p>
          <a:p>
            <a:pPr algn="ct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p:txBody>
          <a:bodyPr>
            <a:normAutofit/>
          </a:bodyPr>
          <a:lstStyle/>
          <a:p>
            <a:r>
              <a:rPr lang="en-US" dirty="0" smtClean="0"/>
              <a:t>Backbone (Jeremy </a:t>
            </a:r>
            <a:r>
              <a:rPr lang="en-US" dirty="0" err="1" smtClean="0"/>
              <a:t>Ashkenas</a:t>
            </a:r>
            <a:r>
              <a:rPr lang="en-US" dirty="0" smtClean="0"/>
              <a:t>)</a:t>
            </a:r>
          </a:p>
          <a:p>
            <a:pPr lvl="1"/>
            <a:r>
              <a:rPr lang="en-US" dirty="0" smtClean="0"/>
              <a:t>Lightweight (600 LOC)</a:t>
            </a:r>
          </a:p>
          <a:p>
            <a:pPr lvl="1"/>
            <a:r>
              <a:rPr lang="en-US" dirty="0" smtClean="0"/>
              <a:t>More of a library than a framework</a:t>
            </a:r>
          </a:p>
          <a:p>
            <a:pPr lvl="1"/>
            <a:r>
              <a:rPr lang="en-US" dirty="0" smtClean="0"/>
              <a:t>Very flexible, very DIY (e.g. </a:t>
            </a:r>
            <a:r>
              <a:rPr lang="en-US" dirty="0" err="1" smtClean="0"/>
              <a:t>templating</a:t>
            </a:r>
            <a:r>
              <a:rPr lang="en-US" dirty="0" smtClean="0"/>
              <a:t>)</a:t>
            </a:r>
          </a:p>
          <a:p>
            <a:r>
              <a:rPr lang="en-US" dirty="0" err="1" smtClean="0"/>
              <a:t>Ember.JS</a:t>
            </a:r>
            <a:r>
              <a:rPr lang="en-US" dirty="0" smtClean="0"/>
              <a:t> (</a:t>
            </a:r>
            <a:r>
              <a:rPr lang="en-US" dirty="0" err="1" smtClean="0"/>
              <a:t>Yehuda</a:t>
            </a:r>
            <a:r>
              <a:rPr lang="en-US" dirty="0" smtClean="0"/>
              <a:t> Katz)</a:t>
            </a:r>
          </a:p>
          <a:p>
            <a:pPr lvl="1"/>
            <a:r>
              <a:rPr lang="en-US" dirty="0" smtClean="0"/>
              <a:t>Second-coming of </a:t>
            </a:r>
            <a:r>
              <a:rPr lang="en-US" dirty="0" err="1" smtClean="0"/>
              <a:t>Sproutcore</a:t>
            </a:r>
            <a:endParaRPr lang="en-US" dirty="0" smtClean="0"/>
          </a:p>
          <a:p>
            <a:pPr lvl="1"/>
            <a:r>
              <a:rPr lang="en-US" dirty="0" smtClean="0"/>
              <a:t>Not </a:t>
            </a:r>
            <a:r>
              <a:rPr lang="en-US" dirty="0" smtClean="0"/>
              <a:t>lightweight (6000LOC?)</a:t>
            </a:r>
          </a:p>
          <a:p>
            <a:pPr lvl="1"/>
            <a:r>
              <a:rPr lang="en-US" dirty="0" smtClean="0"/>
              <a:t>Complete opinionated solution, harder to customize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sz="half" idx="1"/>
          </p:nvPr>
        </p:nvSpPr>
        <p:spPr/>
        <p:txBody>
          <a:bodyPr>
            <a:normAutofit lnSpcReduction="10000"/>
          </a:bodyPr>
          <a:lstStyle/>
          <a:p>
            <a:r>
              <a:rPr lang="en-US" dirty="0" err="1" smtClean="0"/>
              <a:t>JavaScriptMVC</a:t>
            </a:r>
            <a:endParaRPr lang="en-US" dirty="0" smtClean="0"/>
          </a:p>
          <a:p>
            <a:pPr lvl="1"/>
            <a:r>
              <a:rPr lang="en-US" dirty="0" smtClean="0"/>
              <a:t>More mature, </a:t>
            </a:r>
            <a:r>
              <a:rPr lang="en-US" dirty="0" err="1" smtClean="0"/>
              <a:t>jQueryMX</a:t>
            </a:r>
            <a:endParaRPr lang="en-US" dirty="0" smtClean="0"/>
          </a:p>
          <a:p>
            <a:r>
              <a:rPr lang="en-US" dirty="0" err="1" smtClean="0"/>
              <a:t>KnockoutJS</a:t>
            </a:r>
            <a:endParaRPr lang="en-US" dirty="0" smtClean="0"/>
          </a:p>
          <a:p>
            <a:pPr lvl="1"/>
            <a:r>
              <a:rPr lang="en-US" dirty="0" smtClean="0"/>
              <a:t>MVVM, awkward syntax</a:t>
            </a:r>
            <a:endParaRPr lang="en-US" dirty="0" smtClean="0"/>
          </a:p>
          <a:p>
            <a:r>
              <a:rPr lang="en-US" dirty="0" err="1" smtClean="0"/>
              <a:t>AngularJS</a:t>
            </a:r>
            <a:endParaRPr lang="en-US" dirty="0" smtClean="0"/>
          </a:p>
          <a:p>
            <a:pPr lvl="1"/>
            <a:r>
              <a:rPr lang="en-US" dirty="0" smtClean="0"/>
              <a:t>Similar to Knockout, easier syntax, more testable</a:t>
            </a:r>
            <a:endParaRPr lang="en-US" dirty="0" smtClean="0"/>
          </a:p>
          <a:p>
            <a:endParaRPr lang="en-US" dirty="0"/>
          </a:p>
        </p:txBody>
      </p:sp>
      <p:sp>
        <p:nvSpPr>
          <p:cNvPr id="4" name="Content Placeholder 3"/>
          <p:cNvSpPr>
            <a:spLocks noGrp="1"/>
          </p:cNvSpPr>
          <p:nvPr>
            <p:ph sz="half" idx="2"/>
          </p:nvPr>
        </p:nvSpPr>
        <p:spPr/>
        <p:txBody>
          <a:bodyPr>
            <a:normAutofit lnSpcReduction="10000"/>
          </a:bodyPr>
          <a:lstStyle/>
          <a:p>
            <a:r>
              <a:rPr lang="en-US" dirty="0" smtClean="0"/>
              <a:t>ExtJS4</a:t>
            </a:r>
          </a:p>
          <a:p>
            <a:pPr lvl="1"/>
            <a:r>
              <a:rPr lang="en-US" dirty="0" err="1" smtClean="0"/>
              <a:t>Sencha</a:t>
            </a:r>
            <a:r>
              <a:rPr lang="en-US" dirty="0" smtClean="0"/>
              <a:t>, lots of UI widgets</a:t>
            </a:r>
          </a:p>
          <a:p>
            <a:r>
              <a:rPr lang="en-US" dirty="0" err="1" smtClean="0"/>
              <a:t>Batman.js</a:t>
            </a:r>
            <a:endParaRPr lang="en-US" dirty="0" smtClean="0"/>
          </a:p>
          <a:p>
            <a:pPr lvl="1"/>
            <a:r>
              <a:rPr lang="en-US" dirty="0" err="1" smtClean="0"/>
              <a:t>CoffeeScript</a:t>
            </a:r>
            <a:r>
              <a:rPr lang="en-US" dirty="0" smtClean="0"/>
              <a:t>, from </a:t>
            </a:r>
            <a:r>
              <a:rPr lang="en-US" dirty="0" err="1" smtClean="0"/>
              <a:t>Shopify</a:t>
            </a:r>
            <a:r>
              <a:rPr lang="en-US" dirty="0" smtClean="0"/>
              <a:t>, developer ‘happiness’</a:t>
            </a:r>
          </a:p>
          <a:p>
            <a:r>
              <a:rPr lang="en-US" dirty="0" err="1" smtClean="0"/>
              <a:t>Spine.js</a:t>
            </a:r>
            <a:endParaRPr lang="en-US" dirty="0" smtClean="0"/>
          </a:p>
          <a:p>
            <a:pPr lvl="1"/>
            <a:r>
              <a:rPr lang="en-US" dirty="0" smtClean="0"/>
              <a:t>Lightweight (500LOC), </a:t>
            </a:r>
            <a:r>
              <a:rPr lang="en-US" dirty="0" err="1" smtClean="0"/>
              <a:t>CoffeeScript</a:t>
            </a: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MustacheJS</a:t>
            </a:r>
            <a:endParaRPr lang="en-US" dirty="0" smtClean="0"/>
          </a:p>
          <a:p>
            <a:pPr lvl="1"/>
            <a:r>
              <a:rPr lang="en-US" dirty="0" smtClean="0"/>
              <a:t>Logic-less templates</a:t>
            </a:r>
            <a:endParaRPr lang="en-US" dirty="0" smtClean="0"/>
          </a:p>
          <a:p>
            <a:r>
              <a:rPr lang="en-US" dirty="0" err="1" smtClean="0"/>
              <a:t>HandlebarsJS</a:t>
            </a:r>
            <a:endParaRPr lang="en-US" dirty="0" smtClean="0"/>
          </a:p>
          <a:p>
            <a:pPr lvl="1"/>
            <a:r>
              <a:rPr lang="en-US" dirty="0" smtClean="0"/>
              <a:t>Mustache with </a:t>
            </a:r>
            <a:r>
              <a:rPr lang="en-US" dirty="0" smtClean="0"/>
              <a:t>better options for larger projects</a:t>
            </a:r>
            <a:endParaRPr lang="en-US" dirty="0" smtClean="0"/>
          </a:p>
          <a:p>
            <a:r>
              <a:rPr lang="en-US" dirty="0" smtClean="0"/>
              <a:t>Jade</a:t>
            </a:r>
          </a:p>
          <a:p>
            <a:pPr lvl="1"/>
            <a:r>
              <a:rPr lang="en-US" dirty="0" smtClean="0"/>
              <a:t>Node templates, can be compiled for the browser</a:t>
            </a:r>
            <a:endParaRPr lang="en-US" dirty="0" smtClean="0"/>
          </a:p>
          <a:p>
            <a:pPr lvl="1"/>
            <a:r>
              <a:rPr lang="en-US" dirty="0" smtClean="0"/>
              <a:t>HAML-</a:t>
            </a:r>
            <a:r>
              <a:rPr lang="en-US" dirty="0" err="1" smtClean="0"/>
              <a:t>ish</a:t>
            </a:r>
            <a:endParaRPr lang="en-US" dirty="0" smtClean="0"/>
          </a:p>
          <a:p>
            <a:r>
              <a:rPr lang="en-US" dirty="0" err="1" smtClean="0"/>
              <a:t>LiquidJS</a:t>
            </a:r>
            <a:endParaRPr lang="en-US" dirty="0" smtClean="0"/>
          </a:p>
          <a:p>
            <a:pPr lvl="1"/>
            <a:r>
              <a:rPr lang="en-US" dirty="0" smtClean="0"/>
              <a:t>Port of Liquid safe templates from </a:t>
            </a:r>
            <a:r>
              <a:rPr lang="en-US" dirty="0" err="1" smtClean="0"/>
              <a:t>Shopify</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We’ve got a framework</a:t>
            </a:r>
          </a:p>
          <a:p>
            <a:r>
              <a:rPr lang="en-US" dirty="0" smtClean="0"/>
              <a:t>We’ve got templates</a:t>
            </a:r>
          </a:p>
          <a:p>
            <a:r>
              <a:rPr lang="en-US" dirty="0" smtClean="0"/>
              <a:t>We’ve got 106 miles to Chicago, a full tank of gas, its dark out…oh wait….</a:t>
            </a:r>
          </a:p>
          <a:p>
            <a:r>
              <a:rPr lang="en-US" dirty="0" smtClean="0"/>
              <a:t>We’ve got </a:t>
            </a:r>
            <a:r>
              <a:rPr lang="en-US" dirty="0" err="1" smtClean="0"/>
              <a:t>lotsa</a:t>
            </a:r>
            <a:r>
              <a:rPr lang="en-US" dirty="0" smtClean="0"/>
              <a:t> files…how do we get them to the client?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Loaders &amp; Packagers</a:t>
            </a:r>
            <a:endParaRPr lang="en-US" dirty="0"/>
          </a:p>
        </p:txBody>
      </p:sp>
      <p:sp>
        <p:nvSpPr>
          <p:cNvPr id="4" name="Content Placeholder 3"/>
          <p:cNvSpPr>
            <a:spLocks noGrp="1"/>
          </p:cNvSpPr>
          <p:nvPr>
            <p:ph sz="half" idx="1"/>
          </p:nvPr>
        </p:nvSpPr>
        <p:spPr/>
        <p:txBody>
          <a:bodyPr>
            <a:normAutofit/>
          </a:bodyPr>
          <a:lstStyle/>
          <a:p>
            <a:r>
              <a:rPr lang="en-US" dirty="0" err="1" smtClean="0"/>
              <a:t>LabJS</a:t>
            </a:r>
            <a:endParaRPr lang="en-US" dirty="0" smtClean="0"/>
          </a:p>
          <a:p>
            <a:pPr lvl="1"/>
            <a:r>
              <a:rPr lang="en-US" dirty="0" smtClean="0"/>
              <a:t>D</a:t>
            </a:r>
            <a:r>
              <a:rPr lang="en-US" dirty="0" smtClean="0"/>
              <a:t>ependency management, non-blocking</a:t>
            </a:r>
          </a:p>
          <a:p>
            <a:r>
              <a:rPr lang="en-US" dirty="0" err="1" smtClean="0"/>
              <a:t>ControlJS</a:t>
            </a:r>
            <a:endParaRPr lang="en-US" dirty="0" smtClean="0"/>
          </a:p>
          <a:p>
            <a:pPr lvl="1"/>
            <a:r>
              <a:rPr lang="en-US" dirty="0" smtClean="0"/>
              <a:t>M</a:t>
            </a:r>
            <a:r>
              <a:rPr lang="en-US" dirty="0" smtClean="0"/>
              <a:t>inimal </a:t>
            </a:r>
            <a:r>
              <a:rPr lang="en-US" dirty="0" smtClean="0"/>
              <a:t>documentation</a:t>
            </a:r>
            <a:endParaRPr lang="en-US" dirty="0" smtClean="0"/>
          </a:p>
          <a:p>
            <a:r>
              <a:rPr lang="en-US" dirty="0" err="1" smtClean="0"/>
              <a:t>Script.JS</a:t>
            </a:r>
            <a:endParaRPr lang="en-US" dirty="0" smtClean="0"/>
          </a:p>
          <a:p>
            <a:pPr lvl="1"/>
            <a:r>
              <a:rPr lang="en-US" dirty="0" smtClean="0"/>
              <a:t>Lightweight</a:t>
            </a:r>
            <a:endParaRPr lang="en-US" dirty="0" smtClean="0"/>
          </a:p>
          <a:p>
            <a:endParaRPr lang="en-US" dirty="0" smtClean="0"/>
          </a:p>
          <a:p>
            <a:endParaRPr lang="en-US" dirty="0"/>
          </a:p>
        </p:txBody>
      </p:sp>
      <p:sp>
        <p:nvSpPr>
          <p:cNvPr id="5" name="Content Placeholder 4"/>
          <p:cNvSpPr>
            <a:spLocks noGrp="1"/>
          </p:cNvSpPr>
          <p:nvPr>
            <p:ph sz="half" idx="2"/>
          </p:nvPr>
        </p:nvSpPr>
        <p:spPr/>
        <p:txBody>
          <a:bodyPr>
            <a:normAutofit/>
          </a:bodyPr>
          <a:lstStyle/>
          <a:p>
            <a:r>
              <a:rPr lang="en-US" dirty="0" err="1" smtClean="0"/>
              <a:t>StealJS</a:t>
            </a:r>
            <a:endParaRPr lang="en-US" dirty="0" smtClean="0"/>
          </a:p>
          <a:p>
            <a:pPr lvl="1"/>
            <a:r>
              <a:rPr lang="en-US" dirty="0" smtClean="0"/>
              <a:t>Component of </a:t>
            </a:r>
            <a:r>
              <a:rPr lang="en-US" dirty="0" err="1" smtClean="0"/>
              <a:t>JavascriptMVC</a:t>
            </a:r>
            <a:endParaRPr lang="en-US" dirty="0" smtClean="0"/>
          </a:p>
          <a:p>
            <a:pPr lvl="1"/>
            <a:r>
              <a:rPr lang="en-US" dirty="0" smtClean="0"/>
              <a:t>Dependency, package management, more…</a:t>
            </a:r>
            <a:endParaRPr lang="en-US" dirty="0" smtClean="0"/>
          </a:p>
          <a:p>
            <a:r>
              <a:rPr lang="en-US" dirty="0" smtClean="0"/>
              <a:t>Ender</a:t>
            </a:r>
          </a:p>
          <a:p>
            <a:pPr lvl="1"/>
            <a:r>
              <a:rPr lang="en-US" dirty="0" smtClean="0"/>
              <a:t>Client</a:t>
            </a:r>
            <a:r>
              <a:rPr lang="en-US" dirty="0" smtClean="0"/>
              <a:t>-side packager</a:t>
            </a:r>
            <a:r>
              <a:rPr lang="en-US" dirty="0" smtClean="0"/>
              <a:t>, command-line, </a:t>
            </a:r>
            <a:r>
              <a:rPr lang="en-US" dirty="0" smtClean="0"/>
              <a:t>like NPM for browsers</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Problem</a:t>
            </a:r>
            <a:endParaRPr lang="en-US" dirty="0"/>
          </a:p>
        </p:txBody>
      </p:sp>
      <p:sp>
        <p:nvSpPr>
          <p:cNvPr id="3" name="Content Placeholder 2"/>
          <p:cNvSpPr>
            <a:spLocks noGrp="1"/>
          </p:cNvSpPr>
          <p:nvPr>
            <p:ph idx="1"/>
          </p:nvPr>
        </p:nvSpPr>
        <p:spPr/>
        <p:txBody>
          <a:bodyPr/>
          <a:lstStyle/>
          <a:p>
            <a:r>
              <a:rPr lang="en-US" dirty="0" smtClean="0"/>
              <a:t>We’ve got lots of files…</a:t>
            </a:r>
          </a:p>
          <a:p>
            <a:r>
              <a:rPr lang="en-US" dirty="0" smtClean="0"/>
              <a:t>We’ve got lots of code…</a:t>
            </a:r>
          </a:p>
          <a:p>
            <a:r>
              <a:rPr lang="en-US" dirty="0" smtClean="0"/>
              <a:t>Now we’ve got lots of name collisions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Pattern</a:t>
            </a:r>
            <a:endParaRPr lang="en-US" dirty="0"/>
          </a:p>
        </p:txBody>
      </p:sp>
      <p:sp>
        <p:nvSpPr>
          <p:cNvPr id="3" name="Content Placeholder 2"/>
          <p:cNvSpPr>
            <a:spLocks noGrp="1"/>
          </p:cNvSpPr>
          <p:nvPr>
            <p:ph idx="1"/>
          </p:nvPr>
        </p:nvSpPr>
        <p:spPr>
          <a:xfrm>
            <a:off x="457200" y="1600201"/>
            <a:ext cx="8229600" cy="1257438"/>
          </a:xfrm>
        </p:spPr>
        <p:txBody>
          <a:bodyPr>
            <a:normAutofit/>
          </a:bodyPr>
          <a:lstStyle/>
          <a:p>
            <a:r>
              <a:rPr lang="en-US" dirty="0" smtClean="0"/>
              <a:t>Use a closure to hide your privates</a:t>
            </a:r>
          </a:p>
          <a:p>
            <a:r>
              <a:rPr lang="en-US" dirty="0" smtClean="0"/>
              <a:t>Expose only what you want</a:t>
            </a:r>
          </a:p>
          <a:p>
            <a:endParaRPr lang="en-US" dirty="0"/>
          </a:p>
        </p:txBody>
      </p:sp>
      <p:sp>
        <p:nvSpPr>
          <p:cNvPr id="4" name="TextBox 3"/>
          <p:cNvSpPr txBox="1"/>
          <p:nvPr/>
        </p:nvSpPr>
        <p:spPr>
          <a:xfrm>
            <a:off x="1058257" y="2857638"/>
            <a:ext cx="7447482" cy="3693319"/>
          </a:xfrm>
          <a:prstGeom prst="rect">
            <a:avLst/>
          </a:prstGeom>
          <a:noFill/>
        </p:spPr>
        <p:txBody>
          <a:bodyPr wrap="square" rtlCol="0">
            <a:spAutoFit/>
          </a:bodyPr>
          <a:lstStyle/>
          <a:p>
            <a:r>
              <a:rPr lang="en-US" dirty="0" err="1">
                <a:latin typeface="Courier New"/>
                <a:cs typeface="Courier New"/>
              </a:rPr>
              <a:t>v</a:t>
            </a:r>
            <a:r>
              <a:rPr lang="en-US" dirty="0" err="1" smtClean="0">
                <a:latin typeface="Courier New"/>
                <a:cs typeface="Courier New"/>
              </a:rPr>
              <a:t>ar</a:t>
            </a:r>
            <a:r>
              <a:rPr lang="en-US" dirty="0" smtClean="0">
                <a:latin typeface="Courier New"/>
                <a:cs typeface="Courier New"/>
              </a:rPr>
              <a:t> </a:t>
            </a:r>
            <a:r>
              <a:rPr lang="en-US" dirty="0" err="1" smtClean="0">
                <a:latin typeface="Courier New"/>
                <a:cs typeface="Courier New"/>
              </a:rPr>
              <a:t>MyModule</a:t>
            </a:r>
            <a:r>
              <a:rPr lang="en-US" dirty="0" smtClean="0">
                <a:latin typeface="Courier New"/>
                <a:cs typeface="Courier New"/>
              </a:rPr>
              <a:t> = function() {</a:t>
            </a:r>
          </a:p>
          <a:p>
            <a:r>
              <a:rPr lang="en-US" dirty="0" smtClean="0">
                <a:latin typeface="Courier New"/>
                <a:cs typeface="Courier New"/>
              </a:rPr>
              <a:t>  </a:t>
            </a:r>
            <a:r>
              <a:rPr lang="en-US" dirty="0" err="1" smtClean="0">
                <a:latin typeface="Courier New"/>
                <a:cs typeface="Courier New"/>
              </a:rPr>
              <a:t>var</a:t>
            </a:r>
            <a:r>
              <a:rPr lang="en-US" dirty="0" smtClean="0">
                <a:latin typeface="Courier New"/>
                <a:cs typeface="Courier New"/>
              </a:rPr>
              <a:t> </a:t>
            </a:r>
            <a:r>
              <a:rPr lang="en-US" dirty="0" err="1" smtClean="0">
                <a:latin typeface="Courier New"/>
                <a:cs typeface="Courier New"/>
              </a:rPr>
              <a:t>private_counter</a:t>
            </a:r>
            <a:r>
              <a:rPr lang="en-US" dirty="0" smtClean="0">
                <a:latin typeface="Courier New"/>
                <a:cs typeface="Courier New"/>
              </a:rPr>
              <a:t> = 0;</a:t>
            </a:r>
          </a:p>
          <a:p>
            <a:r>
              <a:rPr lang="en-US" dirty="0" smtClean="0">
                <a:latin typeface="Courier New"/>
                <a:cs typeface="Courier New"/>
              </a:rPr>
              <a:t>  return {</a:t>
            </a:r>
          </a:p>
          <a:p>
            <a:r>
              <a:rPr lang="en-US" dirty="0" smtClean="0">
                <a:latin typeface="Courier New"/>
                <a:cs typeface="Courier New"/>
              </a:rPr>
              <a:t>    count: function() { </a:t>
            </a:r>
          </a:p>
          <a:p>
            <a:r>
              <a:rPr lang="en-US" dirty="0" smtClean="0">
                <a:latin typeface="Courier New"/>
                <a:cs typeface="Courier New"/>
              </a:rPr>
              <a:t>      </a:t>
            </a:r>
            <a:r>
              <a:rPr lang="en-US" dirty="0" err="1" smtClean="0">
                <a:latin typeface="Courier New"/>
                <a:cs typeface="Courier New"/>
              </a:rPr>
              <a:t>private_counter</a:t>
            </a:r>
            <a:r>
              <a:rPr lang="en-US" dirty="0" smtClean="0">
                <a:latin typeface="Courier New"/>
                <a:cs typeface="Courier New"/>
              </a:rPr>
              <a:t> += 1;</a:t>
            </a:r>
          </a:p>
          <a:p>
            <a:r>
              <a:rPr lang="en-US" dirty="0" smtClean="0">
                <a:latin typeface="Courier New"/>
                <a:cs typeface="Courier New"/>
              </a:rPr>
              <a:t>      return “Count is “ + </a:t>
            </a:r>
            <a:r>
              <a:rPr lang="en-US" dirty="0" err="1" smtClean="0">
                <a:latin typeface="Courier New"/>
                <a:cs typeface="Courier New"/>
              </a:rPr>
              <a:t>private_counter</a:t>
            </a:r>
            <a:r>
              <a:rPr lang="en-US" dirty="0" smtClean="0">
                <a:latin typeface="Courier New"/>
                <a:cs typeface="Courier New"/>
              </a:rPr>
              <a:t>;</a:t>
            </a:r>
          </a:p>
          <a:p>
            <a:r>
              <a:rPr lang="en-US" dirty="0" smtClean="0">
                <a:latin typeface="Courier New"/>
                <a:cs typeface="Courier New"/>
              </a:rPr>
              <a:t>    }</a:t>
            </a:r>
          </a:p>
          <a:p>
            <a:r>
              <a:rPr lang="en-US" dirty="0" smtClean="0">
                <a:latin typeface="Courier New"/>
                <a:cs typeface="Courier New"/>
              </a:rPr>
              <a:t>  }</a:t>
            </a:r>
          </a:p>
          <a:p>
            <a:r>
              <a:rPr lang="en-US" dirty="0" smtClean="0">
                <a:latin typeface="Courier New"/>
                <a:cs typeface="Courier New"/>
              </a:rPr>
              <a:t>}</a:t>
            </a:r>
          </a:p>
          <a:p>
            <a:endParaRPr lang="en-US" dirty="0" smtClean="0">
              <a:latin typeface="Courier New"/>
              <a:cs typeface="Courier New"/>
            </a:endParaRPr>
          </a:p>
          <a:p>
            <a:r>
              <a:rPr lang="en-US" dirty="0" err="1" smtClean="0">
                <a:latin typeface="Courier New"/>
                <a:cs typeface="Courier New"/>
              </a:rPr>
              <a:t>m</a:t>
            </a:r>
            <a:r>
              <a:rPr lang="en-US" dirty="0" smtClean="0">
                <a:latin typeface="Courier New"/>
                <a:cs typeface="Courier New"/>
              </a:rPr>
              <a:t> = </a:t>
            </a:r>
            <a:r>
              <a:rPr lang="en-US" dirty="0" err="1" smtClean="0">
                <a:latin typeface="Courier New"/>
                <a:cs typeface="Courier New"/>
              </a:rPr>
              <a:t>MyModule</a:t>
            </a:r>
            <a:r>
              <a:rPr lang="en-US" dirty="0" smtClean="0">
                <a:latin typeface="Courier New"/>
                <a:cs typeface="Courier New"/>
              </a:rPr>
              <a:t>();</a:t>
            </a:r>
          </a:p>
          <a:p>
            <a:r>
              <a:rPr lang="en-US" dirty="0" err="1" smtClean="0">
                <a:latin typeface="Courier New"/>
                <a:cs typeface="Courier New"/>
              </a:rPr>
              <a:t>m.count</a:t>
            </a:r>
            <a:r>
              <a:rPr lang="en-US" dirty="0" smtClean="0">
                <a:latin typeface="Courier New"/>
                <a:cs typeface="Courier New"/>
              </a:rPr>
              <a:t>  #=&gt; “Count is 1”</a:t>
            </a:r>
          </a:p>
          <a:p>
            <a:r>
              <a:rPr lang="en-US" dirty="0" err="1" smtClean="0">
                <a:latin typeface="Courier New"/>
                <a:cs typeface="Courier New"/>
              </a:rPr>
              <a:t>m.count</a:t>
            </a:r>
            <a:r>
              <a:rPr lang="en-US" dirty="0" smtClean="0">
                <a:latin typeface="Courier New"/>
                <a:cs typeface="Courier New"/>
              </a:rPr>
              <a:t>  #=&gt; “Count is 2”</a:t>
            </a:r>
            <a:endParaRPr lang="en-US" dirty="0">
              <a:latin typeface="Courier New"/>
              <a:cs typeface="Courier New"/>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Pattern </a:t>
            </a:r>
            <a:r>
              <a:rPr lang="en-US" dirty="0" err="1" smtClean="0"/>
              <a:t>Warz</a:t>
            </a:r>
            <a:r>
              <a:rPr lang="en-US" dirty="0" smtClean="0"/>
              <a:t>!</a:t>
            </a:r>
            <a:endParaRPr lang="en-US" dirty="0"/>
          </a:p>
        </p:txBody>
      </p:sp>
      <p:sp>
        <p:nvSpPr>
          <p:cNvPr id="3" name="Content Placeholder 2"/>
          <p:cNvSpPr>
            <a:spLocks noGrp="1"/>
          </p:cNvSpPr>
          <p:nvPr>
            <p:ph idx="1"/>
          </p:nvPr>
        </p:nvSpPr>
        <p:spPr>
          <a:xfrm>
            <a:off x="457200" y="1600200"/>
            <a:ext cx="8229600" cy="3374207"/>
          </a:xfrm>
        </p:spPr>
        <p:txBody>
          <a:bodyPr>
            <a:normAutofit/>
          </a:bodyPr>
          <a:lstStyle/>
          <a:p>
            <a:r>
              <a:rPr lang="en-US" dirty="0" err="1" smtClean="0"/>
              <a:t>CommonJS</a:t>
            </a:r>
            <a:r>
              <a:rPr lang="en-US" dirty="0" smtClean="0"/>
              <a:t> (actually </a:t>
            </a:r>
            <a:r>
              <a:rPr lang="en-US" dirty="0" err="1" smtClean="0"/>
              <a:t>CommonJS</a:t>
            </a:r>
            <a:r>
              <a:rPr lang="en-US" dirty="0" smtClean="0"/>
              <a:t> Modules)</a:t>
            </a:r>
          </a:p>
          <a:p>
            <a:pPr lvl="1"/>
            <a:r>
              <a:rPr lang="en-US" dirty="0" smtClean="0"/>
              <a:t>Aimed at server-side applications, doesn’t support asynchronous loading, dependency resolution</a:t>
            </a:r>
          </a:p>
          <a:p>
            <a:pPr lvl="1"/>
            <a:r>
              <a:rPr lang="en-US" dirty="0" smtClean="0"/>
              <a:t>API exported via a variable called ‘exports’</a:t>
            </a:r>
          </a:p>
          <a:p>
            <a:pPr lvl="1"/>
            <a:r>
              <a:rPr lang="en-US" dirty="0" smtClean="0"/>
              <a:t>Modules imported using ‘require</a:t>
            </a:r>
            <a:r>
              <a:rPr lang="en-US" dirty="0" smtClean="0"/>
              <a:t>’</a:t>
            </a:r>
            <a:endParaRPr lang="en-US" dirty="0" smtClean="0"/>
          </a:p>
        </p:txBody>
      </p:sp>
      <p:sp>
        <p:nvSpPr>
          <p:cNvPr id="4" name="TextBox 3"/>
          <p:cNvSpPr txBox="1"/>
          <p:nvPr/>
        </p:nvSpPr>
        <p:spPr>
          <a:xfrm>
            <a:off x="1049170" y="4051077"/>
            <a:ext cx="7637630" cy="707886"/>
          </a:xfrm>
          <a:prstGeom prst="rect">
            <a:avLst/>
          </a:prstGeom>
          <a:noFill/>
        </p:spPr>
        <p:txBody>
          <a:bodyPr wrap="square" rtlCol="0">
            <a:spAutoFit/>
          </a:bodyPr>
          <a:lstStyle/>
          <a:p>
            <a:r>
              <a:rPr lang="en-US" sz="2000" b="1" dirty="0" err="1">
                <a:latin typeface="Courier New"/>
                <a:cs typeface="Courier New"/>
              </a:rPr>
              <a:t>Parent.js</a:t>
            </a:r>
            <a:endParaRPr lang="en-US" sz="2000" b="1" dirty="0" smtClean="0">
              <a:latin typeface="Courier New"/>
              <a:cs typeface="Courier New"/>
            </a:endParaRPr>
          </a:p>
          <a:p>
            <a:r>
              <a:rPr lang="en-US" sz="2000" dirty="0" err="1">
                <a:latin typeface="Courier New"/>
                <a:cs typeface="Courier New"/>
              </a:rPr>
              <a:t>e</a:t>
            </a:r>
            <a:r>
              <a:rPr lang="en-US" sz="2000" dirty="0" err="1" smtClean="0">
                <a:latin typeface="Courier New"/>
                <a:cs typeface="Courier New"/>
              </a:rPr>
              <a:t>xports.says</a:t>
            </a:r>
            <a:r>
              <a:rPr lang="en-US" sz="2000" dirty="0" smtClean="0">
                <a:latin typeface="Courier New"/>
                <a:cs typeface="Courier New"/>
              </a:rPr>
              <a:t> = function() { return ‘Hi Mom!’ }</a:t>
            </a:r>
            <a:endParaRPr lang="en-US" sz="2000" dirty="0">
              <a:latin typeface="Courier New"/>
              <a:cs typeface="Courier New"/>
            </a:endParaRPr>
          </a:p>
        </p:txBody>
      </p:sp>
      <p:sp>
        <p:nvSpPr>
          <p:cNvPr id="5" name="TextBox 4"/>
          <p:cNvSpPr txBox="1"/>
          <p:nvPr/>
        </p:nvSpPr>
        <p:spPr>
          <a:xfrm>
            <a:off x="1049171" y="5149537"/>
            <a:ext cx="6229534" cy="1015663"/>
          </a:xfrm>
          <a:prstGeom prst="rect">
            <a:avLst/>
          </a:prstGeom>
          <a:noFill/>
        </p:spPr>
        <p:txBody>
          <a:bodyPr wrap="square" rtlCol="0">
            <a:spAutoFit/>
          </a:bodyPr>
          <a:lstStyle/>
          <a:p>
            <a:r>
              <a:rPr lang="en-US" sz="2000" b="1" dirty="0" err="1" smtClean="0">
                <a:latin typeface="Courier New"/>
                <a:cs typeface="Courier New"/>
              </a:rPr>
              <a:t>Child.js</a:t>
            </a:r>
            <a:endParaRPr lang="en-US" sz="2000" b="1" dirty="0" smtClean="0">
              <a:latin typeface="Courier New"/>
              <a:cs typeface="Courier New"/>
            </a:endParaRPr>
          </a:p>
          <a:p>
            <a:r>
              <a:rPr lang="en-US" sz="2000" dirty="0" err="1">
                <a:latin typeface="Courier New"/>
                <a:cs typeface="Courier New"/>
              </a:rPr>
              <a:t>v</a:t>
            </a:r>
            <a:r>
              <a:rPr lang="en-US" sz="2000" dirty="0" err="1" smtClean="0">
                <a:latin typeface="Courier New"/>
                <a:cs typeface="Courier New"/>
              </a:rPr>
              <a:t>ar</a:t>
            </a:r>
            <a:r>
              <a:rPr lang="en-US" sz="2000" dirty="0" smtClean="0">
                <a:latin typeface="Courier New"/>
                <a:cs typeface="Courier New"/>
              </a:rPr>
              <a:t> child =</a:t>
            </a:r>
            <a:r>
              <a:rPr lang="en-US" sz="2000" dirty="0" err="1" smtClean="0">
                <a:latin typeface="Courier New"/>
                <a:cs typeface="Courier New"/>
              </a:rPr>
              <a:t>require(‘parent.js</a:t>
            </a:r>
            <a:r>
              <a:rPr lang="en-US" sz="2000" dirty="0" smtClean="0">
                <a:latin typeface="Courier New"/>
                <a:cs typeface="Courier New"/>
              </a:rPr>
              <a:t>’)</a:t>
            </a:r>
          </a:p>
          <a:p>
            <a:r>
              <a:rPr lang="en-US" sz="2000" dirty="0" err="1">
                <a:latin typeface="Courier New"/>
                <a:cs typeface="Courier New"/>
              </a:rPr>
              <a:t>c</a:t>
            </a:r>
            <a:r>
              <a:rPr lang="en-US" sz="2000" dirty="0" err="1" smtClean="0">
                <a:latin typeface="Courier New"/>
                <a:cs typeface="Courier New"/>
              </a:rPr>
              <a:t>hild.says</a:t>
            </a:r>
            <a:r>
              <a:rPr lang="en-US" sz="2000" dirty="0" smtClean="0">
                <a:latin typeface="Courier New"/>
                <a:cs typeface="Courier New"/>
              </a:rPr>
              <a:t>()</a:t>
            </a:r>
            <a:r>
              <a:rPr lang="en-US" sz="2000" dirty="0" smtClean="0">
                <a:latin typeface="Courier New"/>
                <a:cs typeface="Courier New"/>
              </a:rPr>
              <a:t> //=&gt; ‘Hi Mom</a:t>
            </a:r>
            <a:r>
              <a:rPr lang="en-US" sz="2000" dirty="0" smtClean="0">
                <a:latin typeface="Courier New"/>
                <a:cs typeface="Courier New"/>
              </a:rPr>
              <a:t>’</a:t>
            </a:r>
            <a:endParaRPr lang="en-US" sz="2000" dirty="0">
              <a:latin typeface="Courier New"/>
              <a:cs typeface="Courier New"/>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 (not that AMD)</a:t>
            </a:r>
            <a:endParaRPr lang="en-US" dirty="0"/>
          </a:p>
        </p:txBody>
      </p:sp>
      <p:sp>
        <p:nvSpPr>
          <p:cNvPr id="3" name="Content Placeholder 2"/>
          <p:cNvSpPr>
            <a:spLocks noGrp="1"/>
          </p:cNvSpPr>
          <p:nvPr>
            <p:ph idx="1"/>
          </p:nvPr>
        </p:nvSpPr>
        <p:spPr>
          <a:xfrm>
            <a:off x="457200" y="1600200"/>
            <a:ext cx="8229600" cy="3480045"/>
          </a:xfrm>
        </p:spPr>
        <p:txBody>
          <a:bodyPr>
            <a:normAutofit/>
          </a:bodyPr>
          <a:lstStyle/>
          <a:p>
            <a:r>
              <a:rPr lang="en-US" dirty="0" smtClean="0"/>
              <a:t>Asynchronous Module Definition</a:t>
            </a:r>
          </a:p>
          <a:p>
            <a:pPr lvl="1"/>
            <a:r>
              <a:rPr lang="en-US" dirty="0" smtClean="0"/>
              <a:t>Aimed at the browser, provides dependency resolution</a:t>
            </a:r>
          </a:p>
          <a:p>
            <a:pPr lvl="1"/>
            <a:r>
              <a:rPr lang="en-US" dirty="0" smtClean="0"/>
              <a:t>Can load other types of resources (images, CSS…)</a:t>
            </a:r>
          </a:p>
          <a:p>
            <a:pPr lvl="1"/>
            <a:r>
              <a:rPr lang="en-US" dirty="0" smtClean="0"/>
              <a:t>‘define’ function specifies name, dependencies, callback</a:t>
            </a:r>
          </a:p>
          <a:p>
            <a:pPr lvl="1"/>
            <a:r>
              <a:rPr lang="en-US" dirty="0" err="1" smtClean="0"/>
              <a:t>RequireJS</a:t>
            </a:r>
            <a:r>
              <a:rPr lang="en-US" dirty="0" smtClean="0"/>
              <a:t>, </a:t>
            </a:r>
            <a:r>
              <a:rPr lang="en-US" dirty="0" err="1" smtClean="0"/>
              <a:t>CurlJS</a:t>
            </a:r>
            <a:endParaRPr lang="en-US" dirty="0"/>
          </a:p>
        </p:txBody>
      </p:sp>
      <p:sp>
        <p:nvSpPr>
          <p:cNvPr id="4" name="TextBox 3"/>
          <p:cNvSpPr txBox="1"/>
          <p:nvPr/>
        </p:nvSpPr>
        <p:spPr>
          <a:xfrm>
            <a:off x="457200" y="4832540"/>
            <a:ext cx="8229600" cy="1015663"/>
          </a:xfrm>
          <a:prstGeom prst="rect">
            <a:avLst/>
          </a:prstGeom>
          <a:noFill/>
        </p:spPr>
        <p:txBody>
          <a:bodyPr wrap="square" rtlCol="0">
            <a:spAutoFit/>
          </a:bodyPr>
          <a:lstStyle/>
          <a:p>
            <a:r>
              <a:rPr lang="en-US" sz="2000" dirty="0" err="1">
                <a:latin typeface="Courier New"/>
                <a:cs typeface="Courier New"/>
              </a:rPr>
              <a:t>v</a:t>
            </a:r>
            <a:r>
              <a:rPr lang="en-US" sz="2000" dirty="0" err="1" smtClean="0">
                <a:latin typeface="Courier New"/>
                <a:cs typeface="Courier New"/>
              </a:rPr>
              <a:t>ar</a:t>
            </a:r>
            <a:r>
              <a:rPr lang="en-US" sz="2000" dirty="0" smtClean="0">
                <a:latin typeface="Courier New"/>
                <a:cs typeface="Courier New"/>
              </a:rPr>
              <a:t> </a:t>
            </a:r>
            <a:r>
              <a:rPr lang="en-US" sz="2000" dirty="0" err="1" smtClean="0">
                <a:latin typeface="Courier New"/>
                <a:cs typeface="Courier New"/>
              </a:rPr>
              <a:t>get_started</a:t>
            </a:r>
            <a:r>
              <a:rPr lang="en-US" sz="2000" dirty="0" smtClean="0">
                <a:latin typeface="Courier New"/>
                <a:cs typeface="Courier New"/>
              </a:rPr>
              <a:t>= function(mod1, mod2) { … } </a:t>
            </a:r>
          </a:p>
          <a:p>
            <a:endParaRPr lang="en-US" sz="2000" dirty="0" smtClean="0">
              <a:latin typeface="Courier New"/>
              <a:cs typeface="Courier New"/>
            </a:endParaRPr>
          </a:p>
          <a:p>
            <a:r>
              <a:rPr lang="en-US" sz="2000" dirty="0" err="1" smtClean="0">
                <a:latin typeface="Courier New"/>
                <a:cs typeface="Courier New"/>
              </a:rPr>
              <a:t>define(‘my_module</a:t>
            </a:r>
            <a:r>
              <a:rPr lang="en-US" sz="2000" dirty="0" smtClean="0">
                <a:latin typeface="Courier New"/>
                <a:cs typeface="Courier New"/>
              </a:rPr>
              <a:t>’, [‘</a:t>
            </a:r>
            <a:r>
              <a:rPr lang="en-US" sz="2000" dirty="0" err="1" smtClean="0">
                <a:latin typeface="Courier New"/>
                <a:cs typeface="Courier New"/>
              </a:rPr>
              <a:t>mod_x</a:t>
            </a:r>
            <a:r>
              <a:rPr lang="en-US" sz="2000" dirty="0" err="1" smtClean="0">
                <a:latin typeface="Courier New"/>
                <a:cs typeface="Courier New"/>
              </a:rPr>
              <a:t>’</a:t>
            </a:r>
            <a:r>
              <a:rPr lang="en-US" sz="2000" dirty="0" err="1" smtClean="0">
                <a:latin typeface="Courier New"/>
                <a:cs typeface="Courier New"/>
              </a:rPr>
              <a:t>,‘mod_y</a:t>
            </a:r>
            <a:r>
              <a:rPr lang="en-US" sz="2000" dirty="0" smtClean="0">
                <a:latin typeface="Courier New"/>
                <a:cs typeface="Courier New"/>
              </a:rPr>
              <a:t>’], </a:t>
            </a:r>
            <a:r>
              <a:rPr lang="en-US" sz="2000" dirty="0" err="1" smtClean="0">
                <a:latin typeface="Courier New"/>
                <a:cs typeface="Courier New"/>
              </a:rPr>
              <a:t>get_started</a:t>
            </a:r>
            <a:r>
              <a:rPr lang="en-US" sz="2000" dirty="0" smtClean="0">
                <a:latin typeface="Courier New"/>
                <a:cs typeface="Courier New"/>
              </a:rPr>
              <a:t>);</a:t>
            </a:r>
            <a:endParaRPr lang="en-US" sz="2000" dirty="0">
              <a:latin typeface="Courier New"/>
              <a:cs typeface="Courier New"/>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a:t>
            </a:r>
            <a:endParaRPr lang="en-US" dirty="0"/>
          </a:p>
        </p:txBody>
      </p:sp>
      <p:sp>
        <p:nvSpPr>
          <p:cNvPr id="3" name="Content Placeholder 2"/>
          <p:cNvSpPr>
            <a:spLocks noGrp="1"/>
          </p:cNvSpPr>
          <p:nvPr>
            <p:ph idx="1"/>
          </p:nvPr>
        </p:nvSpPr>
        <p:spPr/>
        <p:txBody>
          <a:bodyPr/>
          <a:lstStyle/>
          <a:p>
            <a:r>
              <a:rPr lang="en-US" dirty="0" err="1" smtClean="0"/>
              <a:t>Modernizr</a:t>
            </a:r>
            <a:endParaRPr lang="en-US" dirty="0" smtClean="0"/>
          </a:p>
          <a:p>
            <a:pPr lvl="1"/>
            <a:r>
              <a:rPr lang="en-US" dirty="0" smtClean="0"/>
              <a:t>Feature detection, conditional loading</a:t>
            </a:r>
          </a:p>
          <a:p>
            <a:r>
              <a:rPr lang="en-US" dirty="0" err="1" smtClean="0"/>
              <a:t>Polyfills</a:t>
            </a:r>
            <a:endParaRPr lang="en-US" dirty="0" smtClean="0"/>
          </a:p>
          <a:p>
            <a:pPr lvl="1"/>
            <a:r>
              <a:rPr lang="en-US" dirty="0" smtClean="0"/>
              <a:t>JavaScript shims for missing features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90’s Were Good To Me</a:t>
            </a:r>
            <a:endParaRPr lang="en-US" dirty="0"/>
          </a:p>
        </p:txBody>
      </p:sp>
      <p:sp>
        <p:nvSpPr>
          <p:cNvPr id="3" name="Content Placeholder 2"/>
          <p:cNvSpPr>
            <a:spLocks noGrp="1"/>
          </p:cNvSpPr>
          <p:nvPr>
            <p:ph idx="1"/>
          </p:nvPr>
        </p:nvSpPr>
        <p:spPr/>
        <p:txBody>
          <a:bodyPr/>
          <a:lstStyle/>
          <a:p>
            <a:pPr algn="ctr">
              <a:buNone/>
            </a:pPr>
            <a:r>
              <a:rPr lang="en-US" dirty="0" smtClean="0"/>
              <a:t>(</a:t>
            </a:r>
            <a:r>
              <a:rPr lang="en-US" dirty="0" err="1" smtClean="0"/>
              <a:t>MicroStrategy</a:t>
            </a:r>
            <a:r>
              <a:rPr lang="en-US" dirty="0" smtClean="0"/>
              <a:t>)</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	</a:t>
            </a:r>
            <a:endParaRPr lang="en-US" dirty="0"/>
          </a:p>
        </p:txBody>
      </p:sp>
      <p:sp>
        <p:nvSpPr>
          <p:cNvPr id="3" name="Content Placeholder 2"/>
          <p:cNvSpPr>
            <a:spLocks noGrp="1"/>
          </p:cNvSpPr>
          <p:nvPr>
            <p:ph sz="half" idx="1"/>
          </p:nvPr>
        </p:nvSpPr>
        <p:spPr/>
        <p:txBody>
          <a:bodyPr>
            <a:normAutofit/>
          </a:bodyPr>
          <a:lstStyle/>
          <a:p>
            <a:r>
              <a:rPr lang="en-US" dirty="0" err="1" smtClean="0"/>
              <a:t>RaphaelJS</a:t>
            </a:r>
            <a:endParaRPr lang="en-US" dirty="0" smtClean="0"/>
          </a:p>
          <a:p>
            <a:pPr lvl="1"/>
            <a:r>
              <a:rPr lang="en-US" dirty="0" smtClean="0"/>
              <a:t>SVG graphics, very responsive, great animations, sparse documentation</a:t>
            </a:r>
            <a:endParaRPr lang="en-US" dirty="0" smtClean="0"/>
          </a:p>
          <a:p>
            <a:r>
              <a:rPr lang="en-US" dirty="0" err="1" smtClean="0"/>
              <a:t>Paper.js</a:t>
            </a:r>
            <a:endParaRPr lang="en-US" dirty="0" smtClean="0"/>
          </a:p>
          <a:p>
            <a:pPr lvl="1"/>
            <a:r>
              <a:rPr lang="en-US" dirty="0" smtClean="0"/>
              <a:t>Vector graphics scripting language using Canvas</a:t>
            </a:r>
            <a:endParaRPr lang="en-US" dirty="0" smtClean="0"/>
          </a:p>
          <a:p>
            <a:endParaRPr lang="en-US" dirty="0" smtClean="0"/>
          </a:p>
        </p:txBody>
      </p:sp>
      <p:sp>
        <p:nvSpPr>
          <p:cNvPr id="4" name="Content Placeholder 3"/>
          <p:cNvSpPr>
            <a:spLocks noGrp="1"/>
          </p:cNvSpPr>
          <p:nvPr>
            <p:ph sz="half" idx="2"/>
          </p:nvPr>
        </p:nvSpPr>
        <p:spPr/>
        <p:txBody>
          <a:bodyPr>
            <a:normAutofit/>
          </a:bodyPr>
          <a:lstStyle/>
          <a:p>
            <a:r>
              <a:rPr lang="en-US" dirty="0" err="1" smtClean="0"/>
              <a:t>FabricJS</a:t>
            </a:r>
            <a:r>
              <a:rPr lang="en-US" dirty="0" smtClean="0"/>
              <a:t>, </a:t>
            </a:r>
            <a:r>
              <a:rPr lang="en-US" dirty="0" err="1" smtClean="0"/>
              <a:t>EaselJS</a:t>
            </a:r>
            <a:endParaRPr lang="en-US" dirty="0" smtClean="0"/>
          </a:p>
          <a:p>
            <a:pPr lvl="1"/>
            <a:r>
              <a:rPr lang="en-US" dirty="0" smtClean="0"/>
              <a:t>Libraries for working with Canvas</a:t>
            </a:r>
          </a:p>
          <a:p>
            <a:r>
              <a:rPr lang="en-US" dirty="0" err="1" smtClean="0"/>
              <a:t>Processing.JS</a:t>
            </a:r>
            <a:endParaRPr lang="en-US" dirty="0" smtClean="0"/>
          </a:p>
          <a:p>
            <a:pPr lvl="1"/>
            <a:r>
              <a:rPr lang="en-US" dirty="0" smtClean="0"/>
              <a:t>Port of the Processing visual programming language</a:t>
            </a:r>
          </a:p>
          <a:p>
            <a:pPr lvl="1"/>
            <a:r>
              <a:rPr lang="en-US" dirty="0" smtClean="0"/>
              <a:t>3D, shading, lighting</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normAutofit/>
          </a:bodyPr>
          <a:lstStyle/>
          <a:p>
            <a:r>
              <a:rPr lang="en-US" dirty="0" smtClean="0"/>
              <a:t>Why </a:t>
            </a:r>
            <a:r>
              <a:rPr lang="en-US" dirty="0" smtClean="0"/>
              <a:t>CSS in JavaScript?</a:t>
            </a:r>
            <a:endParaRPr lang="en-US" dirty="0" smtClean="0"/>
          </a:p>
          <a:p>
            <a:pPr lvl="1"/>
            <a:r>
              <a:rPr lang="en-US" dirty="0" smtClean="0"/>
              <a:t>Node apps can use it natively</a:t>
            </a:r>
            <a:endParaRPr lang="en-US" dirty="0" smtClean="0"/>
          </a:p>
          <a:p>
            <a:pPr lvl="1"/>
            <a:r>
              <a:rPr lang="en-US" dirty="0" smtClean="0"/>
              <a:t>Compiled versions for client</a:t>
            </a:r>
          </a:p>
          <a:p>
            <a:r>
              <a:rPr lang="en-US" dirty="0" err="1" smtClean="0"/>
              <a:t>Sass.js</a:t>
            </a:r>
            <a:endParaRPr lang="en-US" dirty="0" smtClean="0"/>
          </a:p>
          <a:p>
            <a:r>
              <a:rPr lang="en-US" dirty="0" smtClean="0"/>
              <a:t>Stylus</a:t>
            </a:r>
          </a:p>
          <a:p>
            <a:pPr lvl="1"/>
            <a:r>
              <a:rPr lang="en-US" dirty="0" smtClean="0"/>
              <a:t>newer version of </a:t>
            </a:r>
            <a:r>
              <a:rPr lang="en-US" dirty="0" err="1" smtClean="0"/>
              <a:t>Sass.js</a:t>
            </a:r>
            <a:endParaRPr lang="en-US" dirty="0" smtClean="0"/>
          </a:p>
          <a:p>
            <a:r>
              <a:rPr lang="en-US" dirty="0" err="1" smtClean="0"/>
              <a:t>Less.js</a:t>
            </a:r>
            <a:endParaRPr lang="en-US" dirty="0" smtClean="0"/>
          </a:p>
          <a:p>
            <a:pPr lvl="1"/>
            <a:r>
              <a:rPr lang="en-US" dirty="0" smtClean="0"/>
              <a:t>Port of </a:t>
            </a:r>
            <a:r>
              <a:rPr lang="en-US" dirty="0" err="1" smtClean="0"/>
              <a:t>LessCSS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idx="1"/>
          </p:nvPr>
        </p:nvSpPr>
        <p:spPr/>
        <p:txBody>
          <a:bodyPr>
            <a:normAutofit/>
          </a:bodyPr>
          <a:lstStyle/>
          <a:p>
            <a:r>
              <a:rPr lang="en-US" dirty="0" err="1" smtClean="0"/>
              <a:t>UglifyJS</a:t>
            </a:r>
            <a:endParaRPr lang="en-US" dirty="0" smtClean="0"/>
          </a:p>
          <a:p>
            <a:pPr lvl="1"/>
            <a:r>
              <a:rPr lang="en-US" dirty="0" smtClean="0"/>
              <a:t>Parses into an AST that can be manipulated (minify, beautify)</a:t>
            </a:r>
          </a:p>
          <a:p>
            <a:pPr lvl="1"/>
            <a:r>
              <a:rPr lang="en-US" dirty="0" smtClean="0"/>
              <a:t>Node / </a:t>
            </a:r>
            <a:r>
              <a:rPr lang="en-US" dirty="0" err="1" smtClean="0"/>
              <a:t>CommonJS</a:t>
            </a:r>
            <a:endParaRPr lang="en-US" dirty="0" smtClean="0"/>
          </a:p>
          <a:p>
            <a:r>
              <a:rPr lang="en-US" dirty="0" err="1" smtClean="0"/>
              <a:t>Socket.io</a:t>
            </a:r>
            <a:endParaRPr lang="en-US" dirty="0" smtClean="0"/>
          </a:p>
          <a:p>
            <a:pPr lvl="1"/>
            <a:r>
              <a:rPr lang="en-US" dirty="0" err="1" smtClean="0"/>
              <a:t>Realtime</a:t>
            </a:r>
            <a:r>
              <a:rPr lang="en-US" dirty="0" smtClean="0"/>
              <a:t> sync with fallbacks (web sockets, AJAX, flash, JSONP…)</a:t>
            </a:r>
          </a:p>
          <a:p>
            <a:pPr lvl="1"/>
            <a:r>
              <a:rPr lang="en-US" dirty="0" smtClean="0"/>
              <a:t>Lots of browsers (IE5+</a:t>
            </a:r>
            <a:r>
              <a:rPr lang="en-US" dirty="0" smtClean="0"/>
              <a:t>)</a:t>
            </a:r>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&lt;3 Ruby Libraries</a:t>
            </a:r>
            <a:endParaRPr lang="en-US" dirty="0"/>
          </a:p>
        </p:txBody>
      </p:sp>
      <p:sp>
        <p:nvSpPr>
          <p:cNvPr id="3" name="Content Placeholder 2"/>
          <p:cNvSpPr>
            <a:spLocks noGrp="1"/>
          </p:cNvSpPr>
          <p:nvPr>
            <p:ph idx="1"/>
          </p:nvPr>
        </p:nvSpPr>
        <p:spPr/>
        <p:txBody>
          <a:bodyPr>
            <a:normAutofit/>
          </a:bodyPr>
          <a:lstStyle/>
          <a:p>
            <a:r>
              <a:rPr lang="en-US" dirty="0" err="1" smtClean="0"/>
              <a:t>UnderscoreJS</a:t>
            </a:r>
            <a:endParaRPr lang="en-US" dirty="0" smtClean="0"/>
          </a:p>
          <a:p>
            <a:pPr lvl="1"/>
            <a:r>
              <a:rPr lang="en-US" dirty="0" smtClean="0"/>
              <a:t>60+ features that will make </a:t>
            </a:r>
            <a:r>
              <a:rPr lang="en-US" dirty="0" err="1" smtClean="0"/>
              <a:t>Rubyists</a:t>
            </a:r>
            <a:r>
              <a:rPr lang="en-US" dirty="0" smtClean="0"/>
              <a:t> happy (map, select, each…)</a:t>
            </a:r>
          </a:p>
          <a:p>
            <a:pPr lvl="1"/>
            <a:r>
              <a:rPr lang="en-US" dirty="0" smtClean="0"/>
              <a:t>Included with Backbone</a:t>
            </a:r>
          </a:p>
          <a:p>
            <a:r>
              <a:rPr lang="en-US" dirty="0" err="1" smtClean="0"/>
              <a:t>Classify.JS</a:t>
            </a:r>
            <a:endParaRPr lang="en-US" dirty="0" smtClean="0"/>
          </a:p>
          <a:p>
            <a:pPr lvl="1"/>
            <a:r>
              <a:rPr lang="en-US" dirty="0" err="1" smtClean="0"/>
              <a:t>Rubyish</a:t>
            </a:r>
            <a:r>
              <a:rPr lang="en-US" dirty="0" smtClean="0"/>
              <a:t> modules, classes, inheritance, type-checking</a:t>
            </a:r>
          </a:p>
          <a:p>
            <a:r>
              <a:rPr lang="en-US" dirty="0" err="1" smtClean="0"/>
              <a:t>Classified.JS</a:t>
            </a:r>
            <a:endParaRPr lang="en-US" dirty="0" smtClean="0"/>
          </a:p>
          <a:p>
            <a:pPr lvl="1"/>
            <a:r>
              <a:rPr lang="en-US" dirty="0" err="1" smtClean="0"/>
              <a:t>Rubyish</a:t>
            </a:r>
            <a:r>
              <a:rPr lang="en-US" dirty="0" smtClean="0"/>
              <a:t> extensions, similar to underscore</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Jasmine</a:t>
            </a:r>
          </a:p>
          <a:p>
            <a:pPr lvl="1"/>
            <a:r>
              <a:rPr lang="en-US" dirty="0" err="1" smtClean="0"/>
              <a:t>RSpec</a:t>
            </a:r>
            <a:r>
              <a:rPr lang="en-US" dirty="0" smtClean="0"/>
              <a:t>-like BDD, standalone / CI / CLI, not well integrated with Node</a:t>
            </a:r>
          </a:p>
          <a:p>
            <a:r>
              <a:rPr lang="en-US" dirty="0" smtClean="0"/>
              <a:t>Mocha</a:t>
            </a:r>
          </a:p>
          <a:p>
            <a:pPr lvl="1"/>
            <a:r>
              <a:rPr lang="en-US" dirty="0" smtClean="0"/>
              <a:t>Node-based, similar to Jasmine</a:t>
            </a:r>
          </a:p>
          <a:p>
            <a:pPr lvl="1"/>
            <a:r>
              <a:rPr lang="en-US" dirty="0" smtClean="0"/>
              <a:t>Combine with an assertion library (</a:t>
            </a:r>
            <a:r>
              <a:rPr lang="en-US" dirty="0" err="1" smtClean="0"/>
              <a:t>Chai</a:t>
            </a:r>
            <a:r>
              <a:rPr lang="en-US" dirty="0" smtClean="0"/>
              <a:t>, </a:t>
            </a:r>
            <a:r>
              <a:rPr lang="en-US" dirty="0" err="1" smtClean="0"/>
              <a:t>Should.js</a:t>
            </a:r>
            <a:r>
              <a:rPr lang="en-US" dirty="0" smtClean="0"/>
              <a:t>, </a:t>
            </a:r>
            <a:r>
              <a:rPr lang="en-US" dirty="0" err="1" smtClean="0"/>
              <a:t>Expect.js</a:t>
            </a:r>
            <a:r>
              <a:rPr lang="en-US" dirty="0" smtClean="0"/>
              <a:t>)</a:t>
            </a:r>
          </a:p>
          <a:p>
            <a:r>
              <a:rPr lang="en-US" dirty="0" err="1" smtClean="0"/>
              <a:t>Zombie.js</a:t>
            </a:r>
            <a:endParaRPr lang="en-US" dirty="0" smtClean="0"/>
          </a:p>
          <a:p>
            <a:pPr lvl="1"/>
            <a:r>
              <a:rPr lang="en-US" dirty="0" smtClean="0"/>
              <a:t>Headless browser for testing client-side code</a:t>
            </a:r>
          </a:p>
          <a:p>
            <a:pPr lvl="1"/>
            <a:r>
              <a:rPr lang="en-US" dirty="0" smtClean="0"/>
              <a:t>Fast, </a:t>
            </a:r>
            <a:r>
              <a:rPr lang="en-US" dirty="0" smtClean="0"/>
              <a:t>lightweight, requires Node (V8)</a:t>
            </a:r>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Engines</a:t>
            </a:r>
            <a:endParaRPr lang="en-US" dirty="0"/>
          </a:p>
        </p:txBody>
      </p:sp>
      <p:sp>
        <p:nvSpPr>
          <p:cNvPr id="3" name="Content Placeholder 2"/>
          <p:cNvSpPr>
            <a:spLocks noGrp="1"/>
          </p:cNvSpPr>
          <p:nvPr>
            <p:ph sz="half" idx="1"/>
          </p:nvPr>
        </p:nvSpPr>
        <p:spPr/>
        <p:txBody>
          <a:bodyPr>
            <a:normAutofit/>
          </a:bodyPr>
          <a:lstStyle/>
          <a:p>
            <a:r>
              <a:rPr lang="en-US" dirty="0" err="1" smtClean="0"/>
              <a:t>ImpactJS</a:t>
            </a:r>
            <a:endParaRPr lang="en-US" dirty="0" smtClean="0"/>
          </a:p>
          <a:p>
            <a:pPr lvl="1"/>
            <a:r>
              <a:rPr lang="en-US" dirty="0" smtClean="0"/>
              <a:t>commercial</a:t>
            </a:r>
            <a:r>
              <a:rPr lang="en-US" dirty="0" smtClean="0"/>
              <a:t>, can publish to Apple App store</a:t>
            </a:r>
          </a:p>
          <a:p>
            <a:r>
              <a:rPr lang="en-US" dirty="0" err="1" smtClean="0"/>
              <a:t>LimeJS</a:t>
            </a:r>
            <a:endParaRPr lang="en-US" dirty="0" smtClean="0"/>
          </a:p>
          <a:p>
            <a:pPr lvl="1"/>
            <a:r>
              <a:rPr lang="en-US" dirty="0" smtClean="0"/>
              <a:t>Box2D </a:t>
            </a:r>
            <a:r>
              <a:rPr lang="en-US" dirty="0" smtClean="0"/>
              <a:t>physics engine</a:t>
            </a:r>
          </a:p>
          <a:p>
            <a:r>
              <a:rPr lang="en-US" dirty="0" err="1" smtClean="0"/>
              <a:t>CraftyJS</a:t>
            </a:r>
            <a:endParaRPr lang="en-US" dirty="0" smtClean="0"/>
          </a:p>
          <a:p>
            <a:pPr lvl="1"/>
            <a:r>
              <a:rPr lang="en-US" dirty="0" smtClean="0"/>
              <a:t>L</a:t>
            </a:r>
            <a:r>
              <a:rPr lang="en-US" dirty="0" smtClean="0"/>
              <a:t>ightweight </a:t>
            </a:r>
            <a:r>
              <a:rPr lang="en-US" dirty="0" smtClean="0"/>
              <a:t>(14.5kb</a:t>
            </a:r>
            <a:r>
              <a:rPr lang="en-US" dirty="0" smtClean="0"/>
              <a:t>)</a:t>
            </a:r>
            <a:endParaRPr lang="en-US" dirty="0" smtClean="0"/>
          </a:p>
        </p:txBody>
      </p:sp>
      <p:sp>
        <p:nvSpPr>
          <p:cNvPr id="4" name="Content Placeholder 3"/>
          <p:cNvSpPr>
            <a:spLocks noGrp="1"/>
          </p:cNvSpPr>
          <p:nvPr>
            <p:ph sz="half" idx="2"/>
          </p:nvPr>
        </p:nvSpPr>
        <p:spPr/>
        <p:txBody>
          <a:bodyPr>
            <a:normAutofit/>
          </a:bodyPr>
          <a:lstStyle/>
          <a:p>
            <a:r>
              <a:rPr lang="en-US" dirty="0" err="1" smtClean="0"/>
              <a:t>Spaceport.io</a:t>
            </a:r>
            <a:endParaRPr lang="en-US" dirty="0" smtClean="0"/>
          </a:p>
          <a:p>
            <a:pPr lvl="1"/>
            <a:r>
              <a:rPr lang="en-US" dirty="0" smtClean="0"/>
              <a:t>Mobile gaming</a:t>
            </a:r>
            <a:endParaRPr lang="en-US" dirty="0" smtClean="0"/>
          </a:p>
          <a:p>
            <a:r>
              <a:rPr lang="en-US" dirty="0" smtClean="0"/>
              <a:t>RPG </a:t>
            </a:r>
            <a:r>
              <a:rPr lang="en-US" dirty="0" smtClean="0"/>
              <a:t>JS</a:t>
            </a:r>
            <a:endParaRPr lang="en-US" dirty="0" smtClean="0"/>
          </a:p>
          <a:p>
            <a:pPr lvl="1"/>
            <a:r>
              <a:rPr lang="en-US" dirty="0" smtClean="0"/>
              <a:t>based </a:t>
            </a:r>
            <a:r>
              <a:rPr lang="en-US" dirty="0" smtClean="0"/>
              <a:t>on </a:t>
            </a:r>
            <a:r>
              <a:rPr lang="en-US" dirty="0" err="1" smtClean="0"/>
              <a:t>EaselJS</a:t>
            </a:r>
            <a:r>
              <a:rPr lang="en-US" dirty="0" smtClean="0"/>
              <a:t> Canvas library</a:t>
            </a:r>
          </a:p>
          <a:p>
            <a:r>
              <a:rPr lang="en-US" dirty="0" err="1" smtClean="0"/>
              <a:t>Entity.js</a:t>
            </a:r>
            <a:endParaRPr lang="en-US" dirty="0" smtClean="0"/>
          </a:p>
          <a:p>
            <a:pPr lvl="1"/>
            <a:r>
              <a:rPr lang="en-US" dirty="0" smtClean="0"/>
              <a:t>Ruby GEM, provides </a:t>
            </a:r>
            <a:r>
              <a:rPr lang="en-US" dirty="0" smtClean="0"/>
              <a:t>generators</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 Engines</a:t>
            </a:r>
            <a:endParaRPr lang="en-US" dirty="0"/>
          </a:p>
        </p:txBody>
      </p:sp>
      <p:sp>
        <p:nvSpPr>
          <p:cNvPr id="3" name="Content Placeholder 2"/>
          <p:cNvSpPr>
            <a:spLocks noGrp="1"/>
          </p:cNvSpPr>
          <p:nvPr>
            <p:ph sz="half" idx="1"/>
          </p:nvPr>
        </p:nvSpPr>
        <p:spPr/>
        <p:txBody>
          <a:bodyPr>
            <a:normAutofit/>
          </a:bodyPr>
          <a:lstStyle/>
          <a:p>
            <a:r>
              <a:rPr lang="en-US" dirty="0" smtClean="0"/>
              <a:t>Box2DJS</a:t>
            </a:r>
            <a:endParaRPr lang="en-US" dirty="0" smtClean="0"/>
          </a:p>
          <a:p>
            <a:pPr lvl="1"/>
            <a:r>
              <a:rPr lang="en-US" dirty="0" smtClean="0"/>
              <a:t>P</a:t>
            </a:r>
            <a:r>
              <a:rPr lang="en-US" dirty="0" smtClean="0"/>
              <a:t>ort </a:t>
            </a:r>
            <a:r>
              <a:rPr lang="en-US" dirty="0" smtClean="0"/>
              <a:t>of Box2D</a:t>
            </a:r>
          </a:p>
          <a:p>
            <a:r>
              <a:rPr lang="en-US" dirty="0" err="1" smtClean="0"/>
              <a:t>Bullet.js</a:t>
            </a:r>
            <a:endParaRPr lang="en-US" dirty="0" smtClean="0"/>
          </a:p>
          <a:p>
            <a:pPr lvl="1"/>
            <a:r>
              <a:rPr lang="en-US" dirty="0" smtClean="0"/>
              <a:t>Port </a:t>
            </a:r>
            <a:r>
              <a:rPr lang="en-US" dirty="0" smtClean="0"/>
              <a:t>of Bullet 3D</a:t>
            </a:r>
          </a:p>
          <a:p>
            <a:r>
              <a:rPr lang="en-US" dirty="0" err="1" smtClean="0"/>
              <a:t>Ammo.js</a:t>
            </a:r>
            <a:endParaRPr lang="en-US" dirty="0" smtClean="0"/>
          </a:p>
          <a:p>
            <a:pPr lvl="1"/>
            <a:r>
              <a:rPr lang="en-US" dirty="0" smtClean="0"/>
              <a:t>Port </a:t>
            </a:r>
            <a:r>
              <a:rPr lang="en-US" dirty="0" smtClean="0"/>
              <a:t>of Bullet 3D via </a:t>
            </a:r>
            <a:r>
              <a:rPr lang="en-US" dirty="0" err="1" smtClean="0"/>
              <a:t>Emscripten</a:t>
            </a:r>
            <a:endParaRPr lang="en-US" dirty="0" smtClean="0"/>
          </a:p>
        </p:txBody>
      </p:sp>
      <p:sp>
        <p:nvSpPr>
          <p:cNvPr id="4" name="Content Placeholder 3"/>
          <p:cNvSpPr>
            <a:spLocks noGrp="1"/>
          </p:cNvSpPr>
          <p:nvPr>
            <p:ph sz="half" idx="2"/>
          </p:nvPr>
        </p:nvSpPr>
        <p:spPr/>
        <p:txBody>
          <a:bodyPr/>
          <a:lstStyle/>
          <a:p>
            <a:r>
              <a:rPr lang="en-US" dirty="0" err="1" smtClean="0"/>
              <a:t>CannonJS</a:t>
            </a:r>
            <a:endParaRPr lang="en-US" dirty="0" smtClean="0"/>
          </a:p>
          <a:p>
            <a:pPr lvl="1"/>
            <a:r>
              <a:rPr lang="en-US" dirty="0" smtClean="0"/>
              <a:t>3D</a:t>
            </a:r>
            <a:r>
              <a:rPr lang="en-US" dirty="0" smtClean="0"/>
              <a:t>, lightweight</a:t>
            </a:r>
          </a:p>
          <a:p>
            <a:r>
              <a:rPr lang="en-US" dirty="0" err="1" smtClean="0"/>
              <a:t>Microphysics.js</a:t>
            </a:r>
            <a:endParaRPr lang="en-US" dirty="0" smtClean="0"/>
          </a:p>
          <a:p>
            <a:pPr lvl="1"/>
            <a:r>
              <a:rPr lang="en-US" dirty="0" smtClean="0"/>
              <a:t>very </a:t>
            </a:r>
            <a:r>
              <a:rPr lang="en-US" dirty="0" smtClean="0"/>
              <a:t>lightweight (500LOC)</a:t>
            </a:r>
          </a:p>
          <a:p>
            <a:r>
              <a:rPr lang="en-US" dirty="0" err="1" smtClean="0"/>
              <a:t>Chipmunk.js</a:t>
            </a:r>
            <a:endParaRPr lang="en-US" dirty="0" smtClean="0"/>
          </a:p>
          <a:p>
            <a:pPr lvl="1"/>
            <a:r>
              <a:rPr lang="en-US" dirty="0" smtClean="0"/>
              <a:t>Port </a:t>
            </a:r>
            <a:r>
              <a:rPr lang="en-US" dirty="0" smtClean="0"/>
              <a:t>of Chipmunk 2D</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Graphics</a:t>
            </a:r>
            <a:endParaRPr lang="en-US" dirty="0"/>
          </a:p>
        </p:txBody>
      </p:sp>
      <p:sp>
        <p:nvSpPr>
          <p:cNvPr id="3" name="Content Placeholder 2"/>
          <p:cNvSpPr>
            <a:spLocks noGrp="1"/>
          </p:cNvSpPr>
          <p:nvPr>
            <p:ph idx="1"/>
          </p:nvPr>
        </p:nvSpPr>
        <p:spPr>
          <a:xfrm>
            <a:off x="457200" y="1600200"/>
            <a:ext cx="8229600" cy="4681410"/>
          </a:xfrm>
        </p:spPr>
        <p:txBody>
          <a:bodyPr>
            <a:normAutofit/>
          </a:bodyPr>
          <a:lstStyle/>
          <a:p>
            <a:r>
              <a:rPr lang="en-US" dirty="0" err="1" smtClean="0"/>
              <a:t>Three.js</a:t>
            </a:r>
            <a:endParaRPr lang="en-US" dirty="0" smtClean="0"/>
          </a:p>
          <a:p>
            <a:pPr lvl="1"/>
            <a:r>
              <a:rPr lang="en-US" dirty="0" smtClean="0"/>
              <a:t>Renders to Canvas, </a:t>
            </a:r>
            <a:r>
              <a:rPr lang="en-US" dirty="0" err="1" smtClean="0"/>
              <a:t>WebGL</a:t>
            </a:r>
            <a:r>
              <a:rPr lang="en-US" dirty="0" smtClean="0"/>
              <a:t>, SVG</a:t>
            </a:r>
          </a:p>
          <a:p>
            <a:r>
              <a:rPr lang="en-US" dirty="0" smtClean="0"/>
              <a:t>C3DL (Canvas 3D Library)</a:t>
            </a:r>
          </a:p>
          <a:p>
            <a:pPr lvl="1"/>
            <a:r>
              <a:rPr lang="en-US" dirty="0" err="1" smtClean="0"/>
              <a:t>WebGL</a:t>
            </a:r>
            <a:r>
              <a:rPr lang="en-US" dirty="0" smtClean="0"/>
              <a:t>, provides math, scene &amp; object classes</a:t>
            </a:r>
            <a:endParaRPr lang="en-US" dirty="0" smtClean="0"/>
          </a:p>
          <a:p>
            <a:r>
              <a:rPr lang="en-US" dirty="0" err="1" smtClean="0"/>
              <a:t>CopperLicht</a:t>
            </a:r>
            <a:endParaRPr lang="en-US" dirty="0" smtClean="0"/>
          </a:p>
          <a:p>
            <a:pPr lvl="1"/>
            <a:r>
              <a:rPr lang="en-US" dirty="0" smtClean="0"/>
              <a:t>Imports a lot of 3D file formats</a:t>
            </a:r>
          </a:p>
          <a:p>
            <a:r>
              <a:rPr lang="en-US" dirty="0" smtClean="0"/>
              <a:t>J3D</a:t>
            </a:r>
          </a:p>
          <a:p>
            <a:pPr lvl="1"/>
            <a:r>
              <a:rPr lang="en-US" dirty="0" smtClean="0"/>
              <a:t>Can use Unity3D models*</a:t>
            </a:r>
          </a:p>
          <a:p>
            <a:pPr lvl="1"/>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Graphics</a:t>
            </a:r>
            <a:endParaRPr lang="en-US" dirty="0"/>
          </a:p>
        </p:txBody>
      </p:sp>
      <p:sp>
        <p:nvSpPr>
          <p:cNvPr id="3" name="Content Placeholder 2"/>
          <p:cNvSpPr>
            <a:spLocks noGrp="1"/>
          </p:cNvSpPr>
          <p:nvPr>
            <p:ph idx="1"/>
          </p:nvPr>
        </p:nvSpPr>
        <p:spPr>
          <a:xfrm>
            <a:off x="457200" y="1600200"/>
            <a:ext cx="8229600" cy="4681410"/>
          </a:xfrm>
        </p:spPr>
        <p:txBody>
          <a:bodyPr>
            <a:normAutofit/>
          </a:bodyPr>
          <a:lstStyle/>
          <a:p>
            <a:r>
              <a:rPr lang="en-US" dirty="0" err="1" smtClean="0"/>
              <a:t>Three.js</a:t>
            </a:r>
            <a:endParaRPr lang="en-US" dirty="0" smtClean="0"/>
          </a:p>
          <a:p>
            <a:pPr lvl="1"/>
            <a:r>
              <a:rPr lang="en-US" dirty="0" smtClean="0"/>
              <a:t>Renders to Canvas, </a:t>
            </a:r>
            <a:r>
              <a:rPr lang="en-US" dirty="0" err="1" smtClean="0"/>
              <a:t>WebGL</a:t>
            </a:r>
            <a:r>
              <a:rPr lang="en-US" dirty="0" smtClean="0"/>
              <a:t>, SVG</a:t>
            </a:r>
          </a:p>
          <a:p>
            <a:r>
              <a:rPr lang="en-US" dirty="0" smtClean="0"/>
              <a:t>C3DL (Canvas 3D Library)</a:t>
            </a:r>
          </a:p>
          <a:p>
            <a:pPr lvl="1"/>
            <a:r>
              <a:rPr lang="en-US" dirty="0" err="1" smtClean="0"/>
              <a:t>WebGL</a:t>
            </a:r>
            <a:r>
              <a:rPr lang="en-US" dirty="0" smtClean="0"/>
              <a:t>, provides math, scene &amp; object classes</a:t>
            </a:r>
          </a:p>
          <a:p>
            <a:r>
              <a:rPr lang="en-US" dirty="0" err="1" smtClean="0"/>
              <a:t>CopperLicht</a:t>
            </a:r>
            <a:endParaRPr lang="en-US" dirty="0" smtClean="0"/>
          </a:p>
          <a:p>
            <a:pPr lvl="1"/>
            <a:r>
              <a:rPr lang="en-US" dirty="0" smtClean="0"/>
              <a:t>Imports a lot of 3D file formats</a:t>
            </a:r>
          </a:p>
          <a:p>
            <a:r>
              <a:rPr lang="en-US" dirty="0" smtClean="0"/>
              <a:t>J3D</a:t>
            </a:r>
          </a:p>
          <a:p>
            <a:pPr lvl="1"/>
            <a:r>
              <a:rPr lang="en-US" dirty="0" smtClean="0"/>
              <a:t>Can use Unity3D models*</a:t>
            </a:r>
          </a:p>
          <a:p>
            <a:pPr lvl="1"/>
            <a:endParaRPr lang="en-US" dirty="0" smtClean="0"/>
          </a:p>
        </p:txBody>
      </p:sp>
      <p:sp>
        <p:nvSpPr>
          <p:cNvPr id="8" name="10-Point Star 7"/>
          <p:cNvSpPr/>
          <p:nvPr/>
        </p:nvSpPr>
        <p:spPr>
          <a:xfrm rot="1215428">
            <a:off x="4058712" y="2129613"/>
            <a:ext cx="4707461" cy="3023457"/>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t>Free Unity3D License</a:t>
            </a:r>
          </a:p>
          <a:p>
            <a:r>
              <a:rPr lang="en-US" sz="2400" dirty="0" smtClean="0"/>
              <a:t>http://store.unity3d.com</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Transpilers</a:t>
            </a:r>
            <a:endParaRPr lang="en-US" dirty="0"/>
          </a:p>
        </p:txBody>
      </p:sp>
      <p:sp>
        <p:nvSpPr>
          <p:cNvPr id="3" name="Content Placeholder 2"/>
          <p:cNvSpPr>
            <a:spLocks noGrp="1"/>
          </p:cNvSpPr>
          <p:nvPr>
            <p:ph sz="half" idx="1"/>
          </p:nvPr>
        </p:nvSpPr>
        <p:spPr/>
        <p:txBody>
          <a:bodyPr>
            <a:normAutofit/>
          </a:bodyPr>
          <a:lstStyle/>
          <a:p>
            <a:r>
              <a:rPr lang="en-US" dirty="0" err="1" smtClean="0"/>
              <a:t>CoffeeScript</a:t>
            </a:r>
            <a:endParaRPr lang="en-US" dirty="0" smtClean="0"/>
          </a:p>
          <a:p>
            <a:r>
              <a:rPr lang="en-US" dirty="0" err="1" smtClean="0"/>
              <a:t>Pyjamas</a:t>
            </a:r>
            <a:endParaRPr lang="en-US" dirty="0" smtClean="0"/>
          </a:p>
          <a:p>
            <a:r>
              <a:rPr lang="en-US" dirty="0" smtClean="0"/>
              <a:t>Dart</a:t>
            </a:r>
          </a:p>
          <a:p>
            <a:pPr lvl="1"/>
            <a:r>
              <a:rPr lang="en-US" dirty="0" smtClean="0"/>
              <a:t>“Hello World” in </a:t>
            </a:r>
            <a:r>
              <a:rPr lang="en-US" u="sng" dirty="0" smtClean="0"/>
              <a:t>only </a:t>
            </a:r>
            <a:r>
              <a:rPr lang="en-US" dirty="0" smtClean="0"/>
              <a:t>17,259 </a:t>
            </a:r>
            <a:r>
              <a:rPr lang="en-US" dirty="0" smtClean="0"/>
              <a:t>LOC</a:t>
            </a:r>
            <a:endParaRPr lang="en-US" dirty="0" smtClean="0"/>
          </a:p>
        </p:txBody>
      </p:sp>
      <p:sp>
        <p:nvSpPr>
          <p:cNvPr id="8" name="Content Placeholder 7"/>
          <p:cNvSpPr>
            <a:spLocks noGrp="1"/>
          </p:cNvSpPr>
          <p:nvPr>
            <p:ph sz="half" idx="2"/>
          </p:nvPr>
        </p:nvSpPr>
        <p:spPr/>
        <p:txBody>
          <a:bodyPr/>
          <a:lstStyle/>
          <a:p>
            <a:r>
              <a:rPr lang="en-US" dirty="0" smtClean="0"/>
              <a:t>GWT</a:t>
            </a:r>
          </a:p>
          <a:p>
            <a:r>
              <a:rPr lang="en-US" dirty="0" err="1" smtClean="0"/>
              <a:t>ClojureScript</a:t>
            </a:r>
            <a:endParaRPr lang="en-US" dirty="0" smtClean="0"/>
          </a:p>
          <a:p>
            <a:r>
              <a:rPr lang="en-US" dirty="0" err="1" smtClean="0"/>
              <a:t>Emscripten</a:t>
            </a:r>
            <a:endParaRPr lang="en-US" dirty="0" smtClean="0"/>
          </a:p>
          <a:p>
            <a:pPr lvl="1"/>
            <a:r>
              <a:rPr lang="en-US" dirty="0" smtClean="0"/>
              <a:t>LLVM to JS</a:t>
            </a:r>
          </a:p>
          <a:p>
            <a:endParaRPr lang="en-US" dirty="0"/>
          </a:p>
        </p:txBody>
      </p:sp>
      <p:sp>
        <p:nvSpPr>
          <p:cNvPr id="9" name="TextBox 8"/>
          <p:cNvSpPr txBox="1"/>
          <p:nvPr/>
        </p:nvSpPr>
        <p:spPr>
          <a:xfrm>
            <a:off x="659435" y="5662628"/>
            <a:ext cx="7825129" cy="461665"/>
          </a:xfrm>
          <a:prstGeom prst="rect">
            <a:avLst/>
          </a:prstGeom>
          <a:noFill/>
        </p:spPr>
        <p:txBody>
          <a:bodyPr wrap="none" rtlCol="0">
            <a:spAutoFit/>
          </a:bodyPr>
          <a:lstStyle/>
          <a:p>
            <a:r>
              <a:rPr lang="en-US" sz="2400" dirty="0" smtClean="0"/>
              <a:t>Way too many to list here</a:t>
            </a:r>
            <a:r>
              <a:rPr lang="en-US" sz="2400" dirty="0" smtClean="0"/>
              <a:t>, Google ‘</a:t>
            </a:r>
            <a:r>
              <a:rPr lang="en-US" sz="2400" dirty="0" err="1" smtClean="0"/>
              <a:t>javascript</a:t>
            </a:r>
            <a:r>
              <a:rPr lang="en-US" sz="2400" dirty="0" smtClean="0"/>
              <a:t> </a:t>
            </a:r>
            <a:r>
              <a:rPr lang="en-US" sz="2400" dirty="0" err="1" smtClean="0"/>
              <a:t>transpilers</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90’s Were Good To Me</a:t>
            </a:r>
            <a:endParaRPr lang="en-US" dirty="0"/>
          </a:p>
        </p:txBody>
      </p:sp>
      <p:sp>
        <p:nvSpPr>
          <p:cNvPr id="3" name="Content Placeholder 2"/>
          <p:cNvSpPr>
            <a:spLocks noGrp="1"/>
          </p:cNvSpPr>
          <p:nvPr>
            <p:ph idx="1"/>
          </p:nvPr>
        </p:nvSpPr>
        <p:spPr/>
        <p:txBody>
          <a:bodyPr/>
          <a:lstStyle/>
          <a:p>
            <a:pPr algn="ctr">
              <a:buNone/>
            </a:pPr>
            <a:r>
              <a:rPr lang="en-US" dirty="0" smtClean="0"/>
              <a:t>(</a:t>
            </a:r>
            <a:r>
              <a:rPr lang="en-US" dirty="0" err="1" smtClean="0"/>
              <a:t>MicroStrategy</a:t>
            </a:r>
            <a:r>
              <a:rPr lang="en-US" dirty="0" smtClean="0"/>
              <a:t>)</a:t>
            </a:r>
          </a:p>
          <a:p>
            <a:pPr algn="ctr">
              <a:buNone/>
            </a:pPr>
            <a:endParaRPr lang="en-US" dirty="0" smtClean="0"/>
          </a:p>
          <a:p>
            <a:pPr algn="ctr">
              <a:buNone/>
            </a:pPr>
            <a:r>
              <a:rPr lang="en-US" dirty="0" smtClean="0"/>
              <a:t>(He once gave a 90 minute speech</a:t>
            </a:r>
          </a:p>
          <a:p>
            <a:pPr algn="ctr">
              <a:buNone/>
            </a:pPr>
            <a:r>
              <a:rPr lang="en-US" dirty="0" smtClean="0"/>
              <a:t>about his summer vacation)</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Transpilers</a:t>
            </a:r>
            <a:endParaRPr lang="en-US" dirty="0"/>
          </a:p>
        </p:txBody>
      </p:sp>
      <p:sp>
        <p:nvSpPr>
          <p:cNvPr id="3" name="Content Placeholder 2"/>
          <p:cNvSpPr>
            <a:spLocks noGrp="1"/>
          </p:cNvSpPr>
          <p:nvPr>
            <p:ph sz="half" idx="1"/>
          </p:nvPr>
        </p:nvSpPr>
        <p:spPr/>
        <p:txBody>
          <a:bodyPr>
            <a:normAutofit/>
          </a:bodyPr>
          <a:lstStyle/>
          <a:p>
            <a:r>
              <a:rPr lang="en-US" dirty="0" err="1" smtClean="0"/>
              <a:t>CoffeeScript</a:t>
            </a:r>
            <a:endParaRPr lang="en-US" dirty="0" smtClean="0"/>
          </a:p>
          <a:p>
            <a:r>
              <a:rPr lang="en-US" dirty="0" err="1" smtClean="0"/>
              <a:t>Pyjamas</a:t>
            </a:r>
            <a:endParaRPr lang="en-US" dirty="0" smtClean="0"/>
          </a:p>
          <a:p>
            <a:r>
              <a:rPr lang="en-US" dirty="0" smtClean="0"/>
              <a:t>Dart</a:t>
            </a:r>
          </a:p>
          <a:p>
            <a:pPr lvl="1"/>
            <a:r>
              <a:rPr lang="en-US" dirty="0" smtClean="0"/>
              <a:t>“Hello World” in </a:t>
            </a:r>
            <a:r>
              <a:rPr lang="en-US" u="sng" dirty="0" smtClean="0"/>
              <a:t>only </a:t>
            </a:r>
            <a:r>
              <a:rPr lang="en-US" dirty="0" smtClean="0"/>
              <a:t>17,259 </a:t>
            </a:r>
            <a:r>
              <a:rPr lang="en-US" dirty="0" smtClean="0"/>
              <a:t>LOC</a:t>
            </a:r>
            <a:endParaRPr lang="en-US" dirty="0" smtClean="0"/>
          </a:p>
        </p:txBody>
      </p:sp>
      <p:sp>
        <p:nvSpPr>
          <p:cNvPr id="8" name="Content Placeholder 7"/>
          <p:cNvSpPr>
            <a:spLocks noGrp="1"/>
          </p:cNvSpPr>
          <p:nvPr>
            <p:ph sz="half" idx="2"/>
          </p:nvPr>
        </p:nvSpPr>
        <p:spPr/>
        <p:txBody>
          <a:bodyPr/>
          <a:lstStyle/>
          <a:p>
            <a:r>
              <a:rPr lang="en-US" dirty="0" smtClean="0"/>
              <a:t>GWT</a:t>
            </a:r>
          </a:p>
          <a:p>
            <a:r>
              <a:rPr lang="en-US" dirty="0" err="1" smtClean="0"/>
              <a:t>ClojureScript</a:t>
            </a:r>
            <a:endParaRPr lang="en-US" dirty="0" smtClean="0"/>
          </a:p>
          <a:p>
            <a:r>
              <a:rPr lang="en-US" dirty="0" err="1" smtClean="0"/>
              <a:t>Emscripten</a:t>
            </a:r>
            <a:endParaRPr lang="en-US" dirty="0" smtClean="0"/>
          </a:p>
          <a:p>
            <a:pPr lvl="1"/>
            <a:r>
              <a:rPr lang="en-US" dirty="0" smtClean="0"/>
              <a:t>LLVM to JS</a:t>
            </a:r>
          </a:p>
          <a:p>
            <a:endParaRPr lang="en-US" dirty="0"/>
          </a:p>
        </p:txBody>
      </p:sp>
      <p:grpSp>
        <p:nvGrpSpPr>
          <p:cNvPr id="5" name="Group 4"/>
          <p:cNvGrpSpPr/>
          <p:nvPr/>
        </p:nvGrpSpPr>
        <p:grpSpPr>
          <a:xfrm>
            <a:off x="3289078" y="4404341"/>
            <a:ext cx="2413444" cy="1966604"/>
            <a:chOff x="6486649" y="1953092"/>
            <a:chExt cx="2413444" cy="1966604"/>
          </a:xfrm>
        </p:grpSpPr>
        <p:sp>
          <p:nvSpPr>
            <p:cNvPr id="6" name="Heart 5"/>
            <p:cNvSpPr/>
            <p:nvPr/>
          </p:nvSpPr>
          <p:spPr>
            <a:xfrm>
              <a:off x="6486649" y="1953092"/>
              <a:ext cx="2413444" cy="1966604"/>
            </a:xfrm>
            <a:prstGeom prst="heart">
              <a:avLst/>
            </a:prstGeom>
            <a:gradFill flip="none" rotWithShape="1">
              <a:gsLst>
                <a:gs pos="0">
                  <a:srgbClr val="FF0000"/>
                </a:gs>
                <a:gs pos="100000">
                  <a:srgbClr val="800000"/>
                </a:gs>
              </a:gsLst>
              <a:lin ang="0" scaled="1"/>
              <a:tileRect/>
            </a:gradFill>
            <a:ln/>
          </p:spPr>
          <p:style>
            <a:lnRef idx="1">
              <a:schemeClr val="accent1"/>
            </a:lnRef>
            <a:fillRef idx="3">
              <a:schemeClr val="accent1"/>
            </a:fillRef>
            <a:effectRef idx="2">
              <a:schemeClr val="accent1"/>
            </a:effectRef>
            <a:fontRef idx="minor">
              <a:schemeClr val="lt1"/>
            </a:fontRef>
          </p:style>
        </p:sp>
        <p:sp>
          <p:nvSpPr>
            <p:cNvPr id="7" name="TextBox 6"/>
            <p:cNvSpPr txBox="1"/>
            <p:nvPr/>
          </p:nvSpPr>
          <p:spPr>
            <a:xfrm>
              <a:off x="6900680" y="2360384"/>
              <a:ext cx="1545465" cy="1077218"/>
            </a:xfrm>
            <a:prstGeom prst="rect">
              <a:avLst/>
            </a:prstGeom>
            <a:noFill/>
          </p:spPr>
          <p:txBody>
            <a:bodyPr wrap="square" rtlCol="0">
              <a:spAutoFit/>
            </a:bodyPr>
            <a:lstStyle/>
            <a:p>
              <a:pPr algn="ctr"/>
              <a:r>
                <a:rPr lang="en-US" sz="3200" dirty="0" smtClean="0">
                  <a:solidFill>
                    <a:schemeClr val="tx1">
                      <a:lumMod val="85000"/>
                      <a:lumOff val="15000"/>
                    </a:schemeClr>
                  </a:solidFill>
                </a:rPr>
                <a:t>Source Maps</a:t>
              </a:r>
              <a:endParaRPr lang="en-US" sz="3200" dirty="0">
                <a:solidFill>
                  <a:schemeClr val="tx1">
                    <a:lumMod val="85000"/>
                    <a:lumOff val="15000"/>
                  </a:schemeClr>
                </a:solidFill>
              </a:endParaRP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err="1" smtClean="0"/>
              <a:t>Thingys</a:t>
            </a:r>
            <a:endParaRPr lang="en-US" dirty="0"/>
          </a:p>
        </p:txBody>
      </p:sp>
      <p:sp>
        <p:nvSpPr>
          <p:cNvPr id="3" name="Content Placeholder 2"/>
          <p:cNvSpPr>
            <a:spLocks noGrp="1"/>
          </p:cNvSpPr>
          <p:nvPr>
            <p:ph idx="1"/>
          </p:nvPr>
        </p:nvSpPr>
        <p:spPr/>
        <p:txBody>
          <a:bodyPr>
            <a:normAutofit/>
          </a:bodyPr>
          <a:lstStyle/>
          <a:p>
            <a:r>
              <a:rPr lang="en-US" dirty="0" smtClean="0"/>
              <a:t>Google Closure Tools</a:t>
            </a:r>
          </a:p>
          <a:p>
            <a:pPr lvl="1"/>
            <a:r>
              <a:rPr lang="en-US" dirty="0" smtClean="0"/>
              <a:t>JS optimizer, large library, templates</a:t>
            </a:r>
          </a:p>
          <a:p>
            <a:r>
              <a:rPr lang="en-US" dirty="0" err="1" smtClean="0"/>
              <a:t>NaCl</a:t>
            </a:r>
            <a:endParaRPr lang="en-US" dirty="0" smtClean="0"/>
          </a:p>
          <a:p>
            <a:pPr lvl="1"/>
            <a:r>
              <a:rPr lang="en-US" dirty="0" smtClean="0"/>
              <a:t>Google’s Native Client, C++ in the browser</a:t>
            </a:r>
          </a:p>
          <a:p>
            <a:r>
              <a:rPr lang="en-US" dirty="0" err="1" smtClean="0"/>
              <a:t>Haxe</a:t>
            </a:r>
            <a:r>
              <a:rPr lang="en-US" dirty="0" smtClean="0"/>
              <a:t>, Monkey</a:t>
            </a:r>
          </a:p>
          <a:p>
            <a:pPr lvl="1"/>
            <a:r>
              <a:rPr lang="en-US" dirty="0" smtClean="0"/>
              <a:t>Multiplatform languages, </a:t>
            </a:r>
            <a:r>
              <a:rPr lang="en-US" dirty="0" err="1" smtClean="0"/>
              <a:t>compilable</a:t>
            </a:r>
            <a:r>
              <a:rPr lang="en-US" dirty="0" smtClean="0"/>
              <a:t> to JS, Flash, C++, Java (and then to </a:t>
            </a:r>
            <a:r>
              <a:rPr lang="en-US" dirty="0" err="1" smtClean="0"/>
              <a:t>iOS</a:t>
            </a:r>
            <a:r>
              <a:rPr lang="en-US" dirty="0" smtClean="0"/>
              <a:t>, Android…)</a:t>
            </a:r>
          </a:p>
          <a:p>
            <a:pPr lvl="1"/>
            <a:r>
              <a:rPr lang="en-US" dirty="0" smtClean="0"/>
              <a:t>Adds non-native features (type checking, classes, packages for JS)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Keep Up</a:t>
            </a:r>
            <a:endParaRPr lang="en-US" dirty="0"/>
          </a:p>
        </p:txBody>
      </p:sp>
      <p:sp>
        <p:nvSpPr>
          <p:cNvPr id="3" name="Content Placeholder 2"/>
          <p:cNvSpPr>
            <a:spLocks noGrp="1"/>
          </p:cNvSpPr>
          <p:nvPr>
            <p:ph idx="1"/>
          </p:nvPr>
        </p:nvSpPr>
        <p:spPr/>
        <p:txBody>
          <a:bodyPr/>
          <a:lstStyle/>
          <a:p>
            <a:r>
              <a:rPr lang="en-US" dirty="0" smtClean="0"/>
              <a:t>JavaScript Weekly</a:t>
            </a:r>
          </a:p>
          <a:p>
            <a:r>
              <a:rPr lang="en-US" dirty="0" smtClean="0"/>
              <a:t>@</a:t>
            </a:r>
            <a:r>
              <a:rPr lang="en-US" dirty="0" err="1" smtClean="0"/>
              <a:t>jsgoodies</a:t>
            </a:r>
            <a:endParaRPr lang="en-US" dirty="0" smtClean="0"/>
          </a:p>
          <a:p>
            <a:r>
              <a:rPr lang="en-US" dirty="0" smtClean="0"/>
              <a:t>@</a:t>
            </a:r>
            <a:r>
              <a:rPr lang="en-US" dirty="0" err="1" smtClean="0"/>
              <a:t>JavaScriptDaily</a:t>
            </a:r>
            <a:endParaRPr lang="en-US" dirty="0" smtClean="0"/>
          </a:p>
          <a:p>
            <a:r>
              <a:rPr lang="en-US" dirty="0" err="1" smtClean="0"/>
              <a:t>Javascript</a:t>
            </a:r>
            <a:r>
              <a:rPr lang="en-US" dirty="0" smtClean="0"/>
              <a:t> Jabber</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Wake Up!</a:t>
            </a:r>
            <a:endParaRPr lang="en-US" dirty="0"/>
          </a:p>
        </p:txBody>
      </p:sp>
      <p:sp>
        <p:nvSpPr>
          <p:cNvPr id="4" name="TextBox 3"/>
          <p:cNvSpPr txBox="1"/>
          <p:nvPr/>
        </p:nvSpPr>
        <p:spPr>
          <a:xfrm>
            <a:off x="2137005" y="2037456"/>
            <a:ext cx="4940776" cy="2308324"/>
          </a:xfrm>
          <a:prstGeom prst="rect">
            <a:avLst/>
          </a:prstGeom>
          <a:noFill/>
        </p:spPr>
        <p:txBody>
          <a:bodyPr wrap="none" rtlCol="0">
            <a:spAutoFit/>
          </a:bodyPr>
          <a:lstStyle/>
          <a:p>
            <a:pPr algn="ctr"/>
            <a:r>
              <a:rPr lang="en-US" sz="2400" dirty="0" smtClean="0">
                <a:hlinkClick r:id="rId2"/>
              </a:rPr>
              <a:t>pete@sumirolabs.com</a:t>
            </a:r>
            <a:endParaRPr lang="en-US" sz="2400" dirty="0" smtClean="0"/>
          </a:p>
          <a:p>
            <a:pPr algn="ctr"/>
            <a:endParaRPr lang="en-US" sz="2400" dirty="0" smtClean="0"/>
          </a:p>
          <a:p>
            <a:pPr algn="ctr"/>
            <a:r>
              <a:rPr lang="en-US" sz="2400" dirty="0" smtClean="0"/>
              <a:t>@</a:t>
            </a:r>
            <a:r>
              <a:rPr lang="en-US" sz="2400" dirty="0" err="1" smtClean="0"/>
              <a:t>sumirolabs</a:t>
            </a:r>
            <a:endParaRPr lang="en-US" sz="2400" dirty="0" smtClean="0"/>
          </a:p>
          <a:p>
            <a:pPr algn="ctr"/>
            <a:endParaRPr lang="en-US" sz="2400" dirty="0" smtClean="0"/>
          </a:p>
          <a:p>
            <a:pPr algn="ctr"/>
            <a:r>
              <a:rPr lang="en-US" sz="2400" dirty="0" err="1" smtClean="0"/>
              <a:t>github.com/campbell/presentations</a:t>
            </a:r>
            <a:endParaRPr lang="en-US" sz="2400" dirty="0" smtClean="0"/>
          </a:p>
          <a:p>
            <a:pPr algn="ctr"/>
            <a:endParaRPr lang="en-US" sz="2400" dirty="0"/>
          </a:p>
        </p:txBody>
      </p:sp>
      <p:pic>
        <p:nvPicPr>
          <p:cNvPr id="6" name="Picture 5"/>
          <p:cNvPicPr>
            <a:picLocks noChangeAspect="1"/>
          </p:cNvPicPr>
          <p:nvPr/>
        </p:nvPicPr>
        <p:blipFill>
          <a:blip r:embed="rId3"/>
          <a:stretch>
            <a:fillRect/>
          </a:stretch>
        </p:blipFill>
        <p:spPr>
          <a:xfrm>
            <a:off x="2647950" y="5189327"/>
            <a:ext cx="3848100" cy="914400"/>
          </a:xfrm>
          <a:prstGeom prst="rect">
            <a:avLst/>
          </a:prstGeom>
        </p:spPr>
      </p:pic>
      <p:sp>
        <p:nvSpPr>
          <p:cNvPr id="7" name="TextBox 6"/>
          <p:cNvSpPr txBox="1"/>
          <p:nvPr/>
        </p:nvSpPr>
        <p:spPr>
          <a:xfrm rot="19788951">
            <a:off x="2048096" y="4702687"/>
            <a:ext cx="1275146" cy="646331"/>
          </a:xfrm>
          <a:prstGeom prst="rect">
            <a:avLst/>
          </a:prstGeom>
          <a:noFill/>
        </p:spPr>
        <p:txBody>
          <a:bodyPr wrap="none" rtlCol="0">
            <a:spAutoFit/>
          </a:bodyPr>
          <a:lstStyle/>
          <a:p>
            <a:r>
              <a:rPr lang="en-US" dirty="0" smtClean="0"/>
              <a:t>Thanks for</a:t>
            </a:r>
          </a:p>
          <a:p>
            <a:r>
              <a:rPr lang="en-US" dirty="0" smtClean="0"/>
              <a:t>the prizes!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90’s Were Good To Me</a:t>
            </a:r>
            <a:endParaRPr lang="en-US" dirty="0"/>
          </a:p>
        </p:txBody>
      </p:sp>
      <p:sp>
        <p:nvSpPr>
          <p:cNvPr id="3" name="Content Placeholder 2"/>
          <p:cNvSpPr>
            <a:spLocks noGrp="1"/>
          </p:cNvSpPr>
          <p:nvPr>
            <p:ph idx="1"/>
          </p:nvPr>
        </p:nvSpPr>
        <p:spPr/>
        <p:txBody>
          <a:bodyPr/>
          <a:lstStyle/>
          <a:p>
            <a:pPr algn="ctr">
              <a:buNone/>
            </a:pPr>
            <a:r>
              <a:rPr lang="en-US" dirty="0" smtClean="0"/>
              <a:t>(</a:t>
            </a:r>
            <a:r>
              <a:rPr lang="en-US" dirty="0" err="1" smtClean="0"/>
              <a:t>MicroStrategy</a:t>
            </a:r>
            <a:r>
              <a:rPr lang="en-US" dirty="0" smtClean="0"/>
              <a:t>)</a:t>
            </a:r>
          </a:p>
          <a:p>
            <a:pPr algn="ctr">
              <a:buNone/>
            </a:pPr>
            <a:endParaRPr lang="en-US" dirty="0" smtClean="0"/>
          </a:p>
          <a:p>
            <a:pPr algn="ctr">
              <a:buNone/>
            </a:pPr>
            <a:r>
              <a:rPr lang="en-US" dirty="0" smtClean="0"/>
              <a:t>(He once gave a 90 minute speech</a:t>
            </a:r>
          </a:p>
          <a:p>
            <a:pPr algn="ctr">
              <a:buNone/>
            </a:pPr>
            <a:r>
              <a:rPr lang="en-US" dirty="0" smtClean="0"/>
              <a:t>about his summer vacation)</a:t>
            </a:r>
          </a:p>
          <a:p>
            <a:pPr algn="ctr">
              <a:buNone/>
            </a:pPr>
            <a:endParaRPr lang="en-US" dirty="0" smtClean="0"/>
          </a:p>
          <a:p>
            <a:pPr algn="ctr">
              <a:buNone/>
            </a:pPr>
            <a:r>
              <a:rPr lang="en-US" dirty="0" smtClean="0"/>
              <a:t>Ninety</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90’s Were Good To Me</a:t>
            </a:r>
            <a:endParaRPr lang="en-US" dirty="0"/>
          </a:p>
        </p:txBody>
      </p:sp>
      <p:sp>
        <p:nvSpPr>
          <p:cNvPr id="3" name="Content Placeholder 2"/>
          <p:cNvSpPr>
            <a:spLocks noGrp="1"/>
          </p:cNvSpPr>
          <p:nvPr>
            <p:ph idx="1"/>
          </p:nvPr>
        </p:nvSpPr>
        <p:spPr/>
        <p:txBody>
          <a:bodyPr/>
          <a:lstStyle/>
          <a:p>
            <a:pPr algn="ctr">
              <a:buNone/>
            </a:pPr>
            <a:r>
              <a:rPr lang="en-US" dirty="0" smtClean="0"/>
              <a:t>(</a:t>
            </a:r>
            <a:r>
              <a:rPr lang="en-US" dirty="0" err="1" smtClean="0"/>
              <a:t>MicroStrategy</a:t>
            </a:r>
            <a:r>
              <a:rPr lang="en-US" dirty="0" smtClean="0"/>
              <a:t>)</a:t>
            </a:r>
          </a:p>
          <a:p>
            <a:pPr algn="ctr">
              <a:buNone/>
            </a:pPr>
            <a:endParaRPr lang="en-US" dirty="0" smtClean="0"/>
          </a:p>
          <a:p>
            <a:pPr algn="ctr">
              <a:buNone/>
            </a:pPr>
            <a:r>
              <a:rPr lang="en-US" dirty="0" smtClean="0"/>
              <a:t>(He once gave a 90 minute speech</a:t>
            </a:r>
          </a:p>
          <a:p>
            <a:pPr algn="ctr">
              <a:buNone/>
            </a:pPr>
            <a:r>
              <a:rPr lang="en-US" dirty="0" smtClean="0"/>
              <a:t>about his summer vacation)</a:t>
            </a:r>
          </a:p>
          <a:p>
            <a:pPr algn="ctr">
              <a:buNone/>
            </a:pPr>
            <a:endParaRPr lang="en-US" dirty="0" smtClean="0"/>
          </a:p>
          <a:p>
            <a:pPr algn="ctr">
              <a:buNone/>
            </a:pPr>
            <a:r>
              <a:rPr lang="en-US" dirty="0" smtClean="0"/>
              <a:t>Ninety</a:t>
            </a:r>
          </a:p>
          <a:p>
            <a:pPr algn="ctr">
              <a:buNone/>
            </a:pPr>
            <a:r>
              <a:rPr lang="en-US" dirty="0" smtClean="0"/>
              <a:t>Minutes….</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MicroStrategy</a:t>
            </a:r>
            <a:r>
              <a:rPr lang="en-US" dirty="0" smtClean="0"/>
              <a:t> Stock Chart</a:t>
            </a:r>
            <a:endParaRPr lang="en-US" dirty="0"/>
          </a:p>
        </p:txBody>
      </p:sp>
      <p:pic>
        <p:nvPicPr>
          <p:cNvPr id="4" name="Content Placeholder 3" descr="Screen Shot 2012-03-24 at 9.15.39 AM.png"/>
          <p:cNvPicPr>
            <a:picLocks noGrp="1" noChangeAspect="1"/>
          </p:cNvPicPr>
          <p:nvPr>
            <p:ph idx="1"/>
          </p:nvPr>
        </p:nvPicPr>
        <p:blipFill>
          <a:blip r:embed="rId2"/>
          <a:srcRect t="-2543" b="-2543"/>
          <a:stretch>
            <a:fillRect/>
          </a:stretch>
        </p:blipFill>
        <p:spPr/>
      </p:pic>
      <p:cxnSp>
        <p:nvCxnSpPr>
          <p:cNvPr id="6" name="Straight Connector 5"/>
          <p:cNvCxnSpPr/>
          <p:nvPr/>
        </p:nvCxnSpPr>
        <p:spPr>
          <a:xfrm>
            <a:off x="5478279" y="2643514"/>
            <a:ext cx="22887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a:off x="4984265" y="3700237"/>
            <a:ext cx="2080734" cy="1588"/>
          </a:xfrm>
          <a:prstGeom prst="straightConnector1">
            <a:avLst/>
          </a:prstGeom>
          <a:ln>
            <a:solidFill>
              <a:srgbClr val="FF00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176813" y="3382910"/>
            <a:ext cx="2009484" cy="584776"/>
          </a:xfrm>
          <a:prstGeom prst="rect">
            <a:avLst/>
          </a:prstGeom>
          <a:noFill/>
        </p:spPr>
        <p:txBody>
          <a:bodyPr wrap="none" rtlCol="0">
            <a:spAutoFit/>
          </a:bodyPr>
          <a:lstStyle/>
          <a:p>
            <a:r>
              <a:rPr lang="en-US" sz="3200" dirty="0" smtClean="0">
                <a:solidFill>
                  <a:srgbClr val="FF0000"/>
                </a:solidFill>
              </a:rPr>
              <a:t>95% Drop</a:t>
            </a:r>
            <a:endParaRPr lang="en-US" sz="3200"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1240</TotalTime>
  <Words>2453</Words>
  <Application>Microsoft Macintosh PowerPoint</Application>
  <PresentationFormat>On-screen Show (4:3)</PresentationFormat>
  <Paragraphs>467</Paragraphs>
  <Slides>63</Slides>
  <Notes>14</Notes>
  <HiddenSlides>0</HiddenSlides>
  <MMClips>0</MMClips>
  <ScaleCrop>false</ScaleCrop>
  <HeadingPairs>
    <vt:vector size="4" baseType="variant">
      <vt:variant>
        <vt:lpstr>Design Template</vt:lpstr>
      </vt:variant>
      <vt:variant>
        <vt:i4>1</vt:i4>
      </vt:variant>
      <vt:variant>
        <vt:lpstr>Slide Titles</vt:lpstr>
      </vt:variant>
      <vt:variant>
        <vt:i4>63</vt:i4>
      </vt:variant>
    </vt:vector>
  </HeadingPairs>
  <TitlesOfParts>
    <vt:vector size="64" baseType="lpstr">
      <vt:lpstr>Module</vt:lpstr>
      <vt:lpstr>JavaScript Bingo</vt:lpstr>
      <vt:lpstr>Welcome To The USA!</vt:lpstr>
      <vt:lpstr>Welcome To The USA!</vt:lpstr>
      <vt:lpstr>Welcome To The USA!</vt:lpstr>
      <vt:lpstr>The 90’s Were Good To Me</vt:lpstr>
      <vt:lpstr>The 90’s Were Good To Me</vt:lpstr>
      <vt:lpstr>The 90’s Were Good To Me</vt:lpstr>
      <vt:lpstr>The 90’s Were Good To Me</vt:lpstr>
      <vt:lpstr>MicroStrategy Stock Chart</vt:lpstr>
      <vt:lpstr>self.inspect (this.toString?)</vt:lpstr>
      <vt:lpstr>Confession</vt:lpstr>
      <vt:lpstr>Confession</vt:lpstr>
      <vt:lpstr>Confession</vt:lpstr>
      <vt:lpstr>Confession</vt:lpstr>
      <vt:lpstr>Confession</vt:lpstr>
      <vt:lpstr>Parents Just Don’t Understand</vt:lpstr>
      <vt:lpstr>Parents Just Don’t Understand</vt:lpstr>
      <vt:lpstr>Parents Just Don’t Understand</vt:lpstr>
      <vt:lpstr>Parents Just Don’t Understand</vt:lpstr>
      <vt:lpstr>Resolution</vt:lpstr>
      <vt:lpstr>Salvation</vt:lpstr>
      <vt:lpstr>Salvation</vt:lpstr>
      <vt:lpstr>Salvation</vt:lpstr>
      <vt:lpstr>I Believe I Can Fly…</vt:lpstr>
      <vt:lpstr>I Believe I Can Fly…</vt:lpstr>
      <vt:lpstr>TMI!</vt:lpstr>
      <vt:lpstr>Why Are We Here?</vt:lpstr>
      <vt:lpstr>JavaScript Bingo Rules</vt:lpstr>
      <vt:lpstr>Our Journey</vt:lpstr>
      <vt:lpstr>Server</vt:lpstr>
      <vt:lpstr>Server</vt:lpstr>
      <vt:lpstr>JavaScript Engines</vt:lpstr>
      <vt:lpstr>JavaScript Engines</vt:lpstr>
      <vt:lpstr>Browser</vt:lpstr>
      <vt:lpstr>Frameworks &lt;3 Design Patterns</vt:lpstr>
      <vt:lpstr>Model-View-Controller</vt:lpstr>
      <vt:lpstr>Model2</vt:lpstr>
      <vt:lpstr>Model-View-Presenter</vt:lpstr>
      <vt:lpstr>MVVM</vt:lpstr>
      <vt:lpstr>Frameworks</vt:lpstr>
      <vt:lpstr>Frameworks</vt:lpstr>
      <vt:lpstr>Templates</vt:lpstr>
      <vt:lpstr>Problem</vt:lpstr>
      <vt:lpstr>Script Loaders &amp; Packagers</vt:lpstr>
      <vt:lpstr>New Problem</vt:lpstr>
      <vt:lpstr>Module Pattern</vt:lpstr>
      <vt:lpstr>Module Pattern Warz!</vt:lpstr>
      <vt:lpstr>AMD (not that AMD)</vt:lpstr>
      <vt:lpstr>HTML5</vt:lpstr>
      <vt:lpstr>Graphics </vt:lpstr>
      <vt:lpstr>CSS</vt:lpstr>
      <vt:lpstr>Libraries</vt:lpstr>
      <vt:lpstr>I &lt;3 Ruby Libraries</vt:lpstr>
      <vt:lpstr>Testing</vt:lpstr>
      <vt:lpstr>Game Engines</vt:lpstr>
      <vt:lpstr>Physics Engines</vt:lpstr>
      <vt:lpstr>3D Graphics</vt:lpstr>
      <vt:lpstr>3D Graphics</vt:lpstr>
      <vt:lpstr>Transpilers</vt:lpstr>
      <vt:lpstr>Transpilers</vt:lpstr>
      <vt:lpstr>Other Thingys</vt:lpstr>
      <vt:lpstr>How To Keep Up</vt:lpstr>
      <vt:lpstr>Wake Up!</vt:lpstr>
    </vt:vector>
  </TitlesOfParts>
  <Company>SMP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Bingo</dc:title>
  <dc:creator>pete campbell</dc:creator>
  <cp:lastModifiedBy>pete campbell</cp:lastModifiedBy>
  <cp:revision>47</cp:revision>
  <dcterms:created xsi:type="dcterms:W3CDTF">2012-03-24T11:10:51Z</dcterms:created>
  <dcterms:modified xsi:type="dcterms:W3CDTF">2012-03-24T18:26:00Z</dcterms:modified>
</cp:coreProperties>
</file>