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857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91" r:id="rId6"/>
    <p:sldId id="296" r:id="rId7"/>
    <p:sldId id="298" r:id="rId8"/>
    <p:sldId id="293" r:id="rId9"/>
    <p:sldId id="292" r:id="rId10"/>
    <p:sldId id="266" r:id="rId11"/>
    <p:sldId id="267" r:id="rId12"/>
    <p:sldId id="268" r:id="rId13"/>
    <p:sldId id="294" r:id="rId14"/>
    <p:sldId id="295" r:id="rId15"/>
    <p:sldId id="297" r:id="rId16"/>
    <p:sldId id="299" r:id="rId17"/>
    <p:sldId id="289" r:id="rId18"/>
    <p:sldId id="290" r:id="rId19"/>
  </p:sldIdLst>
  <p:sldSz cx="7620000" cy="5715000"/>
  <p:notesSz cx="7620000" cy="5715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7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92" autoAdjust="0"/>
  </p:normalViewPr>
  <p:slideViewPr>
    <p:cSldViewPr snapToGrid="0" snapToObjects="1">
      <p:cViewPr varScale="1">
        <p:scale>
          <a:sx n="160" d="100"/>
          <a:sy n="160" d="100"/>
        </p:scale>
        <p:origin x="-1632" y="-96"/>
      </p:cViewPr>
      <p:guideLst>
        <p:guide orient="horz" pos="1800"/>
        <p:guide pos="2400"/>
      </p:guideLst>
    </p:cSldViewPr>
  </p:slideViewPr>
  <p:outlineViewPr>
    <p:cViewPr>
      <p:scale>
        <a:sx n="33" d="100"/>
        <a:sy n="33" d="100"/>
      </p:scale>
      <p:origin x="0" y="11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5" d="100"/>
          <a:sy n="175" d="100"/>
        </p:scale>
        <p:origin x="-2352" y="-96"/>
      </p:cViewPr>
      <p:guideLst>
        <p:guide orient="horz" pos="1800"/>
        <p:guide pos="24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85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855D7-ABE8-A041-964D-B1EAE156346A}" type="datetimeFigureOut">
              <a:rPr lang="en-US" smtClean="0"/>
              <a:pPr/>
              <a:t>7/6/11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1250" y="428625"/>
            <a:ext cx="2857500" cy="214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714625"/>
            <a:ext cx="6096000" cy="257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427663"/>
            <a:ext cx="33020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5427663"/>
            <a:ext cx="3302000" cy="285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68DAE-C6F0-F24A-8633-769D6F8BA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7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2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68DAE-C6F0-F24A-8633-769D6F8BA87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2355"/>
            <a:ext cx="6858000" cy="1780646"/>
          </a:xfrm>
        </p:spPr>
        <p:txBody>
          <a:bodyPr anchor="b" anchorCtr="0">
            <a:noAutofit/>
          </a:bodyPr>
          <a:lstStyle>
            <a:lvl1pPr>
              <a:defRPr sz="47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20354"/>
            <a:ext cx="6858000" cy="978646"/>
          </a:xfrm>
        </p:spPr>
        <p:txBody>
          <a:bodyPr>
            <a:normAutofit/>
          </a:bodyPr>
          <a:lstStyle>
            <a:lvl1pPr marL="0" indent="0" algn="ctr">
              <a:spcBef>
                <a:spcPts val="250"/>
              </a:spcBef>
              <a:buNone/>
              <a:defRPr sz="1700">
                <a:solidFill>
                  <a:schemeClr val="tx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AA39-2C6A-6E4D-84AC-F6AB8FF23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04055"/>
            <a:ext cx="6858000" cy="893034"/>
          </a:xfrm>
        </p:spPr>
        <p:txBody>
          <a:bodyPr vert="horz" lIns="76197" tIns="38098" rIns="76197" bIns="38098" rtlCol="0" anchor="b" anchorCtr="0">
            <a:noAutofit/>
          </a:bodyPr>
          <a:lstStyle>
            <a:lvl1pPr algn="ctr" defTabSz="761970" rtl="0" eaLnBrk="1" latinLnBrk="0" hangingPunct="1">
              <a:spcBef>
                <a:spcPct val="0"/>
              </a:spcBef>
              <a:buNone/>
              <a:defRPr sz="3000" b="1" kern="120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228600"/>
            <a:ext cx="6858000" cy="2476500"/>
          </a:xfrm>
          <a:effectLst>
            <a:outerShdw blurRad="114300" sx="103000" sy="103000" algn="ctr" rotWithShape="0">
              <a:schemeClr val="bg1">
                <a:lumMod val="75000"/>
                <a:lumOff val="25000"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 vert="horz" lIns="76197" tIns="38098" rIns="76197" bIns="38098" rtlCol="0">
            <a:normAutofit/>
          </a:bodyPr>
          <a:lstStyle>
            <a:lvl1pPr marL="0" indent="0" algn="l" defTabSz="761970" rtl="0" eaLnBrk="1" latinLnBrk="0" hangingPunct="1">
              <a:spcBef>
                <a:spcPts val="1667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indent="0">
              <a:buNone/>
              <a:defRPr sz="2300"/>
            </a:lvl2pPr>
            <a:lvl3pPr marL="761970" indent="0">
              <a:buNone/>
              <a:defRPr sz="2000"/>
            </a:lvl3pPr>
            <a:lvl4pPr marL="1142954" indent="0">
              <a:buNone/>
              <a:defRPr sz="1700"/>
            </a:lvl4pPr>
            <a:lvl5pPr marL="1523939" indent="0">
              <a:buNone/>
              <a:defRPr sz="1700"/>
            </a:lvl5pPr>
            <a:lvl6pPr marL="1904924" indent="0">
              <a:buNone/>
              <a:defRPr sz="1700"/>
            </a:lvl6pPr>
            <a:lvl7pPr marL="2285909" indent="0">
              <a:buNone/>
              <a:defRPr sz="1700"/>
            </a:lvl7pPr>
            <a:lvl8pPr marL="2666893" indent="0">
              <a:buNone/>
              <a:defRPr sz="1700"/>
            </a:lvl8pPr>
            <a:lvl9pPr marL="3047878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604A-DDD4-4BE5-9F0F-C50D317D1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608294"/>
            <a:ext cx="6604001" cy="1098643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5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5647" y="228866"/>
            <a:ext cx="1210236" cy="44780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865"/>
            <a:ext cx="5726206" cy="44780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07029"/>
            <a:ext cx="6858000" cy="1135063"/>
          </a:xfrm>
        </p:spPr>
        <p:txBody>
          <a:bodyPr anchor="b" anchorCtr="0">
            <a:noAutofit/>
          </a:bodyPr>
          <a:lstStyle>
            <a:lvl1pPr algn="ctr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858668"/>
            <a:ext cx="6858000" cy="1250156"/>
          </a:xfrm>
        </p:spPr>
        <p:txBody>
          <a:bodyPr anchor="t" anchorCtr="0"/>
          <a:lstStyle>
            <a:lvl1pPr marL="0" indent="0" algn="ctr">
              <a:spcBef>
                <a:spcPts val="250"/>
              </a:spcBef>
              <a:buNone/>
              <a:defRPr sz="1700">
                <a:solidFill>
                  <a:schemeClr val="tx1"/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79021"/>
            <a:ext cx="3276600" cy="3227917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479021"/>
            <a:ext cx="3276600" cy="3227917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14823"/>
            <a:ext cx="3276600" cy="61648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300" b="0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68499"/>
            <a:ext cx="3276600" cy="273843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62400" y="1314823"/>
            <a:ext cx="3276600" cy="61648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300" b="0"/>
            </a:lvl1pPr>
            <a:lvl2pPr marL="380985" indent="0">
              <a:buNone/>
              <a:defRPr sz="1700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00" b="1"/>
            </a:lvl4pPr>
            <a:lvl5pPr marL="1523939" indent="0">
              <a:buNone/>
              <a:defRPr sz="1300" b="1"/>
            </a:lvl5pPr>
            <a:lvl6pPr marL="1904924" indent="0">
              <a:buNone/>
              <a:defRPr sz="1300" b="1"/>
            </a:lvl6pPr>
            <a:lvl7pPr marL="2285909" indent="0">
              <a:buNone/>
              <a:defRPr sz="1300" b="1"/>
            </a:lvl7pPr>
            <a:lvl8pPr marL="2666893" indent="0">
              <a:buNone/>
              <a:defRPr sz="1300" b="1"/>
            </a:lvl8pPr>
            <a:lvl9pPr marL="3047878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2400" y="1968499"/>
            <a:ext cx="3276600" cy="2738438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317500"/>
            <a:ext cx="3200400" cy="968375"/>
          </a:xfrm>
        </p:spPr>
        <p:txBody>
          <a:bodyPr anchor="b">
            <a:normAutofit/>
          </a:bodyPr>
          <a:lstStyle>
            <a:lvl1pPr algn="ctr">
              <a:defRPr sz="25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27542"/>
            <a:ext cx="3200400" cy="44793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999" y="1333501"/>
            <a:ext cx="3200400" cy="31115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1500"/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7500"/>
            <a:ext cx="3200400" cy="967740"/>
          </a:xfrm>
        </p:spPr>
        <p:txBody>
          <a:bodyPr vert="horz" lIns="76197" tIns="38098" rIns="76197" bIns="38098" rtlCol="0" anchor="b">
            <a:normAutofit/>
          </a:bodyPr>
          <a:lstStyle>
            <a:lvl1pPr algn="ctr" defTabSz="761970" rtl="0" eaLnBrk="1" latinLnBrk="0" hangingPunct="1"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228600"/>
            <a:ext cx="3200400" cy="4480560"/>
          </a:xfrm>
          <a:effectLst>
            <a:outerShdw blurRad="114300" sx="103000" sy="103000" algn="ctr" rotWithShape="0">
              <a:schemeClr val="bg1">
                <a:lumMod val="75000"/>
                <a:lumOff val="25000"/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 w="12700" h="12700"/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80985" indent="0">
              <a:buNone/>
              <a:defRPr sz="2300"/>
            </a:lvl2pPr>
            <a:lvl3pPr marL="761970" indent="0">
              <a:buNone/>
              <a:defRPr sz="2000"/>
            </a:lvl3pPr>
            <a:lvl4pPr marL="1142954" indent="0">
              <a:buNone/>
              <a:defRPr sz="1700"/>
            </a:lvl4pPr>
            <a:lvl5pPr marL="1523939" indent="0">
              <a:buNone/>
              <a:defRPr sz="1700"/>
            </a:lvl5pPr>
            <a:lvl6pPr marL="1904924" indent="0">
              <a:buNone/>
              <a:defRPr sz="1700"/>
            </a:lvl6pPr>
            <a:lvl7pPr marL="2285909" indent="0">
              <a:buNone/>
              <a:defRPr sz="1700"/>
            </a:lvl7pPr>
            <a:lvl8pPr marL="2666893" indent="0">
              <a:buNone/>
              <a:defRPr sz="1700"/>
            </a:lvl8pPr>
            <a:lvl9pPr marL="3047878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333500"/>
            <a:ext cx="3200400" cy="3108960"/>
          </a:xfrm>
        </p:spPr>
        <p:txBody>
          <a:bodyPr vert="horz" lIns="76197" tIns="38098" rIns="76197" bIns="38098" rtlCol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indent="0">
              <a:buNone/>
              <a:defRPr sz="1000"/>
            </a:lvl2pPr>
            <a:lvl3pPr marL="761970" indent="0">
              <a:buNone/>
              <a:defRPr sz="800"/>
            </a:lvl3pPr>
            <a:lvl4pPr marL="1142954" indent="0">
              <a:buNone/>
              <a:defRPr sz="700"/>
            </a:lvl4pPr>
            <a:lvl5pPr marL="1523939" indent="0">
              <a:buNone/>
              <a:defRPr sz="700"/>
            </a:lvl5pPr>
            <a:lvl6pPr marL="1904924" indent="0">
              <a:buNone/>
              <a:defRPr sz="700"/>
            </a:lvl6pPr>
            <a:lvl7pPr marL="2285909" indent="0">
              <a:buNone/>
              <a:defRPr sz="700"/>
            </a:lvl7pPr>
            <a:lvl8pPr marL="2666893" indent="0">
              <a:buNone/>
              <a:defRPr sz="700"/>
            </a:lvl8pPr>
            <a:lvl9pPr marL="3047878" indent="0">
              <a:buNone/>
              <a:defRPr sz="700"/>
            </a:lvl9pPr>
          </a:lstStyle>
          <a:p>
            <a:pPr marL="0" lvl="0" indent="0" algn="ctr" defTabSz="761970" rtl="0" eaLnBrk="1" latinLnBrk="0" hangingPunct="1">
              <a:spcBef>
                <a:spcPts val="1667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865"/>
            <a:ext cx="6858000" cy="952500"/>
          </a:xfrm>
          <a:prstGeom prst="rect">
            <a:avLst/>
          </a:prstGeom>
        </p:spPr>
        <p:txBody>
          <a:bodyPr vert="horz" lIns="76197" tIns="38098" rIns="76197" bIns="380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67971"/>
            <a:ext cx="6858000" cy="3231029"/>
          </a:xfrm>
          <a:prstGeom prst="rect">
            <a:avLst/>
          </a:prstGeom>
        </p:spPr>
        <p:txBody>
          <a:bodyPr vert="horz" lIns="76197" tIns="38098" rIns="76197" bIns="380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0412" y="4902730"/>
            <a:ext cx="1778000" cy="304271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03C18E-91C3-BB4E-BD6F-63489F9D5FDA}" type="datetimeFigureOut">
              <a:rPr lang="en-US" smtClean="0"/>
              <a:t>7/6/11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912" y="4902730"/>
            <a:ext cx="2413000" cy="304271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24250" y="4902730"/>
            <a:ext cx="571500" cy="304271"/>
          </a:xfrm>
          <a:prstGeom prst="rect">
            <a:avLst/>
          </a:prstGeom>
        </p:spPr>
        <p:txBody>
          <a:bodyPr vert="horz" lIns="76197" tIns="38098" rIns="76197" bIns="38098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A50F88FB-F09C-234F-95F2-198979B59E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ctr" defTabSz="761970" rtl="0" eaLnBrk="1" latinLnBrk="0" hangingPunct="1">
        <a:spcBef>
          <a:spcPct val="0"/>
        </a:spcBef>
        <a:buNone/>
        <a:defRPr sz="37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35470" indent="-235470" algn="l" defTabSz="761970" rtl="0" eaLnBrk="1" latinLnBrk="0" hangingPunct="1">
        <a:spcBef>
          <a:spcPts val="1667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1522" indent="-246053" algn="l" defTabSz="761970" rtl="0" eaLnBrk="1" latinLnBrk="0" hangingPunct="1"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6992" indent="-235470" algn="l" defTabSz="761970" rtl="0" eaLnBrk="1" latinLnBrk="0" hangingPunct="1">
        <a:spcBef>
          <a:spcPts val="500"/>
        </a:spcBef>
        <a:buFontTx/>
        <a:buBlip>
          <a:blip r:embed="rId14"/>
        </a:buBlip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52462" indent="-235470" algn="l" defTabSz="761970" rtl="0" eaLnBrk="1" latinLnBrk="0" hangingPunct="1">
        <a:spcBef>
          <a:spcPts val="500"/>
        </a:spcBef>
        <a:buFontTx/>
        <a:buBlip>
          <a:blip r:embed="rId14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932" indent="-235470" algn="l" defTabSz="761970" rtl="0" eaLnBrk="1" latinLnBrk="0" hangingPunct="1">
        <a:spcBef>
          <a:spcPts val="500"/>
        </a:spcBef>
        <a:buFontTx/>
        <a:buBlip>
          <a:blip r:embed="rId14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38125" y="185738"/>
            <a:ext cx="7143750" cy="205220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Do It Later with</a:t>
            </a:r>
            <a:br>
              <a:rPr lang="en-US" sz="4800" b="0" dirty="0" smtClean="0">
                <a:latin typeface="Papyrus" pitchFamily="34" charset="0"/>
              </a:rPr>
            </a:br>
            <a:r>
              <a:rPr lang="en-US" sz="4800" b="0" dirty="0" smtClean="0">
                <a:latin typeface="Papyrus" pitchFamily="34" charset="0"/>
              </a:rPr>
              <a:t>Delayed Job</a:t>
            </a:r>
          </a:p>
        </p:txBody>
      </p:sp>
      <p:sp>
        <p:nvSpPr>
          <p:cNvPr id="13" name="Shape 13"/>
          <p:cNvSpPr>
            <a:spLocks noGrp="1"/>
          </p:cNvSpPr>
          <p:nvPr>
            <p:ph idx="1"/>
          </p:nvPr>
        </p:nvSpPr>
        <p:spPr>
          <a:xfrm>
            <a:off x="238125" y="2237946"/>
            <a:ext cx="7143750" cy="3281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Arial"/>
                <a:cs typeface="Arial"/>
              </a:rPr>
              <a:t>Simple job processing queue</a:t>
            </a:r>
            <a:endParaRPr lang="en-US" sz="3200" dirty="0" smtClean="0">
              <a:latin typeface="Arial"/>
              <a:cs typeface="Arial"/>
            </a:endParaRPr>
          </a:p>
          <a:p>
            <a:pPr algn="ctr">
              <a:buNone/>
            </a:pPr>
            <a:endParaRPr dirty="0" smtClean="0">
              <a:latin typeface="Arial"/>
              <a:cs typeface="Arial"/>
            </a:endParaRPr>
          </a:p>
          <a:p>
            <a:pPr algn="ctr">
              <a:buNone/>
            </a:pPr>
            <a:r>
              <a:rPr lang="en-US" sz="2400" dirty="0" smtClean="0">
                <a:latin typeface="Arial"/>
                <a:cs typeface="Arial"/>
              </a:rPr>
              <a:t>Pete Campbell</a:t>
            </a:r>
          </a:p>
          <a:p>
            <a:pPr algn="ctr">
              <a:buNone/>
            </a:pPr>
            <a:endParaRPr dirty="0">
              <a:latin typeface="Arial"/>
              <a:cs typeface="Arial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pete@sumirolabs.com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@sumirolabs</a:t>
            </a:r>
          </a:p>
          <a:p>
            <a:pPr algn="ctr">
              <a:spcBef>
                <a:spcPts val="0"/>
              </a:spcBef>
              <a:buNone/>
            </a:pPr>
            <a:r>
              <a:rPr lang="en-US" dirty="0" smtClean="0">
                <a:latin typeface="Arial"/>
                <a:cs typeface="Arial"/>
              </a:rPr>
              <a:t>github.com/campbell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238125" y="185738"/>
            <a:ext cx="7143750" cy="9429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Advantages</a:t>
            </a:r>
          </a:p>
        </p:txBody>
      </p:sp>
      <p:sp>
        <p:nvSpPr>
          <p:cNvPr id="79" name="Shape 79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628575" lvl="1" indent="-171429">
              <a:buNone/>
            </a:pPr>
            <a:r>
              <a:rPr lang="en-US" sz="2400" dirty="0" smtClean="0">
                <a:latin typeface="Arial"/>
                <a:cs typeface="Arial"/>
              </a:rPr>
              <a:t>Jobs </a:t>
            </a:r>
            <a:r>
              <a:rPr lang="en-US" sz="2400" dirty="0" smtClean="0">
                <a:latin typeface="Arial"/>
                <a:cs typeface="Arial"/>
              </a:rPr>
              <a:t>stored in database</a:t>
            </a:r>
          </a:p>
          <a:p>
            <a:pPr marL="1142863" lvl="2" indent="-228573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Less complexity</a:t>
            </a:r>
          </a:p>
          <a:p>
            <a:pPr marL="1142863" lvl="2" indent="-228573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Easy to inspect (failed, pending jobs)</a:t>
            </a:r>
          </a:p>
          <a:p>
            <a:pPr marL="1142863" lvl="2" indent="-228573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Easy to manipulate (delete from jobs where…)</a:t>
            </a:r>
          </a:p>
          <a:p>
            <a:pPr marL="1142863" lvl="2" indent="-228573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Easy to have distributed workers</a:t>
            </a:r>
          </a:p>
          <a:p>
            <a:pPr marL="1142863" lvl="2" indent="-228573"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Seems safer</a:t>
            </a:r>
          </a:p>
          <a:p>
            <a:pPr marL="628575" lvl="2" indent="-228573">
              <a:buNone/>
              <a:tabLst>
                <a:tab pos="628575" algn="l"/>
                <a:tab pos="741275" algn="l"/>
              </a:tabLst>
            </a:pPr>
            <a:r>
              <a:rPr lang="en-US" sz="2400" dirty="0" smtClean="0">
                <a:latin typeface="Arial"/>
                <a:cs typeface="Arial"/>
              </a:rPr>
              <a:t>Performance</a:t>
            </a:r>
          </a:p>
          <a:p>
            <a:pPr marL="1142863" lvl="2" indent="-228573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Persistent workers, less startup cost</a:t>
            </a:r>
          </a:p>
          <a:p>
            <a:pPr algn="l"/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Disadvantages</a:t>
            </a:r>
          </a:p>
        </p:txBody>
      </p:sp>
      <p:sp>
        <p:nvSpPr>
          <p:cNvPr id="82" name="Shape 82"/>
          <p:cNvSpPr>
            <a:spLocks noGrp="1"/>
          </p:cNvSpPr>
          <p:nvPr>
            <p:ph idx="1"/>
          </p:nvPr>
        </p:nvSpPr>
        <p:spPr>
          <a:xfrm>
            <a:off x="381000" y="1181365"/>
            <a:ext cx="6858000" cy="41208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9843" indent="-169843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</a:rPr>
              <a:t>Monolithic queues</a:t>
            </a:r>
          </a:p>
          <a:p>
            <a:pPr marL="626988" lvl="2" indent="-169843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Can’t send some jobs to specific workers (i.e. sending emails only from an email server)</a:t>
            </a:r>
          </a:p>
          <a:p>
            <a:pPr marL="169843" indent="-169843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No queue monitoring, restarting workers</a:t>
            </a:r>
          </a:p>
          <a:p>
            <a:pPr marL="169843" indent="-169843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</a:rPr>
              <a:t>Performance</a:t>
            </a:r>
          </a:p>
          <a:p>
            <a:pPr marL="626988" lvl="2" indent="-169843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Database access slow for large </a:t>
            </a:r>
            <a:r>
              <a:rPr lang="en-US" sz="2000" dirty="0" smtClean="0">
                <a:latin typeface="Arial"/>
                <a:cs typeface="Arial"/>
              </a:rPr>
              <a:t>queues</a:t>
            </a:r>
            <a:endParaRPr lang="en-US" sz="2400" dirty="0" smtClean="0"/>
          </a:p>
          <a:p>
            <a:pPr marL="169843" indent="-169843">
              <a:spcBef>
                <a:spcPts val="0"/>
              </a:spcBef>
              <a:buNone/>
            </a:pPr>
            <a:r>
              <a:rPr lang="en-US" sz="2400" dirty="0" smtClean="0"/>
              <a:t>This prompted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to create </a:t>
            </a:r>
            <a:r>
              <a:rPr lang="en-US" sz="2400" dirty="0" err="1" smtClean="0"/>
              <a:t>Resque</a:t>
            </a:r>
            <a:endParaRPr lang="en-US" sz="2400" dirty="0" smtClean="0"/>
          </a:p>
          <a:p>
            <a:pPr marL="626988" lvl="1" indent="-169843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000" dirty="0" err="1" smtClean="0"/>
              <a:t>GitHub</a:t>
            </a:r>
            <a:r>
              <a:rPr lang="en-US" sz="2000" dirty="0" smtClean="0"/>
              <a:t> recommends DJ if background tasks are &lt; 50% of the </a:t>
            </a:r>
            <a:r>
              <a:rPr lang="en-US" sz="2000" dirty="0" smtClean="0"/>
              <a:t>workload</a:t>
            </a:r>
            <a:endParaRPr lang="en-US" sz="2400" dirty="0" smtClean="0"/>
          </a:p>
          <a:p>
            <a:pPr marL="626988" lvl="1" indent="-169843" algn="ctr">
              <a:spcBef>
                <a:spcPts val="0"/>
              </a:spcBef>
              <a:buNone/>
            </a:pPr>
            <a:r>
              <a:rPr lang="en-US" sz="2000" dirty="0" smtClean="0"/>
              <a:t>https://github.com/blog/542-introducing-resque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0" dirty="0" smtClean="0">
                <a:latin typeface="Papyrus" pitchFamily="34" charset="0"/>
              </a:rPr>
              <a:t>Options</a:t>
            </a:r>
          </a:p>
        </p:txBody>
      </p:sp>
      <p:sp>
        <p:nvSpPr>
          <p:cNvPr id="85" name="Shape 85"/>
          <p:cNvSpPr>
            <a:spLocks noGrp="1"/>
          </p:cNvSpPr>
          <p:nvPr>
            <p:ph idx="1"/>
          </p:nvPr>
        </p:nvSpPr>
        <p:spPr>
          <a:xfrm>
            <a:off x="238125" y="1266825"/>
            <a:ext cx="7143750" cy="41338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3">
              <a:spcAft>
                <a:spcPts val="600"/>
              </a:spcAft>
              <a:buNone/>
            </a:pPr>
            <a:r>
              <a:rPr lang="en-US" sz="2400" dirty="0" smtClean="0">
                <a:latin typeface="Arial" pitchFamily="34" charset="0"/>
              </a:rPr>
              <a:t>Specify that some methods should always go through Delayed Job:</a:t>
            </a:r>
          </a:p>
          <a:p>
            <a:pPr marL="1146037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class Job</a:t>
            </a:r>
          </a:p>
          <a:p>
            <a:pPr marL="1146037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  def 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endParaRPr lang="en-US" sz="2000" dirty="0" smtClean="0">
              <a:latin typeface="Courier New"/>
              <a:cs typeface="Courier New"/>
            </a:endParaRPr>
          </a:p>
          <a:p>
            <a:pPr marL="1146037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    # </a:t>
            </a:r>
            <a:r>
              <a:rPr lang="en-US" sz="2000" dirty="0" err="1" smtClean="0">
                <a:latin typeface="Courier New"/>
                <a:cs typeface="Courier New"/>
              </a:rPr>
              <a:t>lotsa</a:t>
            </a:r>
            <a:r>
              <a:rPr lang="en-US" sz="2000" dirty="0" smtClean="0">
                <a:latin typeface="Courier New"/>
                <a:cs typeface="Courier New"/>
              </a:rPr>
              <a:t> stuff</a:t>
            </a:r>
          </a:p>
          <a:p>
            <a:pPr marL="1146037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  end</a:t>
            </a:r>
          </a:p>
          <a:p>
            <a:pPr marL="1146037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  </a:t>
            </a:r>
            <a:r>
              <a:rPr lang="en-US" sz="2000" dirty="0" err="1" smtClean="0">
                <a:latin typeface="Courier New"/>
                <a:cs typeface="Courier New"/>
              </a:rPr>
              <a:t>handle_asynchronously</a:t>
            </a:r>
            <a:r>
              <a:rPr lang="en-US" sz="2000" dirty="0" smtClean="0">
                <a:latin typeface="Courier New"/>
                <a:cs typeface="Courier New"/>
              </a:rPr>
              <a:t> :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endParaRPr lang="en-US" sz="2000" dirty="0" smtClean="0">
              <a:latin typeface="Courier New"/>
              <a:cs typeface="Courier New"/>
            </a:endParaRPr>
          </a:p>
          <a:p>
            <a:pPr marL="1146037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end</a:t>
            </a:r>
          </a:p>
          <a:p>
            <a:pPr marL="1146037" lvl="3" indent="-230161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1146037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job = </a:t>
            </a:r>
            <a:r>
              <a:rPr lang="en-US" sz="2000" dirty="0" err="1" smtClean="0">
                <a:latin typeface="Courier New"/>
                <a:cs typeface="Courier New"/>
              </a:rPr>
              <a:t>Job.new</a:t>
            </a:r>
            <a:endParaRPr lang="en-US" sz="2000" dirty="0" smtClean="0">
              <a:latin typeface="Courier New"/>
              <a:cs typeface="Courier New"/>
            </a:endParaRPr>
          </a:p>
          <a:p>
            <a:pPr marL="1146037" lvl="3" indent="-230161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job.do_something</a:t>
            </a:r>
            <a:r>
              <a:rPr lang="en-US" sz="2000" dirty="0" smtClean="0">
                <a:latin typeface="Courier New"/>
                <a:cs typeface="Courier New"/>
              </a:rPr>
              <a:t> # =&gt; goes into queue</a:t>
            </a:r>
          </a:p>
          <a:p>
            <a:pPr marL="225398" lvl="3" indent="-225398">
              <a:buFont typeface="Arial" pitchFamily="34" charset="0"/>
              <a:buChar char="•"/>
            </a:pPr>
            <a:endParaRPr lang="en-US" sz="24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0" dirty="0" smtClean="0">
                <a:latin typeface="Papyrus" pitchFamily="34" charset="0"/>
              </a:rPr>
              <a:t>Options</a:t>
            </a:r>
          </a:p>
        </p:txBody>
      </p:sp>
      <p:sp>
        <p:nvSpPr>
          <p:cNvPr id="85" name="Shape 85"/>
          <p:cNvSpPr>
            <a:spLocks noGrp="1"/>
          </p:cNvSpPr>
          <p:nvPr>
            <p:ph idx="1"/>
          </p:nvPr>
        </p:nvSpPr>
        <p:spPr>
          <a:xfrm>
            <a:off x="238125" y="1266825"/>
            <a:ext cx="7143750" cy="4133850"/>
          </a:xfrm>
          <a:prstGeom prst="rect">
            <a:avLst/>
          </a:prstGeom>
        </p:spPr>
        <p:txBody>
          <a:bodyPr/>
          <a:lstStyle/>
          <a:p>
            <a:pPr marL="0" lvl="3">
              <a:buNone/>
            </a:pPr>
            <a:r>
              <a:rPr lang="en-US" sz="2400" dirty="0" smtClean="0">
                <a:latin typeface="Arial" pitchFamily="34" charset="0"/>
              </a:rPr>
              <a:t>Specify when the job should be run &amp; the priority:</a:t>
            </a:r>
          </a:p>
          <a:p>
            <a:pPr marL="0" lvl="3">
              <a:buNone/>
            </a:pPr>
            <a:endParaRPr lang="en-US" sz="2400" dirty="0" smtClean="0">
              <a:latin typeface="Arial" pitchFamily="34" charset="0"/>
            </a:endParaRPr>
          </a:p>
          <a:p>
            <a:pPr marL="461908" lvl="3" indent="-230161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handle_asynchronously</a:t>
            </a:r>
            <a:r>
              <a:rPr lang="en-US" sz="2000" dirty="0" smtClean="0">
                <a:latin typeface="Courier New"/>
                <a:cs typeface="Courier New"/>
              </a:rPr>
              <a:t> :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 smtClean="0">
                <a:latin typeface="Courier New"/>
                <a:cs typeface="Courier New"/>
              </a:rPr>
              <a:t>, :</a:t>
            </a:r>
            <a:r>
              <a:rPr lang="en-US" sz="2000" dirty="0" err="1" smtClean="0">
                <a:latin typeface="Courier New"/>
                <a:cs typeface="Courier New"/>
              </a:rPr>
              <a:t>run_at</a:t>
            </a:r>
            <a:r>
              <a:rPr lang="en-US" sz="2000" dirty="0" smtClean="0">
                <a:latin typeface="Courier New"/>
                <a:cs typeface="Courier New"/>
              </a:rPr>
              <a:t> =&gt; </a:t>
            </a:r>
            <a:r>
              <a:rPr lang="en-US" sz="2000" dirty="0" err="1" smtClean="0">
                <a:latin typeface="Courier New"/>
                <a:cs typeface="Courier New"/>
              </a:rPr>
              <a:t>Proc.new</a:t>
            </a:r>
            <a:r>
              <a:rPr lang="en-US" sz="2000" dirty="0" smtClean="0">
                <a:latin typeface="Courier New"/>
                <a:cs typeface="Courier New"/>
              </a:rPr>
              <a:t>{ 5.minutes.from_now }</a:t>
            </a:r>
          </a:p>
          <a:p>
            <a:pPr marL="461908" lvl="3" indent="-230161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461908" lvl="3" indent="-230161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attr_reader</a:t>
            </a:r>
            <a:r>
              <a:rPr lang="en-US" sz="2000" dirty="0" smtClean="0">
                <a:latin typeface="Courier New"/>
                <a:cs typeface="Courier New"/>
              </a:rPr>
              <a:t> :</a:t>
            </a:r>
            <a:r>
              <a:rPr lang="en-US" sz="2000" dirty="0" err="1" smtClean="0">
                <a:latin typeface="Courier New"/>
                <a:cs typeface="Courier New"/>
              </a:rPr>
              <a:t>how_important</a:t>
            </a:r>
            <a:endParaRPr lang="en-US" sz="2000" dirty="0" smtClean="0">
              <a:latin typeface="Courier New"/>
              <a:cs typeface="Courier New"/>
            </a:endParaRPr>
          </a:p>
          <a:p>
            <a:pPr marL="461908" lvl="3" indent="-230161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handle_asynchronously</a:t>
            </a:r>
            <a:r>
              <a:rPr lang="en-US" sz="2000" dirty="0" smtClean="0">
                <a:latin typeface="Courier New"/>
                <a:cs typeface="Courier New"/>
              </a:rPr>
              <a:t> :</a:t>
            </a:r>
            <a:r>
              <a:rPr lang="en-US" sz="2000" dirty="0" err="1" smtClean="0">
                <a:latin typeface="Courier New"/>
                <a:cs typeface="Courier New"/>
              </a:rPr>
              <a:t>do_something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</a:p>
          <a:p>
            <a:pPr marL="461908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	:priority =&gt; </a:t>
            </a:r>
            <a:r>
              <a:rPr lang="en-US" sz="2000" dirty="0" err="1" smtClean="0">
                <a:latin typeface="Courier New"/>
                <a:cs typeface="Courier New"/>
              </a:rPr>
              <a:t>Proc.new</a:t>
            </a:r>
            <a:r>
              <a:rPr lang="en-US" sz="2000" dirty="0" smtClean="0">
                <a:latin typeface="Courier New"/>
                <a:cs typeface="Courier New"/>
              </a:rPr>
              <a:t>{ </a:t>
            </a:r>
            <a:r>
              <a:rPr lang="en-US" sz="2000" dirty="0" err="1" smtClean="0">
                <a:latin typeface="Courier New"/>
                <a:cs typeface="Courier New"/>
              </a:rPr>
              <a:t>how_important</a:t>
            </a:r>
            <a:r>
              <a:rPr lang="en-US" sz="2000" dirty="0" smtClean="0">
                <a:latin typeface="Courier New"/>
                <a:cs typeface="Courier New"/>
              </a:rPr>
              <a:t> }</a:t>
            </a:r>
          </a:p>
          <a:p>
            <a:pPr marL="461908" lvl="3" indent="-230161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0" dirty="0" smtClean="0">
                <a:latin typeface="Papyrus" pitchFamily="34" charset="0"/>
              </a:rPr>
              <a:t>Options</a:t>
            </a:r>
          </a:p>
        </p:txBody>
      </p:sp>
      <p:sp>
        <p:nvSpPr>
          <p:cNvPr id="85" name="Shape 85"/>
          <p:cNvSpPr>
            <a:spLocks noGrp="1"/>
          </p:cNvSpPr>
          <p:nvPr>
            <p:ph idx="1"/>
          </p:nvPr>
        </p:nvSpPr>
        <p:spPr>
          <a:xfrm>
            <a:off x="238125" y="1266825"/>
            <a:ext cx="7143750" cy="41338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3">
              <a:buNone/>
            </a:pPr>
            <a:r>
              <a:rPr lang="en-US" sz="2400" dirty="0" smtClean="0">
                <a:latin typeface="Arial" pitchFamily="34" charset="0"/>
              </a:rPr>
              <a:t>Many callback hooks are available, </a:t>
            </a:r>
            <a:r>
              <a:rPr lang="en-US" sz="2400" dirty="0" smtClean="0"/>
              <a:t>defined as methods in the model</a:t>
            </a:r>
            <a:r>
              <a:rPr lang="en-US" sz="2400" dirty="0" smtClean="0">
                <a:latin typeface="Arial" pitchFamily="34" charset="0"/>
              </a:rPr>
              <a:t>:</a:t>
            </a:r>
          </a:p>
          <a:p>
            <a:pPr marL="1604771" lvl="3" indent="-230161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class </a:t>
            </a:r>
            <a:r>
              <a:rPr lang="en-US" sz="2000" dirty="0" err="1" smtClean="0">
                <a:latin typeface="Courier New"/>
                <a:cs typeface="Courier New"/>
              </a:rPr>
              <a:t>JobWithHooks</a:t>
            </a:r>
            <a:r>
              <a:rPr lang="en-US" sz="2000" dirty="0" smtClean="0">
                <a:latin typeface="Courier New"/>
                <a:cs typeface="Courier New"/>
              </a:rPr>
              <a:t> &lt; Job</a:t>
            </a: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	def </a:t>
            </a:r>
            <a:r>
              <a:rPr lang="en-US" sz="2000" dirty="0" err="1" smtClean="0">
                <a:latin typeface="Courier New"/>
                <a:cs typeface="Courier New"/>
              </a:rPr>
              <a:t>enqueue(job</a:t>
            </a:r>
            <a:r>
              <a:rPr lang="en-US" sz="2000" dirty="0" smtClean="0">
                <a:latin typeface="Courier New"/>
                <a:cs typeface="Courier New"/>
              </a:rPr>
              <a:t>); end;</a:t>
            </a: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	def perform; end;</a:t>
            </a: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	def </a:t>
            </a:r>
            <a:r>
              <a:rPr lang="en-US" sz="2000" dirty="0" err="1" smtClean="0">
                <a:latin typeface="Courier New"/>
                <a:cs typeface="Courier New"/>
              </a:rPr>
              <a:t>before(job</a:t>
            </a:r>
            <a:r>
              <a:rPr lang="en-US" sz="2000" dirty="0" smtClean="0">
                <a:latin typeface="Courier New"/>
                <a:cs typeface="Courier New"/>
              </a:rPr>
              <a:t>); end;</a:t>
            </a: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	def </a:t>
            </a:r>
            <a:r>
              <a:rPr lang="en-US" sz="2000" dirty="0" err="1" smtClean="0">
                <a:latin typeface="Courier New"/>
                <a:cs typeface="Courier New"/>
              </a:rPr>
              <a:t>after(job</a:t>
            </a:r>
            <a:r>
              <a:rPr lang="en-US" sz="2000" dirty="0" smtClean="0">
                <a:latin typeface="Courier New"/>
                <a:cs typeface="Courier New"/>
              </a:rPr>
              <a:t>); end;</a:t>
            </a: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	def </a:t>
            </a:r>
            <a:r>
              <a:rPr lang="en-US" sz="2000" dirty="0" err="1" smtClean="0">
                <a:latin typeface="Courier New"/>
                <a:cs typeface="Courier New"/>
              </a:rPr>
              <a:t>success(job</a:t>
            </a:r>
            <a:r>
              <a:rPr lang="en-US" sz="2000" dirty="0" smtClean="0">
                <a:latin typeface="Courier New"/>
                <a:cs typeface="Courier New"/>
              </a:rPr>
              <a:t>); end;</a:t>
            </a: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	def </a:t>
            </a:r>
            <a:r>
              <a:rPr lang="en-US" sz="2000" dirty="0" err="1" smtClean="0">
                <a:latin typeface="Courier New"/>
                <a:cs typeface="Courier New"/>
              </a:rPr>
              <a:t>error(job</a:t>
            </a:r>
            <a:r>
              <a:rPr lang="en-US" sz="2000" dirty="0" smtClean="0">
                <a:latin typeface="Courier New"/>
                <a:cs typeface="Courier New"/>
              </a:rPr>
              <a:t>); end;</a:t>
            </a: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	def </a:t>
            </a:r>
            <a:r>
              <a:rPr lang="en-US" sz="2000" dirty="0" err="1" smtClean="0">
                <a:latin typeface="Courier New"/>
                <a:cs typeface="Courier New"/>
              </a:rPr>
              <a:t>failure(job</a:t>
            </a:r>
            <a:r>
              <a:rPr lang="en-US" sz="2000" dirty="0" smtClean="0">
                <a:latin typeface="Courier New"/>
                <a:cs typeface="Courier New"/>
              </a:rPr>
              <a:t>); end</a:t>
            </a:r>
          </a:p>
          <a:p>
            <a:pPr marL="1604771" lvl="3" indent="-230161">
              <a:buNone/>
            </a:pPr>
            <a:r>
              <a:rPr lang="en-US" sz="2000" dirty="0" smtClean="0">
                <a:latin typeface="Courier New"/>
                <a:cs typeface="Courier New"/>
              </a:rPr>
              <a:t>end </a:t>
            </a:r>
          </a:p>
          <a:p>
            <a:pPr marL="461908" lvl="3" indent="-230161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0" dirty="0" smtClean="0">
                <a:latin typeface="Papyrus" pitchFamily="34" charset="0"/>
              </a:rPr>
              <a:t>Options</a:t>
            </a:r>
          </a:p>
        </p:txBody>
      </p:sp>
      <p:sp>
        <p:nvSpPr>
          <p:cNvPr id="85" name="Shape 85"/>
          <p:cNvSpPr>
            <a:spLocks noGrp="1"/>
          </p:cNvSpPr>
          <p:nvPr>
            <p:ph idx="1"/>
          </p:nvPr>
        </p:nvSpPr>
        <p:spPr>
          <a:xfrm>
            <a:off x="238124" y="1143003"/>
            <a:ext cx="7143750" cy="581731"/>
          </a:xfrm>
          <a:prstGeom prst="rect">
            <a:avLst/>
          </a:prstGeom>
        </p:spPr>
        <p:txBody>
          <a:bodyPr/>
          <a:lstStyle/>
          <a:p>
            <a:pPr marL="0" lvl="3">
              <a:buNone/>
            </a:pPr>
            <a:r>
              <a:rPr lang="en-US" sz="2400" dirty="0" smtClean="0">
                <a:latin typeface="Arial" pitchFamily="34" charset="0"/>
              </a:rPr>
              <a:t>Create </a:t>
            </a:r>
            <a:r>
              <a:rPr lang="en-US" sz="2400" dirty="0" smtClean="0"/>
              <a:t>custom jobs*</a:t>
            </a:r>
            <a:r>
              <a:rPr lang="en-US" sz="2400" dirty="0" smtClean="0">
                <a:latin typeface="Arial" pitchFamily="34" charset="0"/>
              </a:rPr>
              <a:t>:</a:t>
            </a:r>
          </a:p>
          <a:p>
            <a:pPr marL="461908" lvl="3" indent="-230161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111" y="1615724"/>
            <a:ext cx="7337778" cy="2349361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class </a:t>
            </a:r>
            <a:r>
              <a:rPr lang="en-US" dirty="0" err="1" smtClean="0">
                <a:latin typeface="Courier New"/>
                <a:cs typeface="Courier New"/>
              </a:rPr>
              <a:t>NewsletterJob</a:t>
            </a:r>
            <a:r>
              <a:rPr lang="en-US" dirty="0" smtClean="0">
                <a:latin typeface="Courier New"/>
                <a:cs typeface="Courier New"/>
              </a:rPr>
              <a:t> &lt; </a:t>
            </a:r>
            <a:r>
              <a:rPr lang="en-US" dirty="0" err="1" smtClean="0">
                <a:latin typeface="Courier New"/>
                <a:cs typeface="Courier New"/>
              </a:rPr>
              <a:t>Struct.new(:text</a:t>
            </a:r>
            <a:r>
              <a:rPr lang="en-US" dirty="0" smtClean="0">
                <a:latin typeface="Courier New"/>
                <a:cs typeface="Courier New"/>
              </a:rPr>
              <a:t>, :emails)</a:t>
            </a:r>
          </a:p>
          <a:p>
            <a:r>
              <a:rPr lang="en-US" dirty="0" smtClean="0">
                <a:latin typeface="Courier New"/>
                <a:cs typeface="Courier New"/>
              </a:rPr>
              <a:t>  def perform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emails.each{|e</a:t>
            </a:r>
            <a:r>
              <a:rPr lang="en-US" dirty="0" smtClean="0">
                <a:latin typeface="Courier New"/>
                <a:cs typeface="Courier New"/>
              </a:rPr>
              <a:t>| </a:t>
            </a:r>
            <a:r>
              <a:rPr lang="en-US" dirty="0" err="1" smtClean="0">
                <a:latin typeface="Courier New"/>
                <a:cs typeface="Courier New"/>
              </a:rPr>
              <a:t>NewsMailer.send_email(text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)}</a:t>
            </a:r>
          </a:p>
          <a:p>
            <a:r>
              <a:rPr lang="en-US" dirty="0" smtClean="0">
                <a:latin typeface="Courier New"/>
                <a:cs typeface="Courier New"/>
              </a:rPr>
              <a:t>  end</a:t>
            </a:r>
          </a:p>
          <a:p>
            <a:r>
              <a:rPr lang="en-US" dirty="0" smtClean="0"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marL="225398" indent="-225398"/>
            <a:r>
              <a:rPr lang="en-US" dirty="0" err="1" smtClean="0">
                <a:latin typeface="Courier New"/>
                <a:cs typeface="Courier New"/>
              </a:rPr>
              <a:t>Delayed::Job.enqueue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NewsletterJob.new(’message</a:t>
            </a:r>
            <a:r>
              <a:rPr lang="en-US" dirty="0" smtClean="0">
                <a:latin typeface="Courier New"/>
                <a:cs typeface="Courier New"/>
              </a:rPr>
              <a:t>', </a:t>
            </a:r>
            <a:r>
              <a:rPr lang="en-US" dirty="0" err="1" smtClean="0">
                <a:latin typeface="Courier New"/>
                <a:cs typeface="Courier New"/>
              </a:rPr>
              <a:t>Customers.find(:all).collect(&amp;:email</a:t>
            </a:r>
            <a:r>
              <a:rPr lang="en-US" dirty="0" smtClean="0">
                <a:latin typeface="Courier New"/>
                <a:cs typeface="Courier New"/>
              </a:rPr>
              <a:t>))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128" y="4247447"/>
            <a:ext cx="7381875" cy="1200318"/>
          </a:xfrm>
          <a:prstGeom prst="rect">
            <a:avLst/>
          </a:prstGeom>
          <a:noFill/>
        </p:spPr>
        <p:txBody>
          <a:bodyPr wrap="square" lIns="91428" tIns="45715" rIns="91428" bIns="45715" rtlCol="0">
            <a:spAutoFit/>
          </a:bodyPr>
          <a:lstStyle/>
          <a:p>
            <a:r>
              <a:rPr lang="en-US" dirty="0" smtClean="0"/>
              <a:t>* I’d prefer this:</a:t>
            </a:r>
          </a:p>
          <a:p>
            <a:pPr marL="225398" indent="-225398"/>
            <a:r>
              <a:rPr lang="en-US" dirty="0" err="1" smtClean="0">
                <a:latin typeface="Courier New"/>
                <a:cs typeface="Courier New"/>
              </a:rPr>
              <a:t>n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NewsletterJob.new(’message</a:t>
            </a:r>
            <a:r>
              <a:rPr lang="en-US" dirty="0" smtClean="0">
                <a:latin typeface="Courier New"/>
                <a:cs typeface="Courier New"/>
              </a:rPr>
              <a:t>', </a:t>
            </a:r>
            <a:r>
              <a:rPr lang="en-US" dirty="0" err="1" smtClean="0">
                <a:latin typeface="Courier New"/>
                <a:cs typeface="Courier New"/>
              </a:rPr>
              <a:t>Customers.find(:all).collect(&amp;:email</a:t>
            </a:r>
            <a:r>
              <a:rPr lang="en-US" dirty="0" smtClean="0">
                <a:latin typeface="Courier New"/>
                <a:cs typeface="Courier New"/>
              </a:rPr>
              <a:t>))</a:t>
            </a:r>
          </a:p>
          <a:p>
            <a:r>
              <a:rPr lang="en-US" dirty="0" err="1" smtClean="0">
                <a:latin typeface="Courier New"/>
                <a:cs typeface="Courier New"/>
              </a:rPr>
              <a:t>n.delay.send_emails</a:t>
            </a:r>
            <a:r>
              <a:rPr lang="en-US" dirty="0" smtClean="0">
                <a:latin typeface="Courier New"/>
                <a:cs typeface="Courier New"/>
              </a:rPr>
              <a:t>  # Assume this method is defined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4000" b="0" dirty="0" smtClean="0">
                <a:latin typeface="Papyrus" pitchFamily="34" charset="0"/>
              </a:rPr>
              <a:t>Gotcha!</a:t>
            </a:r>
          </a:p>
        </p:txBody>
      </p:sp>
      <p:sp>
        <p:nvSpPr>
          <p:cNvPr id="85" name="Shape 85"/>
          <p:cNvSpPr>
            <a:spLocks noGrp="1"/>
          </p:cNvSpPr>
          <p:nvPr>
            <p:ph idx="1"/>
          </p:nvPr>
        </p:nvSpPr>
        <p:spPr>
          <a:xfrm>
            <a:off x="238124" y="1349374"/>
            <a:ext cx="7143750" cy="3674181"/>
          </a:xfrm>
          <a:prstGeom prst="rect">
            <a:avLst/>
          </a:prstGeom>
        </p:spPr>
        <p:txBody>
          <a:bodyPr/>
          <a:lstStyle/>
          <a:p>
            <a:pPr marL="0" lvl="3">
              <a:buNone/>
            </a:pPr>
            <a:r>
              <a:rPr lang="en-US" sz="2400" dirty="0" smtClean="0">
                <a:latin typeface="Arial" pitchFamily="34" charset="0"/>
              </a:rPr>
              <a:t>Restart the queues if you change the model:</a:t>
            </a:r>
          </a:p>
          <a:p>
            <a:pPr marL="0" lvl="3">
              <a:buNone/>
            </a:pPr>
            <a:endParaRPr lang="en-US" sz="2400" dirty="0" smtClean="0">
              <a:latin typeface="Arial" pitchFamily="34" charset="0"/>
            </a:endParaRPr>
          </a:p>
          <a:p>
            <a:pPr marL="684131" lvl="3" indent="-225398">
              <a:buFont typeface="Arial"/>
              <a:buChar char="•"/>
            </a:pPr>
            <a:r>
              <a:rPr lang="en-US" sz="2000" dirty="0" smtClean="0"/>
              <a:t>Since workers are persistent, your changes won’t be propagated automatically</a:t>
            </a:r>
          </a:p>
          <a:p>
            <a:pPr marL="684131" lvl="3" indent="-225398">
              <a:buFont typeface="Arial"/>
              <a:buChar char="•"/>
            </a:pPr>
            <a:r>
              <a:rPr lang="en-US" sz="2000" dirty="0" smtClean="0">
                <a:latin typeface="Arial" pitchFamily="34" charset="0"/>
              </a:rPr>
              <a:t>New jobs may fail in really strange ways</a:t>
            </a:r>
          </a:p>
          <a:p>
            <a:pPr marL="461908" lvl="3" indent="-230161">
              <a:buNone/>
            </a:pPr>
            <a:endParaRPr lang="en-US" sz="20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Remember This Stuff</a:t>
            </a:r>
          </a:p>
        </p:txBody>
      </p:sp>
      <p:sp>
        <p:nvSpPr>
          <p:cNvPr id="194" name="Shape 194"/>
          <p:cNvSpPr>
            <a:spLocks noGrp="1"/>
          </p:cNvSpPr>
          <p:nvPr>
            <p:ph idx="1"/>
          </p:nvPr>
        </p:nvSpPr>
        <p:spPr>
          <a:xfrm>
            <a:off x="238125" y="1594556"/>
            <a:ext cx="7143750" cy="3929944"/>
          </a:xfrm>
          <a:prstGeom prst="rect">
            <a:avLst/>
          </a:prstGeom>
        </p:spPr>
        <p:txBody>
          <a:bodyPr/>
          <a:lstStyle/>
          <a:p>
            <a:pPr algn="l">
              <a:buNone/>
            </a:pPr>
            <a:r>
              <a:rPr lang="en-US" sz="2400" dirty="0" smtClean="0"/>
              <a:t>Delayed Job is</a:t>
            </a:r>
            <a:r>
              <a:rPr lang="en-US" sz="2400" dirty="0" smtClean="0"/>
              <a:t>:</a:t>
            </a:r>
            <a:endParaRPr sz="2400" dirty="0" smtClean="0"/>
          </a:p>
          <a:p>
            <a:pPr marL="684131" lvl="1" indent="-226986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</a:rPr>
              <a:t>Simple to implement, use, observe</a:t>
            </a:r>
          </a:p>
          <a:p>
            <a:pPr marL="684131" lvl="1" indent="-226986">
              <a:buFont typeface="Arial" pitchFamily="34" charset="0"/>
              <a:buChar char="•"/>
            </a:pPr>
            <a:r>
              <a:rPr lang="en-US" sz="2000" dirty="0" smtClean="0"/>
              <a:t>Flexible, many options for setting job priorities, run time, callback hooks</a:t>
            </a:r>
          </a:p>
          <a:p>
            <a:pPr marL="684131" lvl="1" indent="-226986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</a:rPr>
              <a:t>Good performance </a:t>
            </a:r>
            <a:r>
              <a:rPr lang="en-US" sz="2000" dirty="0" smtClean="0"/>
              <a:t>due to persistent workers</a:t>
            </a:r>
            <a:endParaRPr lang="en-US" sz="2000" dirty="0" smtClean="0">
              <a:latin typeface="Arial" pitchFamily="34" charset="0"/>
            </a:endParaRPr>
          </a:p>
          <a:p>
            <a:pPr marL="684131" lvl="1" indent="-226986">
              <a:buFont typeface="Arial" pitchFamily="34" charset="0"/>
              <a:buChar char="•"/>
            </a:pPr>
            <a:r>
              <a:rPr lang="en-US" sz="2000" dirty="0" smtClean="0"/>
              <a:t>Not as good for queues that get</a:t>
            </a:r>
            <a:r>
              <a:rPr lang="en-US" sz="2000" dirty="0" smtClean="0"/>
              <a:t> really backed </a:t>
            </a:r>
            <a:r>
              <a:rPr lang="en-US" sz="2000" dirty="0" smtClean="0"/>
              <a:t>up</a:t>
            </a:r>
          </a:p>
          <a:p>
            <a:pPr marL="684131" lvl="1" indent="-226986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</a:rPr>
              <a:t>Can’t </a:t>
            </a:r>
            <a:r>
              <a:rPr lang="en-US" sz="2000" dirty="0" smtClean="0"/>
              <a:t>assign jobs to specific queues</a:t>
            </a:r>
            <a:endParaRPr lang="en-US" sz="2000" dirty="0" smtClean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238125" y="185738"/>
            <a:ext cx="7143750" cy="147231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Do It Later With</a:t>
            </a:r>
            <a:br>
              <a:rPr lang="en-US" sz="4800" b="0" dirty="0" smtClean="0">
                <a:latin typeface="Papyrus" pitchFamily="34" charset="0"/>
              </a:rPr>
            </a:br>
            <a:r>
              <a:rPr lang="en-US" sz="4800" b="0" dirty="0" smtClean="0">
                <a:latin typeface="Papyrus" pitchFamily="34" charset="0"/>
              </a:rPr>
              <a:t>Delayed Job</a:t>
            </a:r>
          </a:p>
        </p:txBody>
      </p:sp>
      <p:sp>
        <p:nvSpPr>
          <p:cNvPr id="197" name="Shape 197"/>
          <p:cNvSpPr>
            <a:spLocks noGrp="1"/>
          </p:cNvSpPr>
          <p:nvPr>
            <p:ph idx="1"/>
          </p:nvPr>
        </p:nvSpPr>
        <p:spPr>
          <a:xfrm>
            <a:off x="238125" y="1462088"/>
            <a:ext cx="7143750" cy="4048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dirty="0" smtClean="0"/>
          </a:p>
          <a:p>
            <a:pPr algn="ctr">
              <a:buNone/>
            </a:pPr>
            <a:r>
              <a:rPr lang="en-US" sz="2400" dirty="0" smtClean="0">
                <a:latin typeface="Arial" pitchFamily="34" charset="0"/>
              </a:rPr>
              <a:t>Pete Campbell</a:t>
            </a:r>
          </a:p>
          <a:p>
            <a:pPr algn="ctr">
              <a:buNone/>
            </a:pPr>
            <a:endParaRPr dirty="0"/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</a:rPr>
              <a:t>pete@sumirolabs.com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</a:rPr>
              <a:t>@sumirolabs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latin typeface="Arial" pitchFamily="34" charset="0"/>
              </a:rPr>
              <a:t>github.com/campbell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238125" y="185738"/>
            <a:ext cx="7143750" cy="8858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What Is Delayed Job?</a:t>
            </a:r>
          </a:p>
        </p:txBody>
      </p:sp>
      <p:sp>
        <p:nvSpPr>
          <p:cNvPr id="16" name="Shape 16"/>
          <p:cNvSpPr>
            <a:spLocks noGrp="1"/>
          </p:cNvSpPr>
          <p:nvPr>
            <p:ph idx="1"/>
          </p:nvPr>
        </p:nvSpPr>
        <p:spPr>
          <a:xfrm>
            <a:off x="901349" y="1724028"/>
            <a:ext cx="5766153" cy="2918531"/>
          </a:xfrm>
          <a:prstGeom prst="rect">
            <a:avLst/>
          </a:prstGeom>
        </p:spPr>
        <p:txBody>
          <a:bodyPr/>
          <a:lstStyle/>
          <a:p>
            <a:pPr marL="174604" lvl="4" indent="-174604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Database-backed job-processing queue</a:t>
            </a:r>
          </a:p>
          <a:p>
            <a:pPr marL="174604" lvl="4" indent="-174604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Easy to use, observe, manage</a:t>
            </a:r>
          </a:p>
          <a:p>
            <a:pPr marL="174604" lvl="4" indent="-174604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Automatic retries before failure</a:t>
            </a:r>
            <a:endParaRPr lang="en-US" sz="2400" dirty="0">
              <a:latin typeface="Arial" pitchFamily="34" charset="0"/>
            </a:endParaRPr>
          </a:p>
          <a:p>
            <a:pPr marL="174604" lvl="4" indent="-174604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Many options for running jobs</a:t>
            </a:r>
            <a:endParaRPr lang="en-US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38125" y="190500"/>
            <a:ext cx="7143750" cy="10287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Where? Why?</a:t>
            </a:r>
          </a:p>
        </p:txBody>
      </p:sp>
      <p:sp>
        <p:nvSpPr>
          <p:cNvPr id="19" name="Shape 19"/>
          <p:cNvSpPr>
            <a:spLocks noGrp="1"/>
          </p:cNvSpPr>
          <p:nvPr>
            <p:ph idx="1"/>
          </p:nvPr>
        </p:nvSpPr>
        <p:spPr>
          <a:xfrm>
            <a:off x="238125" y="1585785"/>
            <a:ext cx="7143750" cy="3938716"/>
          </a:xfrm>
          <a:prstGeom prst="rect">
            <a:avLst/>
          </a:prstGeom>
        </p:spPr>
        <p:txBody>
          <a:bodyPr/>
          <a:lstStyle/>
          <a:p>
            <a:pPr marL="628575" lvl="1" indent="-171429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Created by </a:t>
            </a:r>
            <a:r>
              <a:rPr lang="en-US" sz="2400" dirty="0" err="1" smtClean="0"/>
              <a:t>Shopify</a:t>
            </a:r>
            <a:r>
              <a:rPr lang="en-US" sz="2400" dirty="0" smtClean="0"/>
              <a:t> for asynchronous background </a:t>
            </a:r>
            <a:r>
              <a:rPr lang="en-US" sz="2400" dirty="0" smtClean="0"/>
              <a:t>tasks</a:t>
            </a:r>
            <a:endParaRPr lang="en-US" sz="2400" dirty="0" smtClean="0">
              <a:latin typeface="Arial" pitchFamily="34" charset="0"/>
            </a:endParaRPr>
          </a:p>
          <a:p>
            <a:pPr marL="2285727" lvl="1" indent="-171429">
              <a:buFont typeface="Arial"/>
              <a:buChar char="•"/>
            </a:pPr>
            <a:r>
              <a:rPr lang="en-US" sz="2000" dirty="0" smtClean="0">
                <a:latin typeface="Arial" pitchFamily="34" charset="0"/>
              </a:rPr>
              <a:t>Sending newsletters</a:t>
            </a:r>
          </a:p>
          <a:p>
            <a:pPr marL="2285727" lvl="1" indent="-171429">
              <a:buFont typeface="Arial"/>
              <a:buChar char="•"/>
            </a:pPr>
            <a:r>
              <a:rPr lang="en-US" sz="2000" dirty="0" smtClean="0"/>
              <a:t>Image resizing</a:t>
            </a:r>
          </a:p>
          <a:p>
            <a:pPr marL="2285727" lvl="1" indent="-171429">
              <a:buFont typeface="Arial"/>
              <a:buChar char="•"/>
            </a:pPr>
            <a:r>
              <a:rPr lang="en-US" sz="2000" dirty="0" smtClean="0">
                <a:latin typeface="Arial" pitchFamily="34" charset="0"/>
              </a:rPr>
              <a:t>HTTP downloads</a:t>
            </a:r>
          </a:p>
          <a:p>
            <a:pPr marL="2285727" lvl="1" indent="-171429">
              <a:buFont typeface="Arial"/>
              <a:buChar char="•"/>
            </a:pPr>
            <a:r>
              <a:rPr lang="en-US" sz="2000" dirty="0" smtClean="0"/>
              <a:t>Updating SOLR</a:t>
            </a:r>
          </a:p>
          <a:p>
            <a:pPr marL="2285727" lvl="1" indent="-171429">
              <a:buFont typeface="Arial"/>
              <a:buChar char="•"/>
            </a:pPr>
            <a:r>
              <a:rPr lang="en-US" sz="2000" dirty="0" smtClean="0">
                <a:latin typeface="Arial" pitchFamily="34" charset="0"/>
              </a:rPr>
              <a:t>Batch imports</a:t>
            </a:r>
          </a:p>
          <a:p>
            <a:pPr marL="2285727" lvl="1" indent="-171429">
              <a:buFont typeface="Arial"/>
              <a:buChar char="•"/>
            </a:pPr>
            <a:r>
              <a:rPr lang="en-US" sz="2000" dirty="0" smtClean="0"/>
              <a:t>Spam checks</a:t>
            </a:r>
            <a:endParaRPr lang="en-US" sz="2000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Why Me?</a:t>
            </a: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xfrm>
            <a:off x="1232961" y="1700214"/>
            <a:ext cx="5145264" cy="3485620"/>
          </a:xfrm>
          <a:prstGeom prst="rect">
            <a:avLst/>
          </a:prstGeom>
        </p:spPr>
        <p:txBody>
          <a:bodyPr/>
          <a:lstStyle/>
          <a:p>
            <a:pPr marL="177779" lvl="6" indent="-177779">
              <a:spcBef>
                <a:spcPts val="0"/>
              </a:spcBef>
              <a:spcAft>
                <a:spcPts val="1200"/>
              </a:spcAft>
              <a:tabLst>
                <a:tab pos="5939712" algn="l"/>
              </a:tabLst>
            </a:pPr>
            <a:r>
              <a:rPr lang="en-US" sz="2400" dirty="0" smtClean="0">
                <a:latin typeface="Arial"/>
                <a:cs typeface="Arial"/>
              </a:rPr>
              <a:t>Client was new to Rails but had plenty of Linux &amp; MySQL expertise</a:t>
            </a:r>
          </a:p>
          <a:p>
            <a:pPr marL="177779" lvl="6" indent="-177779">
              <a:spcBef>
                <a:spcPts val="0"/>
              </a:spcBef>
              <a:spcAft>
                <a:spcPts val="1200"/>
              </a:spcAft>
              <a:tabLst>
                <a:tab pos="5939712" algn="l"/>
              </a:tabLst>
            </a:pPr>
            <a:r>
              <a:rPr lang="en-US" sz="2400" dirty="0" smtClean="0">
                <a:latin typeface="Arial"/>
                <a:cs typeface="Arial"/>
              </a:rPr>
              <a:t>Needed simple solution that was easy to learn and support</a:t>
            </a:r>
          </a:p>
          <a:p>
            <a:pPr marL="177779" lvl="6" indent="-177779">
              <a:spcBef>
                <a:spcPts val="0"/>
              </a:spcBef>
              <a:spcAft>
                <a:spcPts val="1200"/>
              </a:spcAft>
              <a:tabLst>
                <a:tab pos="5939712" algn="l"/>
              </a:tabLst>
            </a:pPr>
            <a:r>
              <a:rPr lang="en-US" sz="2400" dirty="0" smtClean="0">
                <a:latin typeface="Arial"/>
                <a:cs typeface="Arial"/>
              </a:rPr>
              <a:t>Reliable (meaning don’t lose my jobs!)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238125" y="352778"/>
            <a:ext cx="7143750" cy="76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How Does It Work?</a:t>
            </a:r>
            <a:endParaRPr lang="en-US" sz="2000" b="0" dirty="0" smtClean="0">
              <a:latin typeface="Papyrus" pitchFamily="34" charset="0"/>
            </a:endParaRP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xfrm>
            <a:off x="238127" y="1531055"/>
            <a:ext cx="7247819" cy="39158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595" dirty="0" smtClean="0">
                <a:latin typeface="Arial"/>
                <a:cs typeface="Arial"/>
              </a:rPr>
              <a:t>Jobs are stored in the database</a:t>
            </a:r>
          </a:p>
          <a:p>
            <a:pPr marL="684131" indent="-225398">
              <a:spcBef>
                <a:spcPts val="0"/>
              </a:spcBef>
              <a:buFont typeface="Arial"/>
              <a:buChar char="•"/>
            </a:pPr>
            <a:r>
              <a:rPr lang="en-US" sz="2162" dirty="0" smtClean="0">
                <a:latin typeface="Arial"/>
                <a:cs typeface="Arial"/>
              </a:rPr>
              <a:t>YAML-</a:t>
            </a:r>
            <a:r>
              <a:rPr lang="en-US" sz="2162" dirty="0" err="1" smtClean="0">
                <a:latin typeface="Arial"/>
                <a:cs typeface="Arial"/>
              </a:rPr>
              <a:t>marshalled</a:t>
            </a:r>
            <a:r>
              <a:rPr lang="en-US" sz="2162" dirty="0" smtClean="0">
                <a:latin typeface="Arial"/>
                <a:cs typeface="Arial"/>
              </a:rPr>
              <a:t> Ruby </a:t>
            </a:r>
            <a:r>
              <a:rPr lang="en-US" sz="2162" dirty="0" smtClean="0">
                <a:latin typeface="Arial"/>
                <a:cs typeface="Arial"/>
              </a:rPr>
              <a:t>objects</a:t>
            </a:r>
          </a:p>
          <a:p>
            <a:pPr marL="684131" indent="-225398">
              <a:spcBef>
                <a:spcPts val="0"/>
              </a:spcBef>
              <a:buFont typeface="Arial"/>
              <a:buChar char="•"/>
            </a:pPr>
            <a:r>
              <a:rPr lang="en-US" sz="2162" dirty="0" smtClean="0">
                <a:latin typeface="Arial"/>
                <a:cs typeface="Arial"/>
              </a:rPr>
              <a:t>Pretty </a:t>
            </a:r>
            <a:r>
              <a:rPr lang="en-US" sz="2162" dirty="0" smtClean="0">
                <a:latin typeface="Arial"/>
                <a:cs typeface="Arial"/>
              </a:rPr>
              <a:t>much any method can be called at a later time</a:t>
            </a:r>
          </a:p>
          <a:p>
            <a:pPr marL="684131" indent="-225398">
              <a:spcBef>
                <a:spcPts val="0"/>
              </a:spcBef>
              <a:buFont typeface="Arial"/>
              <a:buChar char="•"/>
            </a:pPr>
            <a:r>
              <a:rPr lang="en-US" sz="2162" dirty="0" smtClean="0">
                <a:latin typeface="Arial"/>
                <a:cs typeface="Arial"/>
              </a:rPr>
              <a:t>Easy to inspect, manipulate</a:t>
            </a:r>
          </a:p>
          <a:p>
            <a:pPr marL="684131" indent="-225398">
              <a:spcBef>
                <a:spcPts val="0"/>
              </a:spcBef>
              <a:spcAft>
                <a:spcPts val="1200"/>
              </a:spcAft>
              <a:buFont typeface="Arial"/>
              <a:buChar char="•"/>
            </a:pPr>
            <a:r>
              <a:rPr lang="en-US" sz="2162" dirty="0" err="1" smtClean="0">
                <a:latin typeface="Arial"/>
                <a:cs typeface="Arial"/>
              </a:rPr>
              <a:t>ActiveRecord</a:t>
            </a:r>
            <a:r>
              <a:rPr lang="en-US" sz="2162" dirty="0" smtClean="0">
                <a:latin typeface="Arial"/>
                <a:cs typeface="Arial"/>
              </a:rPr>
              <a:t>, </a:t>
            </a:r>
            <a:r>
              <a:rPr lang="en-US" sz="2162" dirty="0" err="1" smtClean="0">
                <a:latin typeface="Arial"/>
                <a:cs typeface="Arial"/>
              </a:rPr>
              <a:t>DataMapper</a:t>
            </a:r>
            <a:r>
              <a:rPr lang="en-US" sz="2162" dirty="0" smtClean="0">
                <a:latin typeface="Arial"/>
                <a:cs typeface="Arial"/>
              </a:rPr>
              <a:t>, </a:t>
            </a:r>
            <a:r>
              <a:rPr lang="en-US" sz="2162" dirty="0" err="1" smtClean="0">
                <a:latin typeface="Arial"/>
                <a:cs typeface="Arial"/>
              </a:rPr>
              <a:t>Mongoid</a:t>
            </a:r>
            <a:r>
              <a:rPr lang="en-US" sz="2162" dirty="0" smtClean="0">
                <a:latin typeface="Arial"/>
                <a:cs typeface="Arial"/>
              </a:rPr>
              <a:t>, </a:t>
            </a:r>
            <a:r>
              <a:rPr lang="en-US" sz="2162" dirty="0" err="1" smtClean="0">
                <a:latin typeface="Arial"/>
                <a:cs typeface="Arial"/>
              </a:rPr>
              <a:t>MongoMapper</a:t>
            </a:r>
            <a:endParaRPr lang="en-US" sz="2162" dirty="0" smtClean="0">
              <a:latin typeface="Arial"/>
              <a:cs typeface="Arial"/>
            </a:endParaRPr>
          </a:p>
          <a:p>
            <a:pPr>
              <a:buNone/>
            </a:pPr>
            <a:r>
              <a:rPr lang="en-US" sz="2595" dirty="0" smtClean="0">
                <a:latin typeface="Arial"/>
                <a:cs typeface="Arial"/>
              </a:rPr>
              <a:t>Persistent workers</a:t>
            </a:r>
          </a:p>
          <a:p>
            <a:pPr marL="684131" indent="-225398">
              <a:spcBef>
                <a:spcPts val="0"/>
              </a:spcBef>
              <a:buFont typeface="Arial"/>
              <a:buChar char="•"/>
            </a:pPr>
            <a:r>
              <a:rPr lang="en-US" sz="2162" dirty="0" smtClean="0">
                <a:latin typeface="Arial"/>
                <a:cs typeface="Arial"/>
              </a:rPr>
              <a:t>Workers can run on different machines</a:t>
            </a:r>
          </a:p>
          <a:p>
            <a:pPr marL="684131" indent="-225398">
              <a:spcBef>
                <a:spcPts val="0"/>
              </a:spcBef>
              <a:buFont typeface="Arial"/>
              <a:buChar char="•"/>
            </a:pPr>
            <a:r>
              <a:rPr lang="en-US" sz="2162" dirty="0" smtClean="0">
                <a:latin typeface="Arial"/>
                <a:cs typeface="Arial"/>
              </a:rPr>
              <a:t>Rails is only loaded on startup &amp; not for every job</a:t>
            </a:r>
          </a:p>
          <a:p>
            <a:pPr marL="684131" indent="-225398">
              <a:spcAft>
                <a:spcPts val="600"/>
              </a:spcAft>
            </a:pPr>
            <a:endParaRPr lang="en-US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238125" y="352778"/>
            <a:ext cx="7143750" cy="76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How Does It Work?</a:t>
            </a:r>
            <a:endParaRPr lang="en-US" sz="2000" b="0" dirty="0" smtClean="0">
              <a:latin typeface="Papyru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124" y="1827390"/>
            <a:ext cx="7381875" cy="2800756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create_table</a:t>
            </a:r>
            <a:r>
              <a:rPr lang="en-US" sz="1600" dirty="0" smtClean="0">
                <a:latin typeface="Courier New"/>
                <a:cs typeface="Courier New"/>
              </a:rPr>
              <a:t> :</a:t>
            </a:r>
            <a:r>
              <a:rPr lang="en-US" sz="1600" dirty="0" err="1" smtClean="0">
                <a:latin typeface="Courier New"/>
                <a:cs typeface="Courier New"/>
              </a:rPr>
              <a:t>delayed_jobs</a:t>
            </a:r>
            <a:r>
              <a:rPr lang="en-US" sz="1600" dirty="0" smtClean="0">
                <a:latin typeface="Courier New"/>
                <a:cs typeface="Courier New"/>
              </a:rPr>
              <a:t>, :force =&gt; true do |table|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table.integer</a:t>
            </a:r>
            <a:r>
              <a:rPr lang="en-US" sz="1600" dirty="0" smtClean="0">
                <a:latin typeface="Courier New"/>
                <a:cs typeface="Courier New"/>
              </a:rPr>
              <a:t>  :priority, :default =&gt; 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table.integer</a:t>
            </a:r>
            <a:r>
              <a:rPr lang="en-US" sz="1600" dirty="0" smtClean="0">
                <a:latin typeface="Courier New"/>
                <a:cs typeface="Courier New"/>
              </a:rPr>
              <a:t>  :attempts, :default =&gt; 0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table.text</a:t>
            </a:r>
            <a:r>
              <a:rPr lang="en-US" sz="1600" dirty="0" smtClean="0">
                <a:latin typeface="Courier New"/>
                <a:cs typeface="Courier New"/>
              </a:rPr>
              <a:t>     :handler    # YAML-encoded object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table.text</a:t>
            </a:r>
            <a:r>
              <a:rPr lang="en-US" sz="1600" dirty="0" smtClean="0">
                <a:latin typeface="Courier New"/>
                <a:cs typeface="Courier New"/>
              </a:rPr>
              <a:t>     :</a:t>
            </a:r>
            <a:r>
              <a:rPr lang="en-US" sz="1600" dirty="0" err="1" smtClean="0">
                <a:latin typeface="Courier New"/>
                <a:cs typeface="Courier New"/>
              </a:rPr>
              <a:t>last_error</a:t>
            </a:r>
            <a:r>
              <a:rPr lang="en-US" sz="1600" dirty="0" smtClean="0">
                <a:latin typeface="Courier New"/>
                <a:cs typeface="Courier New"/>
              </a:rPr>
              <a:t> # Reason for last error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table.datetime</a:t>
            </a:r>
            <a:r>
              <a:rPr lang="en-US" sz="1600" dirty="0" smtClean="0">
                <a:latin typeface="Courier New"/>
                <a:cs typeface="Courier New"/>
              </a:rPr>
              <a:t> :</a:t>
            </a:r>
            <a:r>
              <a:rPr lang="en-US" sz="1600" dirty="0" err="1" smtClean="0">
                <a:latin typeface="Courier New"/>
                <a:cs typeface="Courier New"/>
              </a:rPr>
              <a:t>run_at</a:t>
            </a:r>
            <a:r>
              <a:rPr lang="en-US" sz="1600" dirty="0" smtClean="0">
                <a:latin typeface="Courier New"/>
                <a:cs typeface="Courier New"/>
              </a:rPr>
              <a:t>     # When to run (now or future)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table.datetime</a:t>
            </a:r>
            <a:r>
              <a:rPr lang="en-US" sz="1600" dirty="0" smtClean="0">
                <a:latin typeface="Courier New"/>
                <a:cs typeface="Courier New"/>
              </a:rPr>
              <a:t> :</a:t>
            </a:r>
            <a:r>
              <a:rPr lang="en-US" sz="1600" dirty="0" err="1" smtClean="0">
                <a:latin typeface="Courier New"/>
                <a:cs typeface="Courier New"/>
              </a:rPr>
              <a:t>locked_at</a:t>
            </a:r>
            <a:r>
              <a:rPr lang="en-US" sz="1600" dirty="0" smtClean="0">
                <a:latin typeface="Courier New"/>
                <a:cs typeface="Courier New"/>
              </a:rPr>
              <a:t>  # Set when being processed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table.datetime</a:t>
            </a:r>
            <a:r>
              <a:rPr lang="en-US" sz="1600" dirty="0" smtClean="0">
                <a:latin typeface="Courier New"/>
                <a:cs typeface="Courier New"/>
              </a:rPr>
              <a:t> :</a:t>
            </a:r>
            <a:r>
              <a:rPr lang="en-US" sz="1600" dirty="0" err="1" smtClean="0">
                <a:latin typeface="Courier New"/>
                <a:cs typeface="Courier New"/>
              </a:rPr>
              <a:t>failed_at</a:t>
            </a:r>
            <a:r>
              <a:rPr lang="en-US" sz="1600" dirty="0" smtClean="0">
                <a:latin typeface="Courier New"/>
                <a:cs typeface="Courier New"/>
              </a:rPr>
              <a:t>  # Set when all retries failed 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table.string</a:t>
            </a:r>
            <a:r>
              <a:rPr lang="en-US" sz="1600" dirty="0" smtClean="0">
                <a:latin typeface="Courier New"/>
                <a:cs typeface="Courier New"/>
              </a:rPr>
              <a:t>   :</a:t>
            </a:r>
            <a:r>
              <a:rPr lang="en-US" sz="1600" dirty="0" err="1" smtClean="0">
                <a:latin typeface="Courier New"/>
                <a:cs typeface="Courier New"/>
              </a:rPr>
              <a:t>locked_by</a:t>
            </a:r>
            <a:r>
              <a:rPr lang="en-US" sz="1600" dirty="0" smtClean="0">
                <a:latin typeface="Courier New"/>
                <a:cs typeface="Courier New"/>
              </a:rPr>
              <a:t>  # Who is working on this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table.timestamps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end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238125" y="352778"/>
            <a:ext cx="7143750" cy="76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Failure Is An Option</a:t>
            </a:r>
            <a:endParaRPr lang="en-US" sz="2000" b="0" dirty="0" smtClean="0">
              <a:latin typeface="Papyru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183" y="1700391"/>
            <a:ext cx="6789209" cy="3182913"/>
          </a:xfrm>
          <a:prstGeom prst="rect">
            <a:avLst/>
          </a:prstGeom>
        </p:spPr>
        <p:txBody>
          <a:bodyPr wrap="square" lIns="91428" tIns="45715" rIns="91428" bIns="45715">
            <a:spAutoFit/>
          </a:bodyPr>
          <a:lstStyle/>
          <a:p>
            <a:pPr marL="225398" indent="-225398">
              <a:spcAft>
                <a:spcPts val="600"/>
              </a:spcAft>
            </a:pPr>
            <a:r>
              <a:rPr lang="en-US" sz="2400" dirty="0" smtClean="0">
                <a:latin typeface="Arial"/>
                <a:cs typeface="Arial"/>
              </a:rPr>
              <a:t>Automatic retries of jobs with errors</a:t>
            </a:r>
          </a:p>
          <a:p>
            <a:pPr marL="684131" indent="-225398"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Default of 25 retries, then failure</a:t>
            </a:r>
          </a:p>
          <a:p>
            <a:pPr marL="684131" indent="-225398">
              <a:spcAft>
                <a:spcPts val="1200"/>
              </a:spcAft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Retry every 5+(number of retries)^4 seconds</a:t>
            </a:r>
          </a:p>
          <a:p>
            <a:pPr marL="225398" indent="-225398"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Jobs automatically deleted after failure (but you can disable this)</a:t>
            </a:r>
          </a:p>
          <a:p>
            <a:pPr marL="225398" indent="-225398">
              <a:spcAft>
                <a:spcPts val="1200"/>
              </a:spcAft>
            </a:pPr>
            <a:r>
              <a:rPr lang="en-US" sz="2400" dirty="0" smtClean="0">
                <a:latin typeface="Arial"/>
                <a:cs typeface="Arial"/>
              </a:rPr>
              <a:t>Assumed max runtime is 4 hours, after which another queue could start the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238125" y="352778"/>
            <a:ext cx="7143750" cy="76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800" b="0" dirty="0" smtClean="0">
                <a:latin typeface="Papyrus" pitchFamily="34" charset="0"/>
              </a:rPr>
              <a:t>How Do I </a:t>
            </a:r>
            <a:r>
              <a:rPr lang="en-US" dirty="0" smtClean="0">
                <a:latin typeface="Papyrus" pitchFamily="34" charset="0"/>
              </a:rPr>
              <a:t>Use It</a:t>
            </a:r>
            <a:r>
              <a:rPr lang="en-US" sz="4800" b="0" dirty="0" smtClean="0">
                <a:latin typeface="Papyrus" pitchFamily="34" charset="0"/>
              </a:rPr>
              <a:t>?</a:t>
            </a:r>
            <a:br>
              <a:rPr lang="en-US" sz="4800" b="0" dirty="0" smtClean="0">
                <a:latin typeface="Papyrus" pitchFamily="34" charset="0"/>
              </a:rPr>
            </a:br>
            <a:r>
              <a:rPr lang="en-US" sz="2000" dirty="0" smtClean="0">
                <a:latin typeface="Papyrus" pitchFamily="34" charset="0"/>
              </a:rPr>
              <a:t>Rails 3.0+</a:t>
            </a:r>
            <a:endParaRPr lang="en-US" sz="2000" b="0" dirty="0" smtClean="0">
              <a:latin typeface="Papyrus" pitchFamily="34" charset="0"/>
            </a:endParaRP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xfrm>
            <a:off x="238125" y="1666875"/>
            <a:ext cx="7143750" cy="38382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1) Add the gem to your app:</a:t>
            </a:r>
          </a:p>
          <a:p>
            <a:pPr marL="514289">
              <a:buNone/>
            </a:pPr>
            <a:r>
              <a:rPr lang="en-US" dirty="0" smtClean="0">
                <a:latin typeface="Courier New"/>
                <a:cs typeface="Courier New"/>
              </a:rPr>
              <a:t>gem ‘</a:t>
            </a:r>
            <a:r>
              <a:rPr lang="en-US" dirty="0" err="1" smtClean="0">
                <a:latin typeface="Courier New"/>
                <a:cs typeface="Courier New"/>
              </a:rPr>
              <a:t>delayed_job</a:t>
            </a:r>
            <a:r>
              <a:rPr lang="en-US" dirty="0" smtClean="0">
                <a:latin typeface="Courier New"/>
                <a:cs typeface="Courier New"/>
              </a:rPr>
              <a:t>’</a:t>
            </a:r>
          </a:p>
          <a:p>
            <a:pPr marL="514289">
              <a:spcAft>
                <a:spcPts val="600"/>
              </a:spcAft>
              <a:buNone/>
            </a:pPr>
            <a:r>
              <a:rPr lang="en-US" dirty="0" smtClean="0">
                <a:latin typeface="Courier New"/>
                <a:cs typeface="Courier New"/>
              </a:rPr>
              <a:t>bundle install</a:t>
            </a:r>
            <a:endParaRPr lang="en-US" dirty="0" smtClean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  <a:buNone/>
            </a:pPr>
            <a:r>
              <a:rPr lang="en-US" sz="2400" dirty="0" smtClean="0"/>
              <a:t>2</a:t>
            </a:r>
            <a:r>
              <a:rPr lang="en-US" sz="2400" dirty="0" smtClean="0"/>
              <a:t>) Set up the database: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458733">
              <a:buNone/>
            </a:pPr>
            <a:r>
              <a:rPr lang="en-US" dirty="0" smtClean="0">
                <a:latin typeface="Courier New"/>
                <a:cs typeface="Courier New"/>
              </a:rPr>
              <a:t>script/rails generate </a:t>
            </a:r>
            <a:r>
              <a:rPr lang="en-US" dirty="0" err="1" smtClean="0">
                <a:latin typeface="Courier New"/>
                <a:cs typeface="Courier New"/>
              </a:rPr>
              <a:t>delayed_job</a:t>
            </a:r>
            <a:endParaRPr lang="en-US" dirty="0" smtClean="0">
              <a:latin typeface="Courier New"/>
              <a:cs typeface="Courier New"/>
            </a:endParaRPr>
          </a:p>
          <a:p>
            <a:pPr marL="458733">
              <a:buNone/>
            </a:pPr>
            <a:r>
              <a:rPr lang="en-US" dirty="0" smtClean="0">
                <a:latin typeface="Courier New"/>
                <a:cs typeface="Courier New"/>
              </a:rPr>
              <a:t>rake </a:t>
            </a:r>
            <a:r>
              <a:rPr lang="en-US" dirty="0" err="1" smtClean="0">
                <a:latin typeface="Courier New"/>
                <a:cs typeface="Courier New"/>
              </a:rPr>
              <a:t>db:migrate</a:t>
            </a:r>
            <a:endParaRPr lang="en-US" dirty="0" smtClean="0">
              <a:latin typeface="Courier New"/>
              <a:cs typeface="Courier New"/>
            </a:endParaRPr>
          </a:p>
          <a:p>
            <a:pPr marL="458733"/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lideBas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Papyrus" pitchFamily="34" charset="0"/>
              </a:rPr>
              <a:t>How Do I Use It?</a:t>
            </a:r>
            <a:br>
              <a:rPr lang="en-US" dirty="0" smtClean="0">
                <a:latin typeface="Papyrus" pitchFamily="34" charset="0"/>
              </a:rPr>
            </a:br>
            <a:r>
              <a:rPr lang="en-US" sz="2000" dirty="0" smtClean="0">
                <a:latin typeface="Papyrus" pitchFamily="34" charset="0"/>
              </a:rPr>
              <a:t>Rails 3.0+</a:t>
            </a:r>
            <a:endParaRPr lang="en-US" sz="4800" b="0" dirty="0" smtClean="0">
              <a:latin typeface="Papyrus" pitchFamily="34" charset="0"/>
            </a:endParaRPr>
          </a:p>
        </p:txBody>
      </p:sp>
      <p:sp>
        <p:nvSpPr>
          <p:cNvPr id="43" name="Shape 43"/>
          <p:cNvSpPr>
            <a:spLocks noGrp="1"/>
          </p:cNvSpPr>
          <p:nvPr>
            <p:ph idx="1"/>
          </p:nvPr>
        </p:nvSpPr>
        <p:spPr>
          <a:xfrm>
            <a:off x="238125" y="1340556"/>
            <a:ext cx="7143750" cy="4212166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  <a:buNone/>
            </a:pPr>
            <a:r>
              <a:rPr lang="en-US" sz="2800" dirty="0" smtClean="0"/>
              <a:t>3) Schedule jobs:</a:t>
            </a:r>
          </a:p>
          <a:p>
            <a:pPr marL="458733">
              <a:buNone/>
            </a:pPr>
            <a:r>
              <a:rPr lang="en-US" dirty="0" smtClean="0">
                <a:latin typeface="Courier New"/>
                <a:cs typeface="Courier New"/>
              </a:rPr>
              <a:t>@</a:t>
            </a:r>
            <a:r>
              <a:rPr lang="en-US" dirty="0" err="1" smtClean="0">
                <a:latin typeface="Courier New"/>
                <a:cs typeface="Courier New"/>
              </a:rPr>
              <a:t>my_model.delay.do_something(with_this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458733"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>
              <a:spcAft>
                <a:spcPts val="600"/>
              </a:spcAft>
              <a:buNone/>
            </a:pPr>
            <a:r>
              <a:rPr lang="en-US" sz="2800" dirty="0" smtClean="0"/>
              <a:t>4) Execute jobs:</a:t>
            </a:r>
          </a:p>
          <a:p>
            <a:pPr marL="458733">
              <a:buNone/>
            </a:pPr>
            <a:r>
              <a:rPr lang="en-US" dirty="0" smtClean="0">
                <a:latin typeface="Courier New"/>
                <a:cs typeface="Courier New"/>
              </a:rPr>
              <a:t>$ script/</a:t>
            </a:r>
            <a:r>
              <a:rPr lang="en-US" dirty="0" err="1" smtClean="0">
                <a:latin typeface="Courier New"/>
                <a:cs typeface="Courier New"/>
              </a:rPr>
              <a:t>delayed_job</a:t>
            </a:r>
            <a:r>
              <a:rPr lang="en-US" dirty="0" smtClean="0">
                <a:latin typeface="Courier New"/>
                <a:cs typeface="Courier New"/>
              </a:rPr>
              <a:t> start</a:t>
            </a:r>
          </a:p>
          <a:p>
            <a:pPr marL="458733"/>
            <a:endParaRPr lang="en-US" sz="24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te">
  <a:themeElements>
    <a:clrScheme name="Forte">
      <a:dk1>
        <a:srgbClr val="FFFFFF"/>
      </a:dk1>
      <a:lt1>
        <a:srgbClr val="000000"/>
      </a:lt1>
      <a:dk2>
        <a:srgbClr val="292828"/>
      </a:dk2>
      <a:lt2>
        <a:srgbClr val="DEDEDE"/>
      </a:lt2>
      <a:accent1>
        <a:srgbClr val="C70F0C"/>
      </a:accent1>
      <a:accent2>
        <a:srgbClr val="DD6B0D"/>
      </a:accent2>
      <a:accent3>
        <a:srgbClr val="FAA700"/>
      </a:accent3>
      <a:accent4>
        <a:srgbClr val="93E50D"/>
      </a:accent4>
      <a:accent5>
        <a:srgbClr val="17C7BA"/>
      </a:accent5>
      <a:accent6>
        <a:srgbClr val="0A96E4"/>
      </a:accent6>
      <a:hlink>
        <a:srgbClr val="8F3BED"/>
      </a:hlink>
      <a:folHlink>
        <a:srgbClr val="C29EEB"/>
      </a:folHlink>
    </a:clrScheme>
    <a:fontScheme name="Forte">
      <a:majorFont>
        <a:latin typeface="Constantia"/>
        <a:ea typeface=""/>
        <a:cs typeface=""/>
        <a:font script="Jpan" typeface="ＭＳ 明朝"/>
      </a:majorFont>
      <a:minorFont>
        <a:latin typeface="Constantia"/>
        <a:ea typeface=""/>
        <a:cs typeface=""/>
        <a:font script="Jpan" typeface="ＭＳ 明朝"/>
      </a:minorFont>
    </a:fontScheme>
    <a:fmtScheme name="Fort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50000"/>
                <a:lumMod val="70000"/>
              </a:schemeClr>
            </a:gs>
            <a:gs pos="35000">
              <a:schemeClr val="phClr">
                <a:tint val="100000"/>
                <a:shade val="90000"/>
                <a:satMod val="150000"/>
                <a:lumMod val="80000"/>
              </a:schemeClr>
            </a:gs>
            <a:gs pos="100000">
              <a:schemeClr val="phClr">
                <a:tint val="100000"/>
                <a:satMod val="150000"/>
                <a:lumMod val="11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30000"/>
                <a:lumMod val="80000"/>
              </a:schemeClr>
            </a:gs>
            <a:gs pos="80000">
              <a:schemeClr val="phClr">
                <a:shade val="9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14300" sx="105000" sy="105000" algn="ctr" rotWithShape="0">
              <a:srgbClr val="5F5F5F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woPt" dir="tr">
              <a:rot lat="0" lon="0" rev="5400000"/>
            </a:lightRig>
          </a:scene3d>
          <a:sp3d>
            <a:bevelT w="12700" h="25400"/>
          </a:sp3d>
        </a:effectStyle>
        <a:effectStyle>
          <a:effectLst>
            <a:outerShdw blurRad="114300" dist="25400" sx="103000" sy="103000" algn="ctr" rotWithShape="0">
              <a:srgbClr val="4B4B4B">
                <a:alpha val="50000"/>
              </a:srgbClr>
            </a:outerShdw>
            <a:reflection blurRad="38100" stA="80000" endPos="50000" dist="38100" dir="5400000" sy="-100000" rotWithShape="0"/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>
            <a:bevelT w="127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Forte.thmx</Template>
  <TotalTime>152</TotalTime>
  <Words>845</Words>
  <Application>Microsoft Macintosh PowerPoint</Application>
  <PresentationFormat>Custom</PresentationFormat>
  <Paragraphs>147</Paragraphs>
  <Slides>18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Forte</vt:lpstr>
      <vt:lpstr>Do It Later with Delayed Job</vt:lpstr>
      <vt:lpstr>What Is Delayed Job?</vt:lpstr>
      <vt:lpstr>Where? Why?</vt:lpstr>
      <vt:lpstr>Why Me?</vt:lpstr>
      <vt:lpstr>How Does It Work?</vt:lpstr>
      <vt:lpstr>How Does It Work?</vt:lpstr>
      <vt:lpstr>Failure Is An Option</vt:lpstr>
      <vt:lpstr>How Do I Use It? Rails 3.0+</vt:lpstr>
      <vt:lpstr>How Do I Use It? Rails 3.0+</vt:lpstr>
      <vt:lpstr>Advantages</vt:lpstr>
      <vt:lpstr>Disadvantages</vt:lpstr>
      <vt:lpstr>Options</vt:lpstr>
      <vt:lpstr>Options</vt:lpstr>
      <vt:lpstr>Options</vt:lpstr>
      <vt:lpstr>Options</vt:lpstr>
      <vt:lpstr>Gotcha!</vt:lpstr>
      <vt:lpstr>Remember This Stuff</vt:lpstr>
      <vt:lpstr>Do It Later With Delayed Job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My App Slow?</dc:title>
  <cp:lastModifiedBy>Pete Campbell</cp:lastModifiedBy>
  <cp:revision>54</cp:revision>
  <cp:lastPrinted>2011-07-06T20:21:47Z</cp:lastPrinted>
  <dcterms:created xsi:type="dcterms:W3CDTF">2011-07-06T20:17:11Z</dcterms:created>
  <dcterms:modified xsi:type="dcterms:W3CDTF">2011-07-06T20:38:18Z</dcterms:modified>
</cp:coreProperties>
</file>