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b869a608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b869a608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Slide 10: Explain that we will be transported back to 1854 London and our mentors will revert back to their 19th Century selves like in the first week. Each group’s task is to construct a poster to use as a visual for arguing for the waterborne theory of cholera over the airborne theory. The Londoners will use their 19th Century perspective to argue for the airborne theory.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b869a60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b869a60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Slide 11: Provide the directions for constructing the poster. Emphasize the following:</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Planning: sketch the layout of the poster beforehand. Don’t just jump in and start putting things on the paper. The poster is meant to present your argument clearly and concisely. Simplicity is better.</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The poster is just a visual aid. Your reasoning and explanation of what it says must be verbalized. Develop a plan for how you would like to present your argument.</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Study the Londoners. Each will come with a different perspective, none of which support the waterborne theory. You will need to counter their argument with data and reasoning that counter their claim. This could include pointing out weaknesses in their argument.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b869a60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b869a60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b869a608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b869a608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Slide 3: However, science often involves answering questions for which the answer is not yet known. There may be different opinions on the correct answer to a question. For this, we engage in arguing. This is not disrespectful yelling and sharing of opinions but the method that scientists use to poke holes in each others arguments in order to arrive at the truth together. Everyone wins a scientific argument because when done correctly, new knowledge is constructed.</a:t>
            </a:r>
            <a:endParaRPr sz="2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b869a60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b869a60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rPr>
              <a:t>Slide 4: Compare and contrast explaining and arguing.</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b869a60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b869a60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Slide 5: Remind the students of our driving question: “Why is cholera killing some but not others?” Ask, </a:t>
            </a:r>
            <a:r>
              <a:rPr b="1" lang="en" sz="1600">
                <a:solidFill>
                  <a:schemeClr val="dk1"/>
                </a:solidFill>
              </a:rPr>
              <a:t>“Should we be explaining or arguing?”</a:t>
            </a:r>
            <a:r>
              <a:rPr lang="en" sz="1600">
                <a:solidFill>
                  <a:schemeClr val="dk1"/>
                </a:solidFill>
              </a:rPr>
              <a:t> Field responses but don’t provide an answer.</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b869a60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b869a60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Slide 6: Explain that it depends on the situation. Ask, </a:t>
            </a:r>
            <a:r>
              <a:rPr b="1" lang="en" sz="1600">
                <a:solidFill>
                  <a:schemeClr val="dk1"/>
                </a:solidFill>
              </a:rPr>
              <a:t>“How is 2022 different than 1854?”</a:t>
            </a:r>
            <a:r>
              <a:rPr lang="en" sz="1600">
                <a:solidFill>
                  <a:schemeClr val="dk1"/>
                </a:solidFill>
              </a:rPr>
              <a:t> See is students can suggest that we actually know what causes cholera and how it is spread in 2022, but they didn’t in 1854.</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b869a60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b869a60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Slide 7: Explain that we have an established scientific theory called the “germ theory of disease” that was established in the 1890’s, but this theory was not widely accepted in 1854. Ask the question, </a:t>
            </a:r>
            <a:r>
              <a:rPr b="1" lang="en" sz="1500">
                <a:solidFill>
                  <a:schemeClr val="dk1"/>
                </a:solidFill>
              </a:rPr>
              <a:t>“Should we be explaining or arguing?”</a:t>
            </a:r>
            <a:r>
              <a:rPr lang="en" sz="1500">
                <a:solidFill>
                  <a:schemeClr val="dk1"/>
                </a:solidFill>
              </a:rPr>
              <a:t> again. Students should identify that in 2022, we would explain, but in 1854, we would argue.</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b869a60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b869a60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Slide 8: Show the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b869a60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b869a60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Slide 9: Detail the parts of a good argument. Bullets 2-4 are the claim evidence reasoning, but what makes it an argument is considering alternative explanations and critiquing them. This may include providing evidence that contradicts them or questioning the reliability of data sources among other.</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Changing Minds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Persuade the Londoners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 a poster to make your argument</a:t>
            </a:r>
            <a:endParaRPr/>
          </a:p>
          <a:p>
            <a:pPr indent="-342900" lvl="0" marL="457200" rtl="0" algn="l">
              <a:spcBef>
                <a:spcPts val="0"/>
              </a:spcBef>
              <a:spcAft>
                <a:spcPts val="0"/>
              </a:spcAft>
              <a:buSzPts val="1800"/>
              <a:buChar char="●"/>
            </a:pPr>
            <a:r>
              <a:rPr lang="en"/>
              <a:t>Mentors will revert back to their 19th Century selves and will be supporters of one of six theories</a:t>
            </a:r>
            <a:endParaRPr/>
          </a:p>
          <a:p>
            <a:pPr indent="-342900" lvl="0" marL="457200" rtl="0" algn="l">
              <a:spcBef>
                <a:spcPts val="0"/>
              </a:spcBef>
              <a:spcAft>
                <a:spcPts val="0"/>
              </a:spcAft>
              <a:buSzPts val="1800"/>
              <a:buChar char="●"/>
            </a:pPr>
            <a:r>
              <a:rPr lang="en"/>
              <a:t>Londoners </a:t>
            </a:r>
            <a:r>
              <a:rPr lang="en"/>
              <a:t>will</a:t>
            </a:r>
            <a:r>
              <a:rPr lang="en"/>
              <a:t> meet individually with each group and</a:t>
            </a:r>
            <a:r>
              <a:rPr lang="en"/>
              <a:t> rotate between posters every 3 minutes. </a:t>
            </a:r>
            <a:endParaRPr/>
          </a:p>
          <a:p>
            <a:pPr indent="0" lvl="0" marL="457200" rtl="0" algn="l">
              <a:spcBef>
                <a:spcPts val="1200"/>
              </a:spcBef>
              <a:spcAft>
                <a:spcPts val="0"/>
              </a:spcAft>
              <a:buNone/>
            </a:pPr>
            <a:r>
              <a:t/>
            </a:r>
            <a:endParaRPr sz="1600"/>
          </a:p>
          <a:p>
            <a:pPr indent="0" lvl="0" marL="9144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a:t>
            </a:r>
            <a:r>
              <a:rPr lang="en"/>
              <a:t>group</a:t>
            </a:r>
            <a:r>
              <a:rPr lang="en"/>
              <a:t> will be give the following:</a:t>
            </a:r>
            <a:endParaRPr/>
          </a:p>
          <a:p>
            <a:pPr indent="-317500" lvl="1" marL="914400" rtl="0" algn="l">
              <a:spcBef>
                <a:spcPts val="0"/>
              </a:spcBef>
              <a:spcAft>
                <a:spcPts val="0"/>
              </a:spcAft>
              <a:buSzPts val="1400"/>
              <a:buChar char="○"/>
            </a:pPr>
            <a:r>
              <a:rPr lang="en"/>
              <a:t>Printouts of data and visualizations from the notebooks</a:t>
            </a:r>
            <a:endParaRPr/>
          </a:p>
          <a:p>
            <a:pPr indent="-342900" lvl="0" marL="457200" rtl="0" algn="l">
              <a:spcBef>
                <a:spcPts val="0"/>
              </a:spcBef>
              <a:spcAft>
                <a:spcPts val="0"/>
              </a:spcAft>
              <a:buSzPts val="1800"/>
              <a:buChar char="●"/>
            </a:pPr>
            <a:r>
              <a:rPr lang="en"/>
              <a:t>Advice</a:t>
            </a:r>
            <a:endParaRPr/>
          </a:p>
          <a:p>
            <a:pPr indent="-317500" lvl="1" marL="914400" rtl="0" algn="l">
              <a:spcBef>
                <a:spcPts val="0"/>
              </a:spcBef>
              <a:spcAft>
                <a:spcPts val="0"/>
              </a:spcAft>
              <a:buSzPts val="1400"/>
              <a:buChar char="○"/>
            </a:pPr>
            <a:r>
              <a:rPr lang="en"/>
              <a:t>The poster is just a visual aid. </a:t>
            </a:r>
            <a:endParaRPr/>
          </a:p>
          <a:p>
            <a:pPr indent="-317500" lvl="1" marL="914400" rtl="0" algn="l">
              <a:spcBef>
                <a:spcPts val="0"/>
              </a:spcBef>
              <a:spcAft>
                <a:spcPts val="0"/>
              </a:spcAft>
              <a:buSzPts val="1400"/>
              <a:buChar char="○"/>
            </a:pPr>
            <a:r>
              <a:rPr lang="en"/>
              <a:t>Sketch the layout of your poster beforehand</a:t>
            </a:r>
            <a:endParaRPr/>
          </a:p>
          <a:p>
            <a:pPr indent="-317500" lvl="1" marL="914400" rtl="0" algn="l">
              <a:spcBef>
                <a:spcPts val="0"/>
              </a:spcBef>
              <a:spcAft>
                <a:spcPts val="0"/>
              </a:spcAft>
              <a:buSzPts val="1400"/>
              <a:buChar char="○"/>
            </a:pPr>
            <a:r>
              <a:rPr lang="en"/>
              <a:t>Present your argument clearly and concisely</a:t>
            </a:r>
            <a:endParaRPr/>
          </a:p>
          <a:p>
            <a:pPr indent="-317500" lvl="1" marL="914400" rtl="0" algn="l">
              <a:spcBef>
                <a:spcPts val="0"/>
              </a:spcBef>
              <a:spcAft>
                <a:spcPts val="0"/>
              </a:spcAft>
              <a:buSzPts val="1400"/>
              <a:buChar char="○"/>
            </a:pPr>
            <a:r>
              <a:rPr lang="en"/>
              <a:t>Be prepared to counter arguments from the Londoners: </a:t>
            </a:r>
            <a:endParaRPr/>
          </a:p>
          <a:p>
            <a:pPr indent="-317500" lvl="2" marL="1371600" rtl="0" algn="l">
              <a:spcBef>
                <a:spcPts val="0"/>
              </a:spcBef>
              <a:spcAft>
                <a:spcPts val="0"/>
              </a:spcAft>
              <a:buSzPts val="1400"/>
              <a:buChar char="■"/>
            </a:pPr>
            <a:r>
              <a:rPr lang="en"/>
              <a:t>Have data and the appropriate reasoning ready</a:t>
            </a:r>
            <a:endParaRPr/>
          </a:p>
          <a:p>
            <a:pPr indent="-317500" lvl="2" marL="1371600" rtl="0" algn="l">
              <a:spcBef>
                <a:spcPts val="0"/>
              </a:spcBef>
              <a:spcAft>
                <a:spcPts val="0"/>
              </a:spcAft>
              <a:buSzPts val="1400"/>
              <a:buChar char="■"/>
            </a:pPr>
            <a:r>
              <a:rPr lang="en"/>
              <a:t>Find</a:t>
            </a:r>
            <a:r>
              <a:rPr lang="en"/>
              <a:t> the flaws and weaknesses in their arguments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Claim, Evidence, Reasoning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Claim: s</a:t>
            </a:r>
            <a:r>
              <a:rPr lang="en"/>
              <a:t>tatement</a:t>
            </a:r>
            <a:r>
              <a:rPr lang="en"/>
              <a:t> that answers the original question</a:t>
            </a:r>
            <a:endParaRPr/>
          </a:p>
          <a:p>
            <a:pPr indent="-342900" lvl="0" marL="457200" rtl="0" algn="l">
              <a:spcBef>
                <a:spcPts val="0"/>
              </a:spcBef>
              <a:spcAft>
                <a:spcPts val="0"/>
              </a:spcAft>
              <a:buSzPts val="1800"/>
              <a:buChar char="●"/>
            </a:pPr>
            <a:r>
              <a:rPr lang="en"/>
              <a:t>Evidence: raw data, results from data experiments</a:t>
            </a:r>
            <a:endParaRPr/>
          </a:p>
          <a:p>
            <a:pPr indent="-342900" lvl="0" marL="457200" rtl="0" algn="l">
              <a:spcBef>
                <a:spcPts val="0"/>
              </a:spcBef>
              <a:spcAft>
                <a:spcPts val="0"/>
              </a:spcAft>
              <a:buSzPts val="1800"/>
              <a:buChar char="●"/>
            </a:pPr>
            <a:r>
              <a:rPr lang="en"/>
              <a:t>Reasoning: explanation that connects the claim to the evidence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50875" y="433550"/>
            <a:ext cx="8775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Scientific Argumentation: When the answer isn’t known…yet</a:t>
            </a:r>
            <a:endParaRPr/>
          </a:p>
        </p:txBody>
      </p:sp>
      <p:pic>
        <p:nvPicPr>
          <p:cNvPr id="67" name="Google Shape;67;p15"/>
          <p:cNvPicPr preferRelativeResize="0"/>
          <p:nvPr/>
        </p:nvPicPr>
        <p:blipFill>
          <a:blip r:embed="rId3">
            <a:alphaModFix/>
          </a:blip>
          <a:stretch>
            <a:fillRect/>
          </a:stretch>
        </p:blipFill>
        <p:spPr>
          <a:xfrm>
            <a:off x="2000250" y="1146175"/>
            <a:ext cx="51435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arguing different from explaining…</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u="sng"/>
              <a:t>Explaining</a:t>
            </a:r>
            <a:endParaRPr b="1" sz="2400" u="sng"/>
          </a:p>
          <a:p>
            <a:pPr indent="-355600" lvl="0" marL="457200" rtl="0" algn="l">
              <a:spcBef>
                <a:spcPts val="1200"/>
              </a:spcBef>
              <a:spcAft>
                <a:spcPts val="0"/>
              </a:spcAft>
              <a:buSzPts val="2000"/>
              <a:buChar char="●"/>
            </a:pPr>
            <a:r>
              <a:rPr lang="en" sz="2000"/>
              <a:t>The question has already been answered.</a:t>
            </a:r>
            <a:endParaRPr sz="2000"/>
          </a:p>
          <a:p>
            <a:pPr indent="-355600" lvl="0" marL="457200" rtl="0" algn="l">
              <a:spcBef>
                <a:spcPts val="0"/>
              </a:spcBef>
              <a:spcAft>
                <a:spcPts val="0"/>
              </a:spcAft>
              <a:buSzPts val="2000"/>
              <a:buChar char="●"/>
            </a:pPr>
            <a:r>
              <a:rPr lang="en" sz="2000"/>
              <a:t>The goal is to inform others</a:t>
            </a:r>
            <a:endParaRPr sz="2000"/>
          </a:p>
          <a:p>
            <a:pPr indent="-355600" lvl="0" marL="457200" rtl="0" algn="l">
              <a:spcBef>
                <a:spcPts val="0"/>
              </a:spcBef>
              <a:spcAft>
                <a:spcPts val="0"/>
              </a:spcAft>
              <a:buSzPts val="2000"/>
              <a:buChar char="●"/>
            </a:pPr>
            <a:r>
              <a:rPr lang="en" sz="2000"/>
              <a:t>Need to use scientific theories in your reasoning</a:t>
            </a:r>
            <a:endParaRPr sz="2000"/>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400" u="sng"/>
              <a:t>Arguing</a:t>
            </a:r>
            <a:endParaRPr b="1" sz="2400" u="sng"/>
          </a:p>
          <a:p>
            <a:pPr indent="-355600" lvl="0" marL="457200" rtl="0" algn="l">
              <a:spcBef>
                <a:spcPts val="1200"/>
              </a:spcBef>
              <a:spcAft>
                <a:spcPts val="0"/>
              </a:spcAft>
              <a:buSzPts val="2000"/>
              <a:buChar char="●"/>
            </a:pPr>
            <a:r>
              <a:rPr lang="en" sz="2000"/>
              <a:t>The question has not been answered yet.</a:t>
            </a:r>
            <a:endParaRPr sz="2000"/>
          </a:p>
          <a:p>
            <a:pPr indent="-355600" lvl="0" marL="457200" rtl="0" algn="l">
              <a:spcBef>
                <a:spcPts val="0"/>
              </a:spcBef>
              <a:spcAft>
                <a:spcPts val="0"/>
              </a:spcAft>
              <a:buSzPts val="2000"/>
              <a:buChar char="●"/>
            </a:pPr>
            <a:r>
              <a:rPr lang="en" sz="2000"/>
              <a:t>The goal is to persuade others and build knowledge</a:t>
            </a:r>
            <a:endParaRPr sz="2000"/>
          </a:p>
          <a:p>
            <a:pPr indent="-355600" lvl="0" marL="457200" rtl="0" algn="l">
              <a:spcBef>
                <a:spcPts val="0"/>
              </a:spcBef>
              <a:spcAft>
                <a:spcPts val="0"/>
              </a:spcAft>
              <a:buSzPts val="2000"/>
              <a:buChar char="●"/>
            </a:pPr>
            <a:r>
              <a:rPr lang="en" sz="2000"/>
              <a:t>May or may not have scientific theory in your reasoning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cholera killing some but not others?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Should we be explaining or arguing?</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cholera killing some but not others?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Should we be explaining or arguing? It depends…</a:t>
            </a:r>
            <a:endParaRPr sz="2100"/>
          </a:p>
          <a:p>
            <a:pPr indent="0" lvl="0" marL="0" rtl="0" algn="l">
              <a:spcBef>
                <a:spcPts val="1200"/>
              </a:spcBef>
              <a:spcAft>
                <a:spcPts val="1200"/>
              </a:spcAft>
              <a:buNone/>
            </a:pPr>
            <a:r>
              <a:rPr lang="en" sz="2100"/>
              <a:t>How is 2022 different than 1854?</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cholera killing some but not others?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Should we be explaining or arguing? It depends…</a:t>
            </a:r>
            <a:endParaRPr sz="2100"/>
          </a:p>
          <a:p>
            <a:pPr indent="0" lvl="0" marL="0" rtl="0" algn="l">
              <a:spcBef>
                <a:spcPts val="1200"/>
              </a:spcBef>
              <a:spcAft>
                <a:spcPts val="0"/>
              </a:spcAft>
              <a:buNone/>
            </a:pPr>
            <a:r>
              <a:rPr lang="en" sz="2100"/>
              <a:t>How is 2022 different than 1854?</a:t>
            </a:r>
            <a:endParaRPr sz="2100"/>
          </a:p>
          <a:p>
            <a:pPr indent="0" lvl="0" marL="457200" rtl="0" algn="l">
              <a:spcBef>
                <a:spcPts val="1200"/>
              </a:spcBef>
              <a:spcAft>
                <a:spcPts val="0"/>
              </a:spcAft>
              <a:buNone/>
            </a:pPr>
            <a:r>
              <a:rPr lang="en" sz="2100"/>
              <a:t>2022: We have the “germ theory of disease”. </a:t>
            </a:r>
            <a:endParaRPr sz="2100"/>
          </a:p>
          <a:p>
            <a:pPr indent="0" lvl="0" marL="457200" rtl="0" algn="l">
              <a:spcBef>
                <a:spcPts val="1200"/>
              </a:spcBef>
              <a:spcAft>
                <a:spcPts val="1200"/>
              </a:spcAft>
              <a:buNone/>
            </a:pPr>
            <a:r>
              <a:rPr lang="en" sz="2100"/>
              <a:t>1854: No established scientific theory explaining how diseases spread.</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cholera killing some but not others?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Should we be explaining or arguing? It depends…</a:t>
            </a:r>
            <a:endParaRPr sz="2100"/>
          </a:p>
          <a:p>
            <a:pPr indent="0" lvl="0" marL="0" rtl="0" algn="l">
              <a:spcBef>
                <a:spcPts val="1200"/>
              </a:spcBef>
              <a:spcAft>
                <a:spcPts val="0"/>
              </a:spcAft>
              <a:buNone/>
            </a:pPr>
            <a:r>
              <a:rPr lang="en" sz="2100"/>
              <a:t>How is 2022 different than 1854?</a:t>
            </a:r>
            <a:endParaRPr sz="2100"/>
          </a:p>
          <a:p>
            <a:pPr indent="0" lvl="0" marL="457200" rtl="0" algn="l">
              <a:spcBef>
                <a:spcPts val="1200"/>
              </a:spcBef>
              <a:spcAft>
                <a:spcPts val="0"/>
              </a:spcAft>
              <a:buNone/>
            </a:pPr>
            <a:r>
              <a:rPr lang="en" sz="2100"/>
              <a:t>2022: We have the “germ theory of disease” - EXPLAIN</a:t>
            </a:r>
            <a:endParaRPr sz="2100"/>
          </a:p>
          <a:p>
            <a:pPr indent="0" lvl="0" marL="457200" rtl="0" algn="l">
              <a:spcBef>
                <a:spcPts val="1200"/>
              </a:spcBef>
              <a:spcAft>
                <a:spcPts val="1200"/>
              </a:spcAft>
              <a:buNone/>
            </a:pPr>
            <a:r>
              <a:rPr lang="en" sz="2100"/>
              <a:t>1854: No established scientific theory explaining how diseases spread - ARGUE</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Anatomy of a good argument</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Clearly state the question/problem</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State your claim</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Provide data and visuals (evidence)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Explain your reasoning</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Provide a critique of the alternative explanation(s) including:</a:t>
            </a:r>
            <a:endParaRPr sz="1900">
              <a:solidFill>
                <a:schemeClr val="dk1"/>
              </a:solidFill>
            </a:endParaRPr>
          </a:p>
          <a:p>
            <a:pPr indent="-349250" lvl="1" marL="1371600" rtl="0" algn="l">
              <a:spcBef>
                <a:spcPts val="0"/>
              </a:spcBef>
              <a:spcAft>
                <a:spcPts val="0"/>
              </a:spcAft>
              <a:buClr>
                <a:schemeClr val="dk1"/>
              </a:buClr>
              <a:buSzPts val="1900"/>
              <a:buChar char="○"/>
            </a:pPr>
            <a:r>
              <a:rPr lang="en" sz="1900">
                <a:solidFill>
                  <a:schemeClr val="dk1"/>
                </a:solidFill>
              </a:rPr>
              <a:t>How it may not be supported by the data</a:t>
            </a:r>
            <a:endParaRPr sz="1900">
              <a:solidFill>
                <a:schemeClr val="dk1"/>
              </a:solidFill>
            </a:endParaRPr>
          </a:p>
          <a:p>
            <a:pPr indent="-349250" lvl="1" marL="1371600" rtl="0" algn="l">
              <a:spcBef>
                <a:spcPts val="0"/>
              </a:spcBef>
              <a:spcAft>
                <a:spcPts val="0"/>
              </a:spcAft>
              <a:buClr>
                <a:schemeClr val="dk1"/>
              </a:buClr>
              <a:buSzPts val="1900"/>
              <a:buChar char="○"/>
            </a:pPr>
            <a:r>
              <a:rPr lang="en" sz="1900">
                <a:solidFill>
                  <a:schemeClr val="dk1"/>
                </a:solidFill>
              </a:rPr>
              <a:t>How the data that supports it is not good</a:t>
            </a:r>
            <a:endParaRPr sz="1900">
              <a:solidFill>
                <a:schemeClr val="dk1"/>
              </a:solidFill>
            </a:endParaRPr>
          </a:p>
          <a:p>
            <a:pPr indent="457200" lvl="0" marL="0" rtl="0" algn="l">
              <a:spcBef>
                <a:spcPts val="0"/>
              </a:spcBef>
              <a:spcAft>
                <a:spcPts val="0"/>
              </a:spcAft>
              <a:buNone/>
            </a:pPr>
            <a:r>
              <a:t/>
            </a:r>
            <a:endParaRPr sz="1900">
              <a:solidFill>
                <a:schemeClr val="dk1"/>
              </a:solidFill>
            </a:endParaRPr>
          </a:p>
          <a:p>
            <a:pPr indent="45720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