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312" r:id="rId2"/>
    <p:sldId id="313" r:id="rId3"/>
    <p:sldId id="314" r:id="rId4"/>
    <p:sldId id="315" r:id="rId5"/>
    <p:sldId id="31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7B141-9513-E64F-9C67-2869D3218DF9}" type="datetimeFigureOut">
              <a:rPr lang="en-US" smtClean="0"/>
              <a:t>7/28/23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CFD7D-05FF-9644-B4FD-A42E2B0B7832}" type="slidenum">
              <a:rPr lang="en-US" smtClean="0"/>
              <a:t>‹#›</a:t>
            </a:fld>
            <a:endParaRPr lang="en-US"/>
          </a:p>
        </p:txBody>
      </p:sp>
    </p:spTree>
    <p:extLst>
      <p:ext uri="{BB962C8B-B14F-4D97-AF65-F5344CB8AC3E}">
        <p14:creationId xmlns:p14="http://schemas.microsoft.com/office/powerpoint/2010/main" val="791767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a146d0870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a146d087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5a146d0870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5a146d0870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solidFill>
                  <a:schemeClr val="dk1"/>
                </a:solidFill>
              </a:rPr>
              <a:t>Explain to students that they will be playing a tabletop bean bag toss game,where there is a stack of tin cans and the students must stand behind a line and toss a bean bag into the cans to try to knock down as many as they can. Let them know that we will be using this activity to investigate a statistical concept, but that we will discuss the specifics later.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a146d087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a146d087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a7da24e1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a7da24e1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lead discussion:</a:t>
            </a:r>
            <a:endParaRPr/>
          </a:p>
          <a:p>
            <a:pPr marL="0" lvl="0" indent="0" algn="l" rtl="0">
              <a:spcBef>
                <a:spcPts val="0"/>
              </a:spcBef>
              <a:spcAft>
                <a:spcPts val="0"/>
              </a:spcAft>
              <a:buNone/>
            </a:pPr>
            <a:endParaRPr/>
          </a:p>
          <a:p>
            <a:pPr marL="457200" lvl="0" indent="0" algn="l" rtl="0">
              <a:spcBef>
                <a:spcPts val="0"/>
              </a:spcBef>
              <a:spcAft>
                <a:spcPts val="0"/>
              </a:spcAft>
              <a:buNone/>
            </a:pPr>
            <a:r>
              <a:rPr lang="en">
                <a:solidFill>
                  <a:schemeClr val="dk1"/>
                </a:solidFill>
              </a:rPr>
              <a:t>Why do we use line graphs? </a:t>
            </a:r>
            <a:endParaRPr>
              <a:solidFill>
                <a:schemeClr val="dk1"/>
              </a:solidFill>
            </a:endParaRPr>
          </a:p>
          <a:p>
            <a:pPr marL="457200" lvl="0" indent="0" algn="l" rtl="0">
              <a:spcBef>
                <a:spcPts val="0"/>
              </a:spcBef>
              <a:spcAft>
                <a:spcPts val="0"/>
              </a:spcAft>
              <a:buNone/>
            </a:pPr>
            <a:r>
              <a:rPr lang="en">
                <a:solidFill>
                  <a:schemeClr val="dk1"/>
                </a:solidFill>
              </a:rPr>
              <a:t>What information do they help us visualize? </a:t>
            </a:r>
            <a:endParaRPr>
              <a:solidFill>
                <a:schemeClr val="dk1"/>
              </a:solidFill>
            </a:endParaRPr>
          </a:p>
          <a:p>
            <a:pPr marL="457200" lvl="0" indent="0" algn="l" rtl="0">
              <a:spcBef>
                <a:spcPts val="0"/>
              </a:spcBef>
              <a:spcAft>
                <a:spcPts val="0"/>
              </a:spcAft>
              <a:buNone/>
            </a:pPr>
            <a:r>
              <a:rPr lang="en">
                <a:solidFill>
                  <a:schemeClr val="dk1"/>
                </a:solidFill>
              </a:rPr>
              <a:t>Hopefully students know that they help us see trends in our data. Then ask “What trends do we notice about this data? Who won? Was one team winning the entire time? What happened here? (pointing to the dip in Team A’s performance in round 2) Why do you think that happened?” </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r>
              <a:rPr lang="en">
                <a:solidFill>
                  <a:schemeClr val="dk1"/>
                </a:solidFill>
              </a:rPr>
              <a:t>Instructors can then let students in on the fact that the cans were swapped out for weighted cans. The dip in our data shows the point where something in the environment changed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5a7da24e1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5a7da24e1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explaining the concept have students either look at the graph that they created or the sample graph provided and identify the following:</a:t>
            </a:r>
            <a:endParaRPr/>
          </a:p>
          <a:p>
            <a:pPr marL="457200" lvl="0" indent="-298450" algn="l" rtl="0">
              <a:spcBef>
                <a:spcPts val="0"/>
              </a:spcBef>
              <a:spcAft>
                <a:spcPts val="0"/>
              </a:spcAft>
              <a:buSzPts val="1100"/>
              <a:buChar char="●"/>
            </a:pPr>
            <a:r>
              <a:rPr lang="en"/>
              <a:t>Treatment group - group A</a:t>
            </a:r>
            <a:endParaRPr/>
          </a:p>
          <a:p>
            <a:pPr marL="457200" lvl="0" indent="-298450" algn="l" rtl="0">
              <a:spcBef>
                <a:spcPts val="0"/>
              </a:spcBef>
              <a:spcAft>
                <a:spcPts val="0"/>
              </a:spcAft>
              <a:buSzPts val="1100"/>
              <a:buChar char="●"/>
            </a:pPr>
            <a:r>
              <a:rPr lang="en"/>
              <a:t>Control group - group B</a:t>
            </a:r>
            <a:endParaRPr/>
          </a:p>
          <a:p>
            <a:pPr marL="457200" lvl="0" indent="-298450" algn="l" rtl="0">
              <a:spcBef>
                <a:spcPts val="0"/>
              </a:spcBef>
              <a:spcAft>
                <a:spcPts val="0"/>
              </a:spcAft>
              <a:buSzPts val="1100"/>
              <a:buChar char="●"/>
            </a:pPr>
            <a:r>
              <a:rPr lang="en"/>
              <a:t>Explanatory variable - student throwing</a:t>
            </a:r>
            <a:endParaRPr/>
          </a:p>
          <a:p>
            <a:pPr marL="457200" lvl="0" indent="-298450" algn="l" rtl="0">
              <a:spcBef>
                <a:spcPts val="0"/>
              </a:spcBef>
              <a:spcAft>
                <a:spcPts val="0"/>
              </a:spcAft>
              <a:buSzPts val="1100"/>
              <a:buChar char="●"/>
            </a:pPr>
            <a:r>
              <a:rPr lang="en"/>
              <a:t>Outcome or response variable - # bags knocked down</a:t>
            </a:r>
            <a:endParaRPr/>
          </a:p>
          <a:p>
            <a:pPr marL="9144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0DC3-355A-3892-1FBF-E1D4D9610E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1C5564-673F-3643-B362-208C0F635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362456-55A5-D4A2-3B86-1337CF745096}"/>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5" name="Footer Placeholder 4">
            <a:extLst>
              <a:ext uri="{FF2B5EF4-FFF2-40B4-BE49-F238E27FC236}">
                <a16:creationId xmlns:a16="http://schemas.microsoft.com/office/drawing/2014/main" id="{17006D1D-CF6B-40B6-BD41-92E2944CB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6122B-C919-7BA8-37A5-E89603828008}"/>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356890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8AC2-0180-9A6A-D95C-9B4D0CB40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012886-EA11-D903-4C18-7B503304C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EE169-035C-E35D-C820-60C166F5083C}"/>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5" name="Footer Placeholder 4">
            <a:extLst>
              <a:ext uri="{FF2B5EF4-FFF2-40B4-BE49-F238E27FC236}">
                <a16:creationId xmlns:a16="http://schemas.microsoft.com/office/drawing/2014/main" id="{F02AD611-4652-55B1-98B5-E0EB46ED4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8EC59-5B25-094D-5A31-0F3193322FB2}"/>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193868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A6E13-191D-6141-5863-EF9B7DDD7D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829D7-85DF-94AF-3C12-6D42D75B2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DC305-F805-A7F2-7463-CA97C9090948}"/>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5" name="Footer Placeholder 4">
            <a:extLst>
              <a:ext uri="{FF2B5EF4-FFF2-40B4-BE49-F238E27FC236}">
                <a16:creationId xmlns:a16="http://schemas.microsoft.com/office/drawing/2014/main" id="{E07A6490-8A82-832D-CC57-CE313A10C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87830-213F-9759-E1D0-A8BEA9E242C6}"/>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2991665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6986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31C5-B755-76C8-5C1A-7E9CDB4FA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12E5B-4614-897A-8FD5-4CBF7FE6E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EFCDB-CF6C-FE98-7CFC-7F9CA703D2A0}"/>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5" name="Footer Placeholder 4">
            <a:extLst>
              <a:ext uri="{FF2B5EF4-FFF2-40B4-BE49-F238E27FC236}">
                <a16:creationId xmlns:a16="http://schemas.microsoft.com/office/drawing/2014/main" id="{17438287-6978-BD6F-3F43-7870B69BB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BE480-BE9D-9F90-04E8-D33569FAFD90}"/>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423914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57E3-FB5A-0E68-7BB3-A87DDA005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1C37B-7A40-0186-532C-16F6EA733C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0EE56-255A-52A9-CD7F-FA180ECDA6A1}"/>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5" name="Footer Placeholder 4">
            <a:extLst>
              <a:ext uri="{FF2B5EF4-FFF2-40B4-BE49-F238E27FC236}">
                <a16:creationId xmlns:a16="http://schemas.microsoft.com/office/drawing/2014/main" id="{0B813EF7-8B4D-26A1-415F-8B419783E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78310-FAE0-0766-5515-ADFFCFFB5258}"/>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42713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907F-6940-CD89-0DA7-16366855C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54D68-C7A5-B2F4-D294-E8FDF5FF6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0260B5-384C-0767-2113-F8E792C1F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2E3F7C-763A-CC12-D8D7-AE948FB8A462}"/>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6" name="Footer Placeholder 5">
            <a:extLst>
              <a:ext uri="{FF2B5EF4-FFF2-40B4-BE49-F238E27FC236}">
                <a16:creationId xmlns:a16="http://schemas.microsoft.com/office/drawing/2014/main" id="{2D219765-6B40-B33C-60A2-C94DBE3B5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0C93A-EE0C-F16D-EA96-C074BBC6E940}"/>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64782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B91-4ECA-EC2B-9EA6-94C7B33E78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7C937A-6D6F-55CF-E72F-415F8B67D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37B68-8939-B908-87AB-3541FFBBA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F3F82B-1BA6-E6AB-AE6F-AA100FADE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54AE0-9EE9-37AB-F016-7183A8944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D65D70-489C-08C0-7F61-BC398EAF218C}"/>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8" name="Footer Placeholder 7">
            <a:extLst>
              <a:ext uri="{FF2B5EF4-FFF2-40B4-BE49-F238E27FC236}">
                <a16:creationId xmlns:a16="http://schemas.microsoft.com/office/drawing/2014/main" id="{0C005C38-256F-DCC9-0236-BFEDA7B647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631829-844D-638E-6A73-1E3E80B686B6}"/>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50434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ADBA-7823-DE6A-4873-B34CFA6A4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1F6C9-C1FB-62F4-04DC-49E874A9AABA}"/>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4" name="Footer Placeholder 3">
            <a:extLst>
              <a:ext uri="{FF2B5EF4-FFF2-40B4-BE49-F238E27FC236}">
                <a16:creationId xmlns:a16="http://schemas.microsoft.com/office/drawing/2014/main" id="{9D5673B8-C20C-824D-839B-48F5A7D17C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6FEFAA-779A-79A4-5B07-BC481FE674DD}"/>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107385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8A603-A139-E813-CFD1-AF870EBF92F7}"/>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3" name="Footer Placeholder 2">
            <a:extLst>
              <a:ext uri="{FF2B5EF4-FFF2-40B4-BE49-F238E27FC236}">
                <a16:creationId xmlns:a16="http://schemas.microsoft.com/office/drawing/2014/main" id="{8F098119-698E-0851-8D18-DF957C8D5E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646801-3BEA-ACDE-A471-9F5A881CF6FF}"/>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105297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5653-3687-70E0-00CC-01793A0A9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E9C774-0711-77EC-29D1-55C6881B2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B643FA-E188-98B8-B5A3-A536BCDD3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96E81-18D4-F899-DE3B-5356D12E219C}"/>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6" name="Footer Placeholder 5">
            <a:extLst>
              <a:ext uri="{FF2B5EF4-FFF2-40B4-BE49-F238E27FC236}">
                <a16:creationId xmlns:a16="http://schemas.microsoft.com/office/drawing/2014/main" id="{E1FFC930-05D2-9D9D-232E-58B210A00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D91C3-6D7B-B122-9441-50A236670684}"/>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257946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F6D5-4DD2-D75A-B431-FBF876B11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3B1E09-B286-F9A2-371B-94C2C2551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2B5DF-07D9-9155-2037-96D7A1C21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5472A-646C-529D-6938-6772646644DB}"/>
              </a:ext>
            </a:extLst>
          </p:cNvPr>
          <p:cNvSpPr>
            <a:spLocks noGrp="1"/>
          </p:cNvSpPr>
          <p:nvPr>
            <p:ph type="dt" sz="half" idx="10"/>
          </p:nvPr>
        </p:nvSpPr>
        <p:spPr/>
        <p:txBody>
          <a:bodyPr/>
          <a:lstStyle/>
          <a:p>
            <a:fld id="{FB2527F0-CBDB-B346-AB12-D1E7DF6D527F}" type="datetimeFigureOut">
              <a:rPr lang="en-US" smtClean="0"/>
              <a:t>7/28/23</a:t>
            </a:fld>
            <a:endParaRPr lang="en-US"/>
          </a:p>
        </p:txBody>
      </p:sp>
      <p:sp>
        <p:nvSpPr>
          <p:cNvPr id="6" name="Footer Placeholder 5">
            <a:extLst>
              <a:ext uri="{FF2B5EF4-FFF2-40B4-BE49-F238E27FC236}">
                <a16:creationId xmlns:a16="http://schemas.microsoft.com/office/drawing/2014/main" id="{552DA5DF-CD42-BE30-EAC6-1C7F6F048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18635-2518-F314-E0BB-5768F9C6B27A}"/>
              </a:ext>
            </a:extLst>
          </p:cNvPr>
          <p:cNvSpPr>
            <a:spLocks noGrp="1"/>
          </p:cNvSpPr>
          <p:nvPr>
            <p:ph type="sldNum" sz="quarter" idx="12"/>
          </p:nvPr>
        </p:nvSpPr>
        <p:spPr/>
        <p:txBody>
          <a:bodyPr/>
          <a:lstStyle/>
          <a:p>
            <a:fld id="{242640E7-B1C1-2049-8B0E-F12125EF9CE5}" type="slidenum">
              <a:rPr lang="en-US" smtClean="0"/>
              <a:t>‹#›</a:t>
            </a:fld>
            <a:endParaRPr lang="en-US"/>
          </a:p>
        </p:txBody>
      </p:sp>
    </p:spTree>
    <p:extLst>
      <p:ext uri="{BB962C8B-B14F-4D97-AF65-F5344CB8AC3E}">
        <p14:creationId xmlns:p14="http://schemas.microsoft.com/office/powerpoint/2010/main" val="295395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B0B5B-0245-A7D1-73D8-6C9719FA1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74AB2-C24B-EB92-1592-EA0EF0A22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7C8BB-67E6-60A4-E90B-783C38EB0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527F0-CBDB-B346-AB12-D1E7DF6D527F}" type="datetimeFigureOut">
              <a:rPr lang="en-US" smtClean="0"/>
              <a:t>7/28/23</a:t>
            </a:fld>
            <a:endParaRPr lang="en-US"/>
          </a:p>
        </p:txBody>
      </p:sp>
      <p:sp>
        <p:nvSpPr>
          <p:cNvPr id="5" name="Footer Placeholder 4">
            <a:extLst>
              <a:ext uri="{FF2B5EF4-FFF2-40B4-BE49-F238E27FC236}">
                <a16:creationId xmlns:a16="http://schemas.microsoft.com/office/drawing/2014/main" id="{24EBB168-0CA9-91E5-70DB-D14DB3CD3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F05FD2-46EA-3104-8723-CD6885875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640E7-B1C1-2049-8B0E-F12125EF9CE5}" type="slidenum">
              <a:rPr lang="en-US" smtClean="0"/>
              <a:t>‹#›</a:t>
            </a:fld>
            <a:endParaRPr lang="en-US"/>
          </a:p>
        </p:txBody>
      </p:sp>
    </p:spTree>
    <p:extLst>
      <p:ext uri="{BB962C8B-B14F-4D97-AF65-F5344CB8AC3E}">
        <p14:creationId xmlns:p14="http://schemas.microsoft.com/office/powerpoint/2010/main" val="1328185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lVjh0Wk_i_f8c3eQC42uBL2QeOsxtbxzCedZlFLZ-TI/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ctrTitle"/>
          </p:nvPr>
        </p:nvSpPr>
        <p:spPr>
          <a:xfrm>
            <a:off x="415611" y="887700"/>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
              <a:t>Difference in Difference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7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Bean Bag Toss: A game to explore difference in difference</a:t>
            </a:r>
            <a:endParaRPr/>
          </a:p>
        </p:txBody>
      </p:sp>
      <p:pic>
        <p:nvPicPr>
          <p:cNvPr id="400" name="Google Shape;400;p70"/>
          <p:cNvPicPr preferRelativeResize="0"/>
          <p:nvPr/>
        </p:nvPicPr>
        <p:blipFill>
          <a:blip r:embed="rId3">
            <a:alphaModFix/>
          </a:blip>
          <a:stretch>
            <a:fillRect/>
          </a:stretch>
        </p:blipFill>
        <p:spPr>
          <a:xfrm>
            <a:off x="3164634" y="1356968"/>
            <a:ext cx="4848277" cy="5094633"/>
          </a:xfrm>
          <a:prstGeom prst="rect">
            <a:avLst/>
          </a:prstGeom>
          <a:noFill/>
          <a:ln>
            <a:noFill/>
          </a:ln>
        </p:spPr>
      </p:pic>
      <p:sp>
        <p:nvSpPr>
          <p:cNvPr id="401" name="Google Shape;401;p70"/>
          <p:cNvSpPr/>
          <p:nvPr/>
        </p:nvSpPr>
        <p:spPr>
          <a:xfrm>
            <a:off x="7084300" y="1653600"/>
            <a:ext cx="2044400" cy="8144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latin typeface="Courier New"/>
                <a:ea typeface="Courier New"/>
                <a:cs typeface="Courier New"/>
                <a:sym typeface="Courier New"/>
              </a:rPr>
              <a:t>How many can you knock down?</a:t>
            </a:r>
            <a:endParaRPr sz="24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Rules of the game:</a:t>
            </a:r>
            <a:endParaRPr/>
          </a:p>
          <a:p>
            <a:endParaRPr/>
          </a:p>
        </p:txBody>
      </p:sp>
      <p:sp>
        <p:nvSpPr>
          <p:cNvPr id="407" name="Google Shape;407;p7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a:t>The class will be divided into two teams</a:t>
            </a:r>
            <a:endParaRPr/>
          </a:p>
          <a:p>
            <a:pPr marL="0" indent="0">
              <a:spcBef>
                <a:spcPts val="1600"/>
              </a:spcBef>
              <a:buNone/>
            </a:pPr>
            <a:r>
              <a:rPr lang="en"/>
              <a:t>Each team should:</a:t>
            </a:r>
            <a:endParaRPr/>
          </a:p>
          <a:p>
            <a:pPr>
              <a:spcBef>
                <a:spcPts val="1600"/>
              </a:spcBef>
            </a:pPr>
            <a:r>
              <a:rPr lang="en"/>
              <a:t>Come up with a team name and record it on your index card</a:t>
            </a:r>
            <a:endParaRPr/>
          </a:p>
          <a:p>
            <a:r>
              <a:rPr lang="en"/>
              <a:t>Team members take turns based on the number on index card</a:t>
            </a:r>
            <a:endParaRPr/>
          </a:p>
          <a:p>
            <a:r>
              <a:rPr lang="en"/>
              <a:t>Throw bean bag to see how many cans each member can knock down</a:t>
            </a:r>
            <a:endParaRPr/>
          </a:p>
          <a:p>
            <a:r>
              <a:rPr lang="en"/>
              <a:t>Record that number on their index card</a:t>
            </a:r>
            <a:endParaRPr/>
          </a:p>
          <a:p>
            <a:r>
              <a:rPr lang="en"/>
              <a:t>When instructed, plot data on graph.</a:t>
            </a:r>
            <a:endParaRPr/>
          </a:p>
          <a:p>
            <a:r>
              <a:rPr lang="en"/>
              <a:t>Link to the </a:t>
            </a:r>
            <a:r>
              <a:rPr lang="en" u="sng">
                <a:solidFill>
                  <a:schemeClr val="hlink"/>
                </a:solidFill>
                <a:hlinkClick r:id="rId3"/>
              </a:rPr>
              <a:t>Data table and graph for activity</a:t>
            </a:r>
            <a:endParaRPr/>
          </a:p>
          <a:p>
            <a:pPr mar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Sample Graph</a:t>
            </a:r>
            <a:endParaRPr/>
          </a:p>
        </p:txBody>
      </p:sp>
      <p:pic>
        <p:nvPicPr>
          <p:cNvPr id="413" name="Google Shape;413;p72"/>
          <p:cNvPicPr preferRelativeResize="0"/>
          <p:nvPr/>
        </p:nvPicPr>
        <p:blipFill>
          <a:blip r:embed="rId3">
            <a:alphaModFix/>
          </a:blip>
          <a:stretch>
            <a:fillRect/>
          </a:stretch>
        </p:blipFill>
        <p:spPr>
          <a:xfrm>
            <a:off x="782501" y="1356968"/>
            <a:ext cx="9127025" cy="5094633"/>
          </a:xfrm>
          <a:prstGeom prst="rect">
            <a:avLst/>
          </a:prstGeom>
          <a:noFill/>
          <a:ln>
            <a:noFill/>
          </a:ln>
        </p:spPr>
      </p:pic>
      <p:sp>
        <p:nvSpPr>
          <p:cNvPr id="414" name="Google Shape;414;p72"/>
          <p:cNvSpPr txBox="1"/>
          <p:nvPr/>
        </p:nvSpPr>
        <p:spPr>
          <a:xfrm>
            <a:off x="5082767" y="6324400"/>
            <a:ext cx="3550400" cy="615513"/>
          </a:xfrm>
          <a:prstGeom prst="rect">
            <a:avLst/>
          </a:prstGeom>
          <a:noFill/>
          <a:ln>
            <a:noFill/>
          </a:ln>
        </p:spPr>
        <p:txBody>
          <a:bodyPr spcFirstLastPara="1" wrap="square" lIns="121900" tIns="121900" rIns="121900" bIns="121900" anchor="t" anchorCtr="0">
            <a:spAutoFit/>
          </a:bodyPr>
          <a:lstStyle/>
          <a:p>
            <a:r>
              <a:rPr lang="en" sz="2400"/>
              <a:t>Student</a:t>
            </a:r>
            <a:endParaRPr sz="2400"/>
          </a:p>
        </p:txBody>
      </p:sp>
      <p:sp>
        <p:nvSpPr>
          <p:cNvPr id="415" name="Google Shape;415;p72"/>
          <p:cNvSpPr txBox="1"/>
          <p:nvPr/>
        </p:nvSpPr>
        <p:spPr>
          <a:xfrm rot="-5400000">
            <a:off x="-880567" y="3880878"/>
            <a:ext cx="3550400" cy="615513"/>
          </a:xfrm>
          <a:prstGeom prst="rect">
            <a:avLst/>
          </a:prstGeom>
          <a:noFill/>
          <a:ln>
            <a:noFill/>
          </a:ln>
        </p:spPr>
        <p:txBody>
          <a:bodyPr spcFirstLastPara="1" wrap="square" lIns="121900" tIns="121900" rIns="121900" bIns="121900" anchor="t" anchorCtr="0">
            <a:spAutoFit/>
          </a:bodyPr>
          <a:lstStyle/>
          <a:p>
            <a:r>
              <a:rPr lang="en" sz="2400"/>
              <a:t># of Cans Knocked Down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What is Difference in Difference?</a:t>
            </a:r>
            <a:endParaRPr/>
          </a:p>
        </p:txBody>
      </p:sp>
      <p:sp>
        <p:nvSpPr>
          <p:cNvPr id="421" name="Google Shape;421;p73"/>
          <p:cNvSpPr txBox="1">
            <a:spLocks noGrp="1"/>
          </p:cNvSpPr>
          <p:nvPr>
            <p:ph type="body" idx="1"/>
          </p:nvPr>
        </p:nvSpPr>
        <p:spPr>
          <a:xfrm>
            <a:off x="415600" y="1536633"/>
            <a:ext cx="11360800" cy="4980800"/>
          </a:xfrm>
          <a:prstGeom prst="rect">
            <a:avLst/>
          </a:prstGeom>
        </p:spPr>
        <p:txBody>
          <a:bodyPr spcFirstLastPara="1" vert="horz" wrap="square" lIns="121900" tIns="121900" rIns="121900" bIns="121900" rtlCol="0" anchor="t" anchorCtr="0">
            <a:normAutofit fontScale="92500" lnSpcReduction="10000"/>
          </a:bodyPr>
          <a:lstStyle/>
          <a:p>
            <a:pPr indent="-445758">
              <a:buSzPct val="100000"/>
            </a:pPr>
            <a:r>
              <a:rPr lang="en"/>
              <a:t>Difference in difference is a statistical technique used in research </a:t>
            </a:r>
            <a:endParaRPr/>
          </a:p>
          <a:p>
            <a:pPr indent="-445758">
              <a:buSzPct val="100000"/>
            </a:pPr>
            <a:r>
              <a:rPr lang="en"/>
              <a:t>It attempts to mimic an experimental research design by studying the differential effect of a </a:t>
            </a:r>
            <a:r>
              <a:rPr lang="en" u="sng"/>
              <a:t>treatment group</a:t>
            </a:r>
            <a:r>
              <a:rPr lang="en"/>
              <a:t> versus a </a:t>
            </a:r>
            <a:r>
              <a:rPr lang="en" u="sng"/>
              <a:t>control group</a:t>
            </a:r>
            <a:r>
              <a:rPr lang="en"/>
              <a:t> in a natural experiment</a:t>
            </a:r>
            <a:endParaRPr/>
          </a:p>
          <a:p>
            <a:pPr indent="-445758">
              <a:buSzPct val="100000"/>
            </a:pPr>
            <a:r>
              <a:rPr lang="en"/>
              <a:t>It calculates the effect of an </a:t>
            </a:r>
            <a:r>
              <a:rPr lang="en" u="sng"/>
              <a:t>explanatory variable</a:t>
            </a:r>
            <a:r>
              <a:rPr lang="en"/>
              <a:t> on an </a:t>
            </a:r>
            <a:r>
              <a:rPr lang="en" u="sng"/>
              <a:t>outcome </a:t>
            </a:r>
            <a:r>
              <a:rPr lang="en"/>
              <a:t>(response variable)</a:t>
            </a:r>
            <a:endParaRPr/>
          </a:p>
          <a:p>
            <a:pPr indent="-445758">
              <a:buSzPct val="100000"/>
            </a:pPr>
            <a:r>
              <a:rPr lang="en"/>
              <a:t>It does this by comparing the average change </a:t>
            </a:r>
            <a:r>
              <a:rPr lang="en" u="sng"/>
              <a:t>over time</a:t>
            </a:r>
            <a:r>
              <a:rPr lang="en"/>
              <a:t> in the outcome variable for the treatment group to the average change </a:t>
            </a:r>
            <a:r>
              <a:rPr lang="en" u="sng"/>
              <a:t>over time</a:t>
            </a:r>
            <a:r>
              <a:rPr lang="en"/>
              <a:t> for the control group.</a:t>
            </a:r>
            <a:endParaRPr/>
          </a:p>
          <a:p>
            <a:pPr indent="0">
              <a:spcBef>
                <a:spcPts val="1600"/>
              </a:spcBef>
              <a:buNone/>
            </a:pPr>
            <a:endParaRPr/>
          </a:p>
          <a:p>
            <a:pPr indent="-445758">
              <a:spcBef>
                <a:spcPts val="1600"/>
              </a:spcBef>
              <a:buSzPct val="100000"/>
            </a:pPr>
            <a:r>
              <a:rPr lang="en"/>
              <a:t>If we see a significant difference in difference in our data that is a clue that something in the environment changed at that point in time and it is worth exploring</a:t>
            </a:r>
            <a:endParaRPr/>
          </a:p>
          <a:p>
            <a:pPr marL="0" indent="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Words>
  <Application>Microsoft Macintosh PowerPoint</Application>
  <PresentationFormat>Widescreen</PresentationFormat>
  <Paragraphs>36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Difference in Difference</vt:lpstr>
      <vt:lpstr>Bean Bag Toss: A game to explore difference in difference</vt:lpstr>
      <vt:lpstr>Rules of the game: </vt:lpstr>
      <vt:lpstr>Sample Graph</vt:lpstr>
      <vt:lpstr>What is Difference in 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in Difference</dc:title>
  <dc:creator>Domyancich, John</dc:creator>
  <cp:lastModifiedBy>Domyancich, John</cp:lastModifiedBy>
  <cp:revision>1</cp:revision>
  <dcterms:created xsi:type="dcterms:W3CDTF">2023-07-28T19:34:56Z</dcterms:created>
  <dcterms:modified xsi:type="dcterms:W3CDTF">2023-07-28T19:35:21Z</dcterms:modified>
</cp:coreProperties>
</file>