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a0b45329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a0b45329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Slide 2: Show the scatterplot of positivity rate vs. median income and point out that there is a very strong correlation between the two. The p-value is very small.</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a0b45329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a0b45329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Slide 3: Jokingly ask, “Does this mean money protects you from Covid?” Students will respond, “No” but a few may point out that, in a way, having higher income does provide people with certain things that are directly protective of Covid.</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Ask students to dive deeper into this idea and propose examples of where a higher income carries with it, certain benefits that may protect one from Covid. Field responses.</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a29f4982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a29f4982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Slide 4: After the student brainstorm, show a few examples. Explain that this is far from a complete list. In fact, income, as we all know, affects countless outcomes in our society.</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8a0b45329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8a0b45329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rPr>
              <a:t>Slide 5: Explain that median income is what is known as a “proxy” variable. Proxy variables are surface-level variables that often do not have a direct role in the mechanism but can be highly correlated with the outcome. This is because, the proxy stands in for, or is connected to, many variables that are directly linked to the mechanism.</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rPr>
              <a:t>Proxy variables can be dangerous in that they can be used to make broad generalizations and stereotypes about people that do not get at the root cause of a problem.</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rPr>
              <a:t>However, proxy variables can also be used when data for the variables “under their umbrella”. However, data scientists need to be very careful when using proxies and clear in why and how they are using them.</a:t>
            </a:r>
            <a:endParaRPr sz="13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f8e6efd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f8e6efd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f8e6efd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f8e6efd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f8e6efd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f8e6efd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jp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74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Looking Below the Surface</a:t>
            </a:r>
            <a:endParaRPr/>
          </a:p>
        </p:txBody>
      </p:sp>
      <p:sp>
        <p:nvSpPr>
          <p:cNvPr id="55" name="Google Shape;55;p13"/>
          <p:cNvSpPr txBox="1"/>
          <p:nvPr>
            <p:ph idx="1" type="subTitle"/>
          </p:nvPr>
        </p:nvSpPr>
        <p:spPr>
          <a:xfrm>
            <a:off x="311700" y="2072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Proposing Explanations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8172" l="0" r="0" t="0"/>
          <a:stretch/>
        </p:blipFill>
        <p:spPr>
          <a:xfrm>
            <a:off x="88600" y="916375"/>
            <a:ext cx="4033874" cy="3040175"/>
          </a:xfrm>
          <a:prstGeom prst="rect">
            <a:avLst/>
          </a:prstGeom>
          <a:noFill/>
          <a:ln>
            <a:noFill/>
          </a:ln>
        </p:spPr>
      </p:pic>
      <p:pic>
        <p:nvPicPr>
          <p:cNvPr id="61" name="Google Shape;61;p14"/>
          <p:cNvPicPr preferRelativeResize="0"/>
          <p:nvPr/>
        </p:nvPicPr>
        <p:blipFill>
          <a:blip r:embed="rId4">
            <a:alphaModFix/>
          </a:blip>
          <a:stretch>
            <a:fillRect/>
          </a:stretch>
        </p:blipFill>
        <p:spPr>
          <a:xfrm>
            <a:off x="12400" y="4024403"/>
            <a:ext cx="4710301" cy="23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8172" l="0" r="0" t="0"/>
          <a:stretch/>
        </p:blipFill>
        <p:spPr>
          <a:xfrm>
            <a:off x="88600" y="916375"/>
            <a:ext cx="4033874" cy="3040175"/>
          </a:xfrm>
          <a:prstGeom prst="rect">
            <a:avLst/>
          </a:prstGeom>
          <a:noFill/>
          <a:ln>
            <a:noFill/>
          </a:ln>
        </p:spPr>
      </p:pic>
      <p:pic>
        <p:nvPicPr>
          <p:cNvPr id="67" name="Google Shape;67;p15"/>
          <p:cNvPicPr preferRelativeResize="0"/>
          <p:nvPr/>
        </p:nvPicPr>
        <p:blipFill rotWithShape="1">
          <a:blip r:embed="rId4">
            <a:alphaModFix/>
          </a:blip>
          <a:srcRect b="3652" l="18309" r="4565" t="6830"/>
          <a:stretch/>
        </p:blipFill>
        <p:spPr>
          <a:xfrm>
            <a:off x="5238488" y="954287"/>
            <a:ext cx="3721138" cy="3234925"/>
          </a:xfrm>
          <a:prstGeom prst="rect">
            <a:avLst/>
          </a:prstGeom>
          <a:noFill/>
          <a:ln>
            <a:noFill/>
          </a:ln>
        </p:spPr>
      </p:pic>
      <p:sp>
        <p:nvSpPr>
          <p:cNvPr id="68" name="Google Shape;68;p15"/>
          <p:cNvSpPr/>
          <p:nvPr/>
        </p:nvSpPr>
        <p:spPr>
          <a:xfrm>
            <a:off x="4335938" y="2156975"/>
            <a:ext cx="689100" cy="587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4399688" y="1467000"/>
            <a:ext cx="561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t>?</a:t>
            </a:r>
            <a:endParaRPr sz="5000"/>
          </a:p>
        </p:txBody>
      </p:sp>
      <p:pic>
        <p:nvPicPr>
          <p:cNvPr id="70" name="Google Shape;70;p15"/>
          <p:cNvPicPr preferRelativeResize="0"/>
          <p:nvPr/>
        </p:nvPicPr>
        <p:blipFill>
          <a:blip r:embed="rId5">
            <a:alphaModFix/>
          </a:blip>
          <a:stretch>
            <a:fillRect/>
          </a:stretch>
        </p:blipFill>
        <p:spPr>
          <a:xfrm>
            <a:off x="12400" y="4024403"/>
            <a:ext cx="4710301" cy="23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3892725" y="358875"/>
            <a:ext cx="6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t>$</a:t>
            </a:r>
            <a:endParaRPr sz="6000"/>
          </a:p>
        </p:txBody>
      </p:sp>
      <p:sp>
        <p:nvSpPr>
          <p:cNvPr id="76" name="Google Shape;76;p16"/>
          <p:cNvSpPr txBox="1"/>
          <p:nvPr/>
        </p:nvSpPr>
        <p:spPr>
          <a:xfrm>
            <a:off x="357350" y="1771350"/>
            <a:ext cx="247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Access to good healthcare</a:t>
            </a:r>
            <a:endParaRPr/>
          </a:p>
        </p:txBody>
      </p:sp>
      <p:sp>
        <p:nvSpPr>
          <p:cNvPr id="77" name="Google Shape;77;p16"/>
          <p:cNvSpPr txBox="1"/>
          <p:nvPr/>
        </p:nvSpPr>
        <p:spPr>
          <a:xfrm>
            <a:off x="1610925" y="2756825"/>
            <a:ext cx="17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Ability to quarantine</a:t>
            </a:r>
            <a:endParaRPr/>
          </a:p>
        </p:txBody>
      </p:sp>
      <p:sp>
        <p:nvSpPr>
          <p:cNvPr id="78" name="Google Shape;78;p16"/>
          <p:cNvSpPr txBox="1"/>
          <p:nvPr/>
        </p:nvSpPr>
        <p:spPr>
          <a:xfrm>
            <a:off x="5041400" y="2756825"/>
            <a:ext cx="20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Educational attainment</a:t>
            </a:r>
            <a:endParaRPr/>
          </a:p>
        </p:txBody>
      </p:sp>
      <p:sp>
        <p:nvSpPr>
          <p:cNvPr id="79" name="Google Shape;79;p16"/>
          <p:cNvSpPr txBox="1"/>
          <p:nvPr/>
        </p:nvSpPr>
        <p:spPr>
          <a:xfrm>
            <a:off x="6075200" y="1771350"/>
            <a:ext cx="28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Access to personal transportation</a:t>
            </a:r>
            <a:endParaRPr/>
          </a:p>
        </p:txBody>
      </p:sp>
      <p:sp>
        <p:nvSpPr>
          <p:cNvPr id="80" name="Google Shape;80;p16"/>
          <p:cNvSpPr txBox="1"/>
          <p:nvPr/>
        </p:nvSpPr>
        <p:spPr>
          <a:xfrm>
            <a:off x="3018525" y="3752350"/>
            <a:ext cx="23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Access to high-quality food</a:t>
            </a:r>
            <a:endParaRPr/>
          </a:p>
        </p:txBody>
      </p:sp>
      <p:cxnSp>
        <p:nvCxnSpPr>
          <p:cNvPr id="81" name="Google Shape;81;p16"/>
          <p:cNvCxnSpPr>
            <a:stCxn id="75" idx="1"/>
            <a:endCxn id="76" idx="0"/>
          </p:cNvCxnSpPr>
          <p:nvPr/>
        </p:nvCxnSpPr>
        <p:spPr>
          <a:xfrm flipH="1">
            <a:off x="1595325" y="912975"/>
            <a:ext cx="2297400" cy="8583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6"/>
          <p:cNvCxnSpPr>
            <a:endCxn id="77" idx="0"/>
          </p:cNvCxnSpPr>
          <p:nvPr/>
        </p:nvCxnSpPr>
        <p:spPr>
          <a:xfrm flipH="1">
            <a:off x="2485125" y="1199825"/>
            <a:ext cx="1471500" cy="15570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6"/>
          <p:cNvCxnSpPr>
            <a:stCxn id="75" idx="2"/>
            <a:endCxn id="80" idx="0"/>
          </p:cNvCxnSpPr>
          <p:nvPr/>
        </p:nvCxnSpPr>
        <p:spPr>
          <a:xfrm>
            <a:off x="4192725" y="1467075"/>
            <a:ext cx="0" cy="22854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6"/>
          <p:cNvCxnSpPr>
            <a:endCxn id="78" idx="0"/>
          </p:cNvCxnSpPr>
          <p:nvPr/>
        </p:nvCxnSpPr>
        <p:spPr>
          <a:xfrm>
            <a:off x="4428800" y="1199825"/>
            <a:ext cx="1620900" cy="15570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6"/>
          <p:cNvCxnSpPr>
            <a:stCxn id="75" idx="3"/>
            <a:endCxn id="79" idx="0"/>
          </p:cNvCxnSpPr>
          <p:nvPr/>
        </p:nvCxnSpPr>
        <p:spPr>
          <a:xfrm>
            <a:off x="4492725" y="912975"/>
            <a:ext cx="2999100" cy="858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Median Income is a “Proxy” Variable</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Sometimes </a:t>
            </a:r>
            <a:r>
              <a:rPr lang="en" sz="2400"/>
              <a:t>good: can be used in the place of a variable that you cannot measure</a:t>
            </a:r>
            <a:endParaRPr sz="2400"/>
          </a:p>
          <a:p>
            <a:pPr indent="0" lvl="0" marL="457200" rtl="0" algn="l">
              <a:spcBef>
                <a:spcPts val="1200"/>
              </a:spcBef>
              <a:spcAft>
                <a:spcPts val="0"/>
              </a:spcAft>
              <a:buNone/>
            </a:pPr>
            <a:r>
              <a:t/>
            </a:r>
            <a:endParaRPr sz="2400"/>
          </a:p>
          <a:p>
            <a:pPr indent="-381000" lvl="0" marL="457200" rtl="0" algn="l">
              <a:spcBef>
                <a:spcPts val="1200"/>
              </a:spcBef>
              <a:spcAft>
                <a:spcPts val="0"/>
              </a:spcAft>
              <a:buSzPts val="2400"/>
              <a:buChar char="●"/>
            </a:pPr>
            <a:r>
              <a:rPr lang="en" sz="2400"/>
              <a:t>Sometimes bad: hides the true causal factors, can be used to generalize and promote stereotypes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are the proxy variables?</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8"/>
          <p:cNvPicPr preferRelativeResize="0"/>
          <p:nvPr/>
        </p:nvPicPr>
        <p:blipFill>
          <a:blip r:embed="rId3">
            <a:alphaModFix/>
          </a:blip>
          <a:stretch>
            <a:fillRect/>
          </a:stretch>
        </p:blipFill>
        <p:spPr>
          <a:xfrm>
            <a:off x="292550" y="1041950"/>
            <a:ext cx="3789424" cy="4025350"/>
          </a:xfrm>
          <a:prstGeom prst="rect">
            <a:avLst/>
          </a:prstGeom>
          <a:noFill/>
          <a:ln>
            <a:noFill/>
          </a:ln>
        </p:spPr>
      </p:pic>
      <p:pic>
        <p:nvPicPr>
          <p:cNvPr id="99" name="Google Shape;99;p18"/>
          <p:cNvPicPr preferRelativeResize="0"/>
          <p:nvPr/>
        </p:nvPicPr>
        <p:blipFill>
          <a:blip r:embed="rId4">
            <a:alphaModFix/>
          </a:blip>
          <a:stretch>
            <a:fillRect/>
          </a:stretch>
        </p:blipFill>
        <p:spPr>
          <a:xfrm>
            <a:off x="3569226" y="1152475"/>
            <a:ext cx="3139699" cy="3950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are the proxy variables?</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292550" y="1041950"/>
            <a:ext cx="3789424" cy="4025350"/>
          </a:xfrm>
          <a:prstGeom prst="rect">
            <a:avLst/>
          </a:prstGeom>
          <a:noFill/>
          <a:ln>
            <a:noFill/>
          </a:ln>
        </p:spPr>
      </p:pic>
      <p:sp>
        <p:nvSpPr>
          <p:cNvPr id="107" name="Google Shape;107;p19"/>
          <p:cNvSpPr/>
          <p:nvPr/>
        </p:nvSpPr>
        <p:spPr>
          <a:xfrm>
            <a:off x="365950" y="1531525"/>
            <a:ext cx="2310900" cy="840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365950" y="2885625"/>
            <a:ext cx="2283600" cy="621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311700" y="3964200"/>
            <a:ext cx="2493900" cy="1103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9"/>
          <p:cNvPicPr preferRelativeResize="0"/>
          <p:nvPr/>
        </p:nvPicPr>
        <p:blipFill>
          <a:blip r:embed="rId4">
            <a:alphaModFix/>
          </a:blip>
          <a:stretch>
            <a:fillRect/>
          </a:stretch>
        </p:blipFill>
        <p:spPr>
          <a:xfrm>
            <a:off x="3569226" y="1152475"/>
            <a:ext cx="3139699" cy="3950724"/>
          </a:xfrm>
          <a:prstGeom prst="rect">
            <a:avLst/>
          </a:prstGeom>
          <a:noFill/>
          <a:ln>
            <a:noFill/>
          </a:ln>
        </p:spPr>
      </p:pic>
      <p:sp>
        <p:nvSpPr>
          <p:cNvPr id="111" name="Google Shape;111;p19"/>
          <p:cNvSpPr/>
          <p:nvPr/>
        </p:nvSpPr>
        <p:spPr>
          <a:xfrm>
            <a:off x="3569225" y="4198075"/>
            <a:ext cx="1689600" cy="267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your groups…</a:t>
            </a:r>
            <a:endParaRPr/>
          </a:p>
        </p:txBody>
      </p:sp>
      <p:sp>
        <p:nvSpPr>
          <p:cNvPr id="117" name="Google Shape;11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Develop </a:t>
            </a:r>
            <a:r>
              <a:rPr lang="en"/>
              <a:t>proposed</a:t>
            </a:r>
            <a:r>
              <a:rPr lang="en"/>
              <a:t> explanation for the question:</a:t>
            </a:r>
            <a:endParaRPr/>
          </a:p>
          <a:p>
            <a:pPr indent="0" lvl="0" marL="0" rtl="0" algn="l">
              <a:spcBef>
                <a:spcPts val="1200"/>
              </a:spcBef>
              <a:spcAft>
                <a:spcPts val="0"/>
              </a:spcAft>
              <a:buNone/>
            </a:pPr>
            <a:r>
              <a:rPr b="1" lang="en" sz="2100">
                <a:solidFill>
                  <a:schemeClr val="dk1"/>
                </a:solidFill>
              </a:rPr>
              <a:t>“Why has Covid affected some communities more than others?”</a:t>
            </a:r>
            <a:endParaRPr b="1" sz="2100">
              <a:solidFill>
                <a:schemeClr val="dk1"/>
              </a:solidFill>
            </a:endParaRPr>
          </a:p>
          <a:p>
            <a:pPr indent="0" lvl="0" marL="0" rtl="0" algn="l">
              <a:spcBef>
                <a:spcPts val="1200"/>
              </a:spcBef>
              <a:spcAft>
                <a:spcPts val="0"/>
              </a:spcAft>
              <a:buNone/>
            </a:pPr>
            <a:r>
              <a:t/>
            </a:r>
            <a:endParaRPr b="1" sz="2100">
              <a:solidFill>
                <a:schemeClr val="dk1"/>
              </a:solidFill>
            </a:endParaRPr>
          </a:p>
          <a:p>
            <a:pPr indent="-342900" lvl="0" marL="457200" rtl="0" algn="l">
              <a:spcBef>
                <a:spcPts val="1200"/>
              </a:spcBef>
              <a:spcAft>
                <a:spcPts val="0"/>
              </a:spcAft>
              <a:buSzPts val="1800"/>
              <a:buAutoNum type="arabicPeriod"/>
            </a:pPr>
            <a:r>
              <a:rPr lang="en"/>
              <a:t>Choose one explanatory variable that will help you test your proposed explanation.</a:t>
            </a:r>
            <a:endParaRPr b="1" sz="2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