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257" r:id="rId3"/>
    <p:sldId id="256" r:id="rId4"/>
    <p:sldId id="258" r:id="rId5"/>
    <p:sldId id="259" r:id="rId6"/>
    <p:sldId id="260" r:id="rId7"/>
    <p:sldId id="262" r:id="rId8"/>
    <p:sldId id="261" r:id="rId9"/>
    <p:sldId id="264" r:id="rId10"/>
    <p:sldId id="263" r:id="rId11"/>
    <p:sldId id="266" r:id="rId12"/>
    <p:sldId id="268" r:id="rId13"/>
    <p:sldId id="269" r:id="rId14"/>
    <p:sldId id="270" r:id="rId15"/>
    <p:sldId id="271" r:id="rId16"/>
    <p:sldId id="267" r:id="rId17"/>
    <p:sldId id="273" r:id="rId18"/>
    <p:sldId id="275" r:id="rId19"/>
    <p:sldId id="276" r:id="rId20"/>
    <p:sldId id="279" r:id="rId21"/>
    <p:sldId id="278" r:id="rId22"/>
    <p:sldId id="286" r:id="rId23"/>
    <p:sldId id="287" r:id="rId24"/>
    <p:sldId id="288" r:id="rId25"/>
    <p:sldId id="277" r:id="rId26"/>
    <p:sldId id="281" r:id="rId27"/>
    <p:sldId id="285" r:id="rId28"/>
    <p:sldId id="289" r:id="rId29"/>
    <p:sldId id="291" r:id="rId30"/>
    <p:sldId id="292" r:id="rId31"/>
    <p:sldId id="293" r:id="rId32"/>
    <p:sldId id="284" r:id="rId33"/>
    <p:sldId id="296" r:id="rId34"/>
    <p:sldId id="297" r:id="rId35"/>
    <p:sldId id="299" r:id="rId36"/>
    <p:sldId id="300" r:id="rId37"/>
    <p:sldId id="298" r:id="rId38"/>
    <p:sldId id="301" r:id="rId39"/>
    <p:sldId id="303" r:id="rId40"/>
    <p:sldId id="305" r:id="rId41"/>
    <p:sldId id="306" r:id="rId42"/>
    <p:sldId id="308" r:id="rId43"/>
    <p:sldId id="307" r:id="rId44"/>
    <p:sldId id="344" r:id="rId45"/>
    <p:sldId id="310" r:id="rId46"/>
    <p:sldId id="341" r:id="rId47"/>
    <p:sldId id="326" r:id="rId48"/>
    <p:sldId id="345" r:id="rId49"/>
    <p:sldId id="330" r:id="rId50"/>
    <p:sldId id="342" r:id="rId51"/>
    <p:sldId id="328" r:id="rId52"/>
    <p:sldId id="343" r:id="rId53"/>
    <p:sldId id="329" r:id="rId54"/>
    <p:sldId id="331" r:id="rId55"/>
    <p:sldId id="346" r:id="rId56"/>
    <p:sldId id="316" r:id="rId57"/>
    <p:sldId id="317" r:id="rId58"/>
    <p:sldId id="339" r:id="rId59"/>
    <p:sldId id="318" r:id="rId60"/>
    <p:sldId id="332" r:id="rId61"/>
    <p:sldId id="334" r:id="rId62"/>
    <p:sldId id="335" r:id="rId63"/>
    <p:sldId id="336" r:id="rId64"/>
    <p:sldId id="337" r:id="rId65"/>
    <p:sldId id="347" r:id="rId66"/>
    <p:sldId id="338" r:id="rId67"/>
    <p:sldId id="340" r:id="rId68"/>
    <p:sldId id="348" r:id="rId69"/>
    <p:sldId id="349" r:id="rId70"/>
    <p:sldId id="351" r:id="rId71"/>
    <p:sldId id="352" r:id="rId72"/>
    <p:sldId id="353" r:id="rId73"/>
    <p:sldId id="354" r:id="rId74"/>
    <p:sldId id="350" r:id="rId75"/>
    <p:sldId id="356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1FB6-3DA4-4CB5-8560-3B0E8678C78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0B6B-E6CE-4C33-B0A6-14169DA9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4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1FB6-3DA4-4CB5-8560-3B0E8678C78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0B6B-E6CE-4C33-B0A6-14169DA9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5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1FB6-3DA4-4CB5-8560-3B0E8678C78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0B6B-E6CE-4C33-B0A6-14169DA9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0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1FB6-3DA4-4CB5-8560-3B0E8678C78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0B6B-E6CE-4C33-B0A6-14169DA9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5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1FB6-3DA4-4CB5-8560-3B0E8678C78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0B6B-E6CE-4C33-B0A6-14169DA9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1FB6-3DA4-4CB5-8560-3B0E8678C78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0B6B-E6CE-4C33-B0A6-14169DA9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1FB6-3DA4-4CB5-8560-3B0E8678C78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0B6B-E6CE-4C33-B0A6-14169DA9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1FB6-3DA4-4CB5-8560-3B0E8678C78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0B6B-E6CE-4C33-B0A6-14169DA9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3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1FB6-3DA4-4CB5-8560-3B0E8678C78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0B6B-E6CE-4C33-B0A6-14169DA9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0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1FB6-3DA4-4CB5-8560-3B0E8678C78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0B6B-E6CE-4C33-B0A6-14169DA9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7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1FB6-3DA4-4CB5-8560-3B0E8678C78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0B6B-E6CE-4C33-B0A6-14169DA9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4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11FB6-3DA4-4CB5-8560-3B0E8678C78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0B6B-E6CE-4C33-B0A6-14169DA9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7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continuum.io/cshop/anaconda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selenium" TargetMode="External"/><Relationship Id="rId2" Type="http://schemas.openxmlformats.org/officeDocument/2006/relationships/hyperlink" Target="https://code.google.com/p/seleniu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ourceforge.net/projects/xmin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-python.readthedocs.org/en/latest/index.html" TargetMode="External"/><Relationship Id="rId2" Type="http://schemas.openxmlformats.org/officeDocument/2006/relationships/hyperlink" Target="http://www.w3schools.com/xpat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cademy.com/en/tracks/pyth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 with Python, Selenium and </a:t>
            </a:r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Mitch Parry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3137"/>
            <a:ext cx="92964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&lt;body&gt;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Scrappy’s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Bookstore&lt;/h1&gt;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id='address'&gt;1000 Chisel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Lane&lt;/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&lt;table&gt;&lt;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&gt;Title&lt;/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&gt;Author&lt;/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&gt;Year&lt;/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&gt;Price&lt;/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td&gt;Gone Girl&lt;/td&gt;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&lt;td&gt;Gillian Flynn&lt;/td&gt;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&lt;td&gt;2012&lt;/td&gt;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&lt;td&gt;14.09&lt;/td&gt;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&gt;&lt;/table&gt;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762000"/>
            <a:ext cx="70866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/html/body/h1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0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= start anywhere in the document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dirty="0" smtClean="0">
                <a:cs typeface="Courier New" panose="02070309020205020404" pitchFamily="49" charset="0"/>
              </a:rPr>
              <a:t> = </a:t>
            </a:r>
            <a:r>
              <a:rPr lang="en-US" dirty="0" smtClean="0"/>
              <a:t>find the nodes named ‘h1’</a:t>
            </a:r>
          </a:p>
        </p:txBody>
      </p:sp>
    </p:spTree>
    <p:extLst>
      <p:ext uri="{BB962C8B-B14F-4D97-AF65-F5344CB8AC3E}">
        <p14:creationId xmlns:p14="http://schemas.microsoft.com/office/powerpoint/2010/main" val="257716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3137"/>
            <a:ext cx="92964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&lt;body&gt;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Scrappy’s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Bookstore&lt;/h1&gt;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id='address'&gt;1000 Chisel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Lane&lt;/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&lt;table&gt;&lt;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&gt;Title&lt;/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&gt;Author&lt;/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&gt;Year&lt;/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&gt;Price&lt;/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td&gt;Gone Girl&lt;/td&gt;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&lt;td&gt;Gillian Flynn&lt;/td&gt;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&lt;td&gt;2012&lt;/td&gt;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&lt;td&gt;14.09&lt;/td&gt;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&gt;&lt;/table&gt;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762000"/>
            <a:ext cx="70866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//h1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3137"/>
            <a:ext cx="9144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&lt;body&gt;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&lt;h1&gt;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Scrappy’s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Bookstore&lt;/h1&gt;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id='address'&gt;1000 Chisel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Lane&lt;/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&lt;table&gt;&lt;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&gt;Title&lt;/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&gt;Author&lt;/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&gt;Year&lt;/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&gt;Price&lt;/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td&gt;Gone Girl&lt;/td&gt;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&lt;td&gt;Gillian Flynn&lt;/td&gt;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&lt;td&gt;2012&lt;/td&gt;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&lt;td&gt;14.09&lt;/td&gt;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&gt;&lt;/table&gt;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762000"/>
            <a:ext cx="70866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//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3137"/>
            <a:ext cx="92964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&lt;body&gt;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&lt;h1&gt;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Scrappy’s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Bookstore&lt;/h1&gt;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id='address'&gt;1000 Chisel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Lane&lt;/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&lt;table&gt;&lt;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&gt;Title&lt;/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&gt;Author&lt;/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&gt;Year&lt;/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&gt;Price&lt;/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td&gt;Gone Girl&lt;/td&gt;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&lt;td&gt;Gillian Flynn&lt;/td&gt;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&lt;td&gt;2012&lt;/td&gt;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&lt;td&gt;14.09&lt;/td&gt;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&gt;&lt;/table&gt;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762000"/>
            <a:ext cx="70866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//td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en-US" dirty="0" smtClean="0"/>
              <a:t> Predicates: @</a:t>
            </a:r>
            <a:r>
              <a:rPr lang="en-US" dirty="0" err="1" smtClean="0"/>
              <a:t>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@id=‘phone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start anywhere in the document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= </a:t>
            </a:r>
            <a:r>
              <a:rPr lang="en-US" dirty="0"/>
              <a:t>find the </a:t>
            </a:r>
            <a:r>
              <a:rPr lang="en-US" dirty="0" smtClean="0"/>
              <a:t>node(s) </a:t>
            </a:r>
            <a:r>
              <a:rPr lang="en-US" dirty="0"/>
              <a:t>named </a:t>
            </a:r>
            <a:r>
              <a:rPr lang="en-US" dirty="0" smtClean="0"/>
              <a:t>‘div’</a:t>
            </a:r>
            <a:endParaRPr lang="en-US" dirty="0"/>
          </a:p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dirty="0" smtClean="0">
                <a:cs typeface="Courier New" panose="02070309020205020404" pitchFamily="49" charset="0"/>
              </a:rPr>
              <a:t> = select the ‘div’ nodes that have…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@id=‘phone’</a:t>
            </a:r>
            <a:b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an attribute named ‘id’ with the value ‘</a:t>
            </a:r>
            <a:r>
              <a:rPr lang="en-US" dirty="0" smtClean="0"/>
              <a:t>phone’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2964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&lt;body&gt;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&lt;h1&gt;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Scrappy’s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Bookstore&lt;/h1&gt;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&lt;div id='address'&gt;1000 Chisel Lane&lt;/div&gt;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phone'&gt;828-555-5555&lt;/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b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&lt;table&gt;&lt;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&lt;td&gt;Gone Girl&lt;/td&gt;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&lt;td&gt;Gillian Flynn&lt;/td&gt;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&lt;td&gt;2012&lt;/td&gt;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&lt;td&gt;14.09&lt;/td&gt;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td&gt;The Signal and the Noise&lt;/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td&gt;Nate Silver&lt;/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&lt;td&gt;2012&lt;/td&gt;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td&gt;16.00&lt;/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&gt;&lt;/table&gt;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428863"/>
            <a:ext cx="70866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//div[@id=‘phone’]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en-US" dirty="0" smtClean="0"/>
              <a:t> Predicates: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//td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position()=2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= start anywhere in the document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= </a:t>
            </a:r>
            <a:r>
              <a:rPr lang="en-US" dirty="0"/>
              <a:t>find the </a:t>
            </a:r>
            <a:r>
              <a:rPr lang="en-US" dirty="0" smtClean="0"/>
              <a:t>node(s) </a:t>
            </a:r>
            <a:r>
              <a:rPr lang="en-US" dirty="0"/>
              <a:t>named </a:t>
            </a:r>
            <a:r>
              <a:rPr lang="en-US" dirty="0" smtClean="0"/>
              <a:t>‘table’</a:t>
            </a:r>
          </a:p>
          <a:p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//td</a:t>
            </a:r>
            <a:r>
              <a:rPr lang="en-US" dirty="0" smtClean="0"/>
              <a:t> = find descendants named ‘td’</a:t>
            </a:r>
            <a:endParaRPr lang="en-US" dirty="0"/>
          </a:p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dirty="0" smtClean="0">
                <a:cs typeface="Courier New" panose="02070309020205020404" pitchFamily="49" charset="0"/>
              </a:rPr>
              <a:t> = select the ‘td’ nodes that have…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position()=2</a:t>
            </a:r>
            <a:b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the second position among other ‘td’ </a:t>
            </a:r>
            <a:r>
              <a:rPr lang="en-US" dirty="0" smtClean="0"/>
              <a:t>siblings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2964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&lt;body&gt;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&lt;h1&gt;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Scrappy’s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Bookstore&lt;/h1&gt;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&lt;div id='address'&gt;1000 Chisel Lane&lt;/div&gt;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phone'&gt;828-555-5555&lt;/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&lt;table&gt;&lt;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&lt;td&gt;Gone Girl&lt;/td&gt;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&lt;td&gt;Gillian Flynn&lt;/td&gt;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&lt;td&gt;2012&lt;/td&gt;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&lt;td&gt;14.09&lt;/td&gt;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td&gt;The Signal and the Noise&lt;/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td&gt;Nate Silver&lt;/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&lt;td&gt;2012&lt;/td&gt;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td&gt;16.00&lt;/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&gt;&lt;/table&gt;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428863"/>
            <a:ext cx="70866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//table//td[position()=2]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68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en-US" dirty="0" smtClean="0"/>
              <a:t>: Expanded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&lt;axis&gt;::&lt;</a:t>
            </a:r>
            <a:r>
              <a:rPr lang="en-US" dirty="0" err="1" smtClean="0"/>
              <a:t>node_test</a:t>
            </a:r>
            <a:r>
              <a:rPr lang="en-US" dirty="0" smtClean="0"/>
              <a:t>&gt;[&lt;predicate&gt;]</a:t>
            </a:r>
          </a:p>
          <a:p>
            <a:r>
              <a:rPr lang="en-US" dirty="0" smtClean="0"/>
              <a:t>axis = where to look</a:t>
            </a:r>
          </a:p>
          <a:p>
            <a:pPr lvl="1"/>
            <a:r>
              <a:rPr lang="en-US" dirty="0" smtClean="0"/>
              <a:t>child, parent, ancestor, descendant, following/preceding sibling(s), …</a:t>
            </a:r>
          </a:p>
          <a:p>
            <a:r>
              <a:rPr lang="en-US" dirty="0" err="1" smtClean="0"/>
              <a:t>node_test</a:t>
            </a:r>
            <a:r>
              <a:rPr lang="en-US" dirty="0" smtClean="0"/>
              <a:t> = what type(s) of nodes to look for</a:t>
            </a:r>
          </a:p>
          <a:p>
            <a:pPr lvl="1"/>
            <a:r>
              <a:rPr lang="en-US" dirty="0" smtClean="0"/>
              <a:t>Any node name (table, </a:t>
            </a:r>
            <a:r>
              <a:rPr lang="en-US" dirty="0" err="1" smtClean="0"/>
              <a:t>tr</a:t>
            </a:r>
            <a:r>
              <a:rPr lang="en-US" dirty="0" smtClean="0"/>
              <a:t>, td, div, etc.)</a:t>
            </a:r>
          </a:p>
          <a:p>
            <a:r>
              <a:rPr lang="en-US" dirty="0"/>
              <a:t>p</a:t>
            </a:r>
            <a:r>
              <a:rPr lang="en-US" dirty="0" smtClean="0"/>
              <a:t>redicate = which specific node(s) to select</a:t>
            </a:r>
          </a:p>
          <a:p>
            <a:pPr lvl="1"/>
            <a:r>
              <a:rPr lang="en-US" dirty="0" smtClean="0"/>
              <a:t>[@id=?]</a:t>
            </a:r>
          </a:p>
          <a:p>
            <a:pPr lvl="1"/>
            <a:r>
              <a:rPr lang="en-US" dirty="0" smtClean="0"/>
              <a:t>[position()=?]</a:t>
            </a:r>
          </a:p>
          <a:p>
            <a:pPr lvl="1"/>
            <a:r>
              <a:rPr lang="en-US" dirty="0" smtClean="0"/>
              <a:t>[text() = ?]</a:t>
            </a:r>
          </a:p>
          <a:p>
            <a:pPr lvl="1"/>
            <a:r>
              <a:rPr lang="en-US" dirty="0" smtClean="0"/>
              <a:t>[contains(text(), ?)]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1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62000"/>
            <a:ext cx="533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&lt;body&gt;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&lt;table&gt;&lt;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&gt;Title&lt;/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&gt;Author&lt;/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&gt;Year&lt;/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&gt;Price&lt;/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td&gt;Gone Girl&lt;/td&gt;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&lt;td&gt;Gillian Flynn&lt;/td&gt;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&lt;td&gt;2012&lt;/td&gt;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&lt;td&gt;14.09&lt;/td&gt;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&gt;&lt;/table&gt;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335"/>
            <a:ext cx="8229600" cy="1143000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It’s installed on </a:t>
            </a:r>
            <a:r>
              <a:rPr lang="en-US" dirty="0" err="1" smtClean="0"/>
              <a:t>cs</a:t>
            </a:r>
            <a:r>
              <a:rPr lang="en-US" dirty="0" smtClean="0"/>
              <a:t> and student server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www.python.org</a:t>
            </a:r>
            <a:endParaRPr lang="en-US" dirty="0" smtClean="0"/>
          </a:p>
          <a:p>
            <a:r>
              <a:rPr lang="en-US" dirty="0" smtClean="0"/>
              <a:t>Currently two parallel releases:</a:t>
            </a:r>
          </a:p>
          <a:p>
            <a:pPr lvl="1"/>
            <a:r>
              <a:rPr lang="en-US" b="1" dirty="0" smtClean="0"/>
              <a:t>Version 2.7.9</a:t>
            </a:r>
          </a:p>
          <a:p>
            <a:pPr lvl="1"/>
            <a:r>
              <a:rPr lang="en-US" dirty="0" smtClean="0"/>
              <a:t>Version 3.4.3</a:t>
            </a:r>
          </a:p>
          <a:p>
            <a:r>
              <a:rPr lang="en-US" dirty="0" smtClean="0"/>
              <a:t>If you want to use it for number crunching or a replacement for MATLAB, I would suggest using Scientific Python.</a:t>
            </a:r>
          </a:p>
          <a:p>
            <a:r>
              <a:rPr lang="en-US" dirty="0" smtClean="0"/>
              <a:t>I have </a:t>
            </a:r>
            <a:r>
              <a:rPr lang="en-US" dirty="0" smtClean="0">
                <a:hlinkClick r:id="rId3"/>
              </a:rPr>
              <a:t>Anaconda Python</a:t>
            </a:r>
            <a:r>
              <a:rPr lang="en-US" dirty="0" smtClean="0"/>
              <a:t> installed on student: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</a:t>
            </a:r>
            <a:r>
              <a:rPr lang="en-US" dirty="0"/>
              <a:t>u/classes/3535/modules/anaconda/bin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 </a:t>
            </a:r>
            <a:r>
              <a:rPr lang="en-US" dirty="0"/>
              <a:t>automation framework:</a:t>
            </a:r>
            <a:br>
              <a:rPr lang="en-US" dirty="0"/>
            </a:br>
            <a:r>
              <a:rPr lang="en-US" dirty="0">
                <a:hlinkClick r:id="rId2"/>
              </a:rPr>
              <a:t>https://code.google.com/p/selenium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Emulates Chrome, Firefox, or Internet Explorer</a:t>
            </a:r>
          </a:p>
          <a:p>
            <a:r>
              <a:rPr lang="en-US" dirty="0" smtClean="0"/>
              <a:t>Supports Java, Ruby, Python, C# and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I installed the Python </a:t>
            </a:r>
            <a:r>
              <a:rPr lang="en-US" dirty="0"/>
              <a:t>modules from here:</a:t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pypi.python.org/pypi/selenium</a:t>
            </a:r>
            <a:endParaRPr lang="en-US" dirty="0" smtClean="0"/>
          </a:p>
          <a:p>
            <a:r>
              <a:rPr lang="en-US" dirty="0" smtClean="0"/>
              <a:t>Available through Anaconda python on student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B0F0"/>
                </a:solidFill>
              </a:rPr>
              <a:t>$</a:t>
            </a:r>
            <a:r>
              <a:rPr lang="en-US" sz="2700" dirty="0"/>
              <a:t> </a:t>
            </a:r>
            <a:r>
              <a:rPr lang="en-US" sz="2700" dirty="0" smtClean="0"/>
              <a:t>python</a:t>
            </a:r>
          </a:p>
          <a:p>
            <a:pPr marL="0" indent="0">
              <a:buNone/>
            </a:pPr>
            <a:endParaRPr lang="en-US" sz="2700" dirty="0" smtClean="0"/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endParaRPr lang="en-US" sz="2700" dirty="0" smtClean="0"/>
          </a:p>
          <a:p>
            <a:pPr marL="0" indent="0">
              <a:buNone/>
            </a:pPr>
            <a:endParaRPr lang="en-US" sz="2700" dirty="0" smtClean="0"/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endParaRPr lang="en-US" sz="2700" dirty="0" smtClean="0"/>
          </a:p>
          <a:p>
            <a:pPr marL="0" indent="0">
              <a:buNone/>
            </a:pPr>
            <a:endParaRPr lang="en-US" sz="2700" dirty="0" smtClean="0"/>
          </a:p>
          <a:p>
            <a:pPr marL="0" indent="0">
              <a:buNone/>
            </a:pPr>
            <a:r>
              <a:rPr lang="en-US" sz="2700" b="1" dirty="0" smtClean="0">
                <a:solidFill>
                  <a:srgbClr val="00B0F0"/>
                </a:solidFill>
              </a:rPr>
              <a:t>-- Linux command prompt</a:t>
            </a:r>
            <a:endParaRPr lang="en-US" sz="2700" dirty="0" smtClean="0"/>
          </a:p>
          <a:p>
            <a:pPr marL="0" indent="0">
              <a:buNone/>
            </a:pPr>
            <a:endParaRPr lang="en-US" sz="2700" dirty="0" smtClean="0"/>
          </a:p>
          <a:p>
            <a:pPr marL="0" indent="0">
              <a:buNone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9325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smtClean="0"/>
              <a:t>python</a:t>
            </a:r>
          </a:p>
          <a:p>
            <a:pPr marL="0" indent="0">
              <a:buNone/>
            </a:pPr>
            <a:r>
              <a:rPr lang="en-US" dirty="0" smtClean="0"/>
              <a:t>Python </a:t>
            </a:r>
            <a:r>
              <a:rPr lang="en-US" dirty="0"/>
              <a:t>2.7.8 |Anaconda 2.1.0 (64-bit)| (default, Aug 21 2014, 18:22:21)</a:t>
            </a:r>
          </a:p>
          <a:p>
            <a:pPr marL="0" indent="0">
              <a:buNone/>
            </a:pPr>
            <a:r>
              <a:rPr lang="en-US" dirty="0"/>
              <a:t>[GCC 4.4.7 20120313 (Red Hat 4.4.7-1)] on linux2</a:t>
            </a:r>
          </a:p>
          <a:p>
            <a:pPr marL="0" indent="0">
              <a:buNone/>
            </a:pPr>
            <a:r>
              <a:rPr lang="en-US" dirty="0"/>
              <a:t>Type "help", "copyright", "credits" or "license" for more information.</a:t>
            </a:r>
          </a:p>
          <a:p>
            <a:pPr marL="0" indent="0">
              <a:buNone/>
            </a:pPr>
            <a:r>
              <a:rPr lang="en-US" dirty="0"/>
              <a:t>Anaconda is brought to you by Continuum Analytics.</a:t>
            </a:r>
          </a:p>
          <a:p>
            <a:pPr marL="0" indent="0">
              <a:buNone/>
            </a:pPr>
            <a:r>
              <a:rPr lang="en-US" dirty="0"/>
              <a:t>Please check out: http://continuum.io/thanks and https://binstar.org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smtClean="0"/>
              <a:t>python</a:t>
            </a:r>
          </a:p>
          <a:p>
            <a:pPr marL="0" indent="0">
              <a:buNone/>
            </a:pPr>
            <a:r>
              <a:rPr lang="en-US" dirty="0" smtClean="0"/>
              <a:t>Python </a:t>
            </a:r>
            <a:r>
              <a:rPr lang="en-US" dirty="0"/>
              <a:t>2.7.8 |Anaconda 2.1.0 (64-bit)| (default, Aug 21 2014, 18:22:21)</a:t>
            </a:r>
          </a:p>
          <a:p>
            <a:pPr marL="0" indent="0">
              <a:buNone/>
            </a:pPr>
            <a:r>
              <a:rPr lang="en-US" dirty="0"/>
              <a:t>[GCC 4.4.7 20120313 (Red Hat 4.4.7-1)] on linux2</a:t>
            </a:r>
          </a:p>
          <a:p>
            <a:pPr marL="0" indent="0">
              <a:buNone/>
            </a:pPr>
            <a:r>
              <a:rPr lang="en-US" dirty="0"/>
              <a:t>Type "help", "copyright", "credits" or "license" for more information.</a:t>
            </a:r>
          </a:p>
          <a:p>
            <a:pPr marL="0" indent="0">
              <a:buNone/>
            </a:pPr>
            <a:r>
              <a:rPr lang="en-US" dirty="0"/>
              <a:t>Anaconda is brought to you by Continuum Analytics.</a:t>
            </a:r>
          </a:p>
          <a:p>
            <a:pPr marL="0" indent="0">
              <a:buNone/>
            </a:pPr>
            <a:r>
              <a:rPr lang="en-US" dirty="0"/>
              <a:t>Please check out: http://continuum.io/thanks and https://binstar.org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-- Python command 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Selenium: Starting a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selenium import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webdriver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driver =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webdriver.Firefox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cs typeface="Courier New" panose="02070309020205020404" pitchFamily="49" charset="0"/>
              </a:rPr>
              <a:t>You might need: </a:t>
            </a:r>
            <a:r>
              <a:rPr lang="en-US" sz="2800" dirty="0" smtClean="0">
                <a:cs typeface="Courier New" panose="02070309020205020404" pitchFamily="49" charset="0"/>
                <a:hlinkClick r:id="rId2"/>
              </a:rPr>
              <a:t>http</a:t>
            </a:r>
            <a:r>
              <a:rPr lang="en-US" sz="2800" dirty="0">
                <a:cs typeface="Courier New" panose="02070309020205020404" pitchFamily="49" charset="0"/>
                <a:hlinkClick r:id="rId2"/>
              </a:rPr>
              <a:t>://sourceforge.net/projects/xming</a:t>
            </a:r>
            <a:r>
              <a:rPr lang="en-US" sz="2800" dirty="0" smtClean="0">
                <a:cs typeface="Courier New" panose="02070309020205020404" pitchFamily="49" charset="0"/>
                <a:hlinkClick r:id="rId2"/>
              </a:rPr>
              <a:t>/</a:t>
            </a:r>
            <a:r>
              <a:rPr lang="en-US" sz="2800" dirty="0" smtClean="0"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905000"/>
            <a:ext cx="4953000" cy="423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6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362200"/>
            <a:ext cx="49911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Selenium: Open a 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start_url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“http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://student.cs.appstate.edu/~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/scrape/bookstore.html"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driver.get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start_url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9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Selenium: Using </a:t>
            </a:r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"//div[@id='phone']"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a variable to contain the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query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 all ‘div’ nodes that have the ‘id’ of ‘phone’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1148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9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Selenium: Using </a:t>
            </a:r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"//div[@id='phone']"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phone_node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</a:t>
            </a:r>
            <a:r>
              <a:rPr lang="en-US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find_element_by_xpath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find_element_by_xpath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a function that runs the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query and returns the first node that matches.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1148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Selenium: Using </a:t>
            </a:r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"//div[@id='phone']"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phone_node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driver.find_element_by_xpath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phone_node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object that contains the resulting node.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1148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6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Nested tags create a hierarchy</a:t>
            </a:r>
          </a:p>
          <a:p>
            <a:r>
              <a:rPr lang="en-US" dirty="0" smtClean="0"/>
              <a:t>Arrows point from ‘parent’ to ‘children’</a:t>
            </a:r>
          </a:p>
          <a:p>
            <a:r>
              <a:rPr lang="en-US" dirty="0" smtClean="0"/>
              <a:t>Children with same parent are ‘siblings’</a:t>
            </a:r>
          </a:p>
          <a:p>
            <a:r>
              <a:rPr lang="en-US" dirty="0" smtClean="0"/>
              <a:t>Ancestors are parent, parent’s parent, etc.</a:t>
            </a:r>
          </a:p>
          <a:p>
            <a:r>
              <a:rPr lang="en-US" dirty="0" smtClean="0"/>
              <a:t>Descendants are children, children’s children,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7440" y="387710"/>
            <a:ext cx="8851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07440" y="954607"/>
            <a:ext cx="890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&lt;table&gt;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2512" y="2108317"/>
            <a:ext cx="572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0212" y="2108314"/>
            <a:ext cx="572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11" name="Elbow Connector 10"/>
          <p:cNvCxnSpPr>
            <a:stCxn id="4" idx="2"/>
            <a:endCxn id="5" idx="0"/>
          </p:cNvCxnSpPr>
          <p:nvPr/>
        </p:nvCxnSpPr>
        <p:spPr>
          <a:xfrm rot="16200000" flipH="1">
            <a:off x="4452546" y="854526"/>
            <a:ext cx="197565" cy="25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7" idx="2"/>
            <a:endCxn id="6" idx="0"/>
          </p:cNvCxnSpPr>
          <p:nvPr/>
        </p:nvCxnSpPr>
        <p:spPr>
          <a:xfrm rot="5400000">
            <a:off x="3615731" y="1170211"/>
            <a:ext cx="291185" cy="15850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7" idx="2"/>
            <a:endCxn id="7" idx="0"/>
          </p:cNvCxnSpPr>
          <p:nvPr/>
        </p:nvCxnSpPr>
        <p:spPr>
          <a:xfrm rot="16200000" flipH="1">
            <a:off x="5204581" y="1166386"/>
            <a:ext cx="291182" cy="15926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17721" y="2744377"/>
            <a:ext cx="61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31557" y="2744377"/>
            <a:ext cx="61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45393" y="2744377"/>
            <a:ext cx="61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59229" y="2744377"/>
            <a:ext cx="61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3065" y="2744377"/>
            <a:ext cx="611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&lt;td&gt;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6901" y="2744377"/>
            <a:ext cx="611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&lt;td&gt;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00737" y="2744377"/>
            <a:ext cx="611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&lt;td&gt;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14574" y="2744377"/>
            <a:ext cx="611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&lt;td&gt;</a:t>
            </a:r>
            <a:endParaRPr lang="en-US" dirty="0"/>
          </a:p>
        </p:txBody>
      </p:sp>
      <p:cxnSp>
        <p:nvCxnSpPr>
          <p:cNvPr id="31" name="Elbow Connector 30"/>
          <p:cNvCxnSpPr>
            <a:stCxn id="6" idx="2"/>
            <a:endCxn id="22" idx="0"/>
          </p:cNvCxnSpPr>
          <p:nvPr/>
        </p:nvCxnSpPr>
        <p:spPr>
          <a:xfrm rot="5400000">
            <a:off x="2213469" y="1989037"/>
            <a:ext cx="266728" cy="12439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23" idx="0"/>
          </p:cNvCxnSpPr>
          <p:nvPr/>
        </p:nvCxnSpPr>
        <p:spPr>
          <a:xfrm rot="5400000">
            <a:off x="2620387" y="2395955"/>
            <a:ext cx="266728" cy="4301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24" idx="0"/>
          </p:cNvCxnSpPr>
          <p:nvPr/>
        </p:nvCxnSpPr>
        <p:spPr>
          <a:xfrm rot="16200000" flipH="1">
            <a:off x="3027305" y="2419153"/>
            <a:ext cx="266728" cy="3837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2"/>
            <a:endCxn id="25" idx="0"/>
          </p:cNvCxnSpPr>
          <p:nvPr/>
        </p:nvCxnSpPr>
        <p:spPr>
          <a:xfrm rot="16200000" flipH="1">
            <a:off x="3434223" y="2012235"/>
            <a:ext cx="266728" cy="11975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" idx="2"/>
            <a:endCxn id="26" idx="0"/>
          </p:cNvCxnSpPr>
          <p:nvPr/>
        </p:nvCxnSpPr>
        <p:spPr>
          <a:xfrm rot="5400000">
            <a:off x="5429349" y="2027216"/>
            <a:ext cx="266731" cy="11675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7" idx="2"/>
            <a:endCxn id="27" idx="0"/>
          </p:cNvCxnSpPr>
          <p:nvPr/>
        </p:nvCxnSpPr>
        <p:spPr>
          <a:xfrm rot="5400000">
            <a:off x="5836267" y="2434134"/>
            <a:ext cx="266731" cy="3537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2"/>
            <a:endCxn id="28" idx="0"/>
          </p:cNvCxnSpPr>
          <p:nvPr/>
        </p:nvCxnSpPr>
        <p:spPr>
          <a:xfrm rot="16200000" flipH="1">
            <a:off x="6243184" y="2380970"/>
            <a:ext cx="266731" cy="4600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29" idx="0"/>
          </p:cNvCxnSpPr>
          <p:nvPr/>
        </p:nvCxnSpPr>
        <p:spPr>
          <a:xfrm rot="16200000" flipH="1">
            <a:off x="6650103" y="1974052"/>
            <a:ext cx="266731" cy="12739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49174" y="3392269"/>
            <a:ext cx="7944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“Title”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043622" y="3392269"/>
            <a:ext cx="10235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“Author”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955415" y="3392269"/>
            <a:ext cx="7940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“Year”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769251" y="3392269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“Price”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83087" y="3392269"/>
            <a:ext cx="78258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“Gone</a:t>
            </a:r>
            <a:br>
              <a:rPr lang="en-US" dirty="0" smtClean="0"/>
            </a:br>
            <a:r>
              <a:rPr lang="en-US" dirty="0" smtClean="0"/>
              <a:t>Girl”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65674" y="3392269"/>
            <a:ext cx="86754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“Gillian</a:t>
            </a:r>
            <a:br>
              <a:rPr lang="en-US" dirty="0" smtClean="0"/>
            </a:br>
            <a:r>
              <a:rPr lang="en-US" dirty="0" smtClean="0"/>
              <a:t>Flynn”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179510" y="3392269"/>
            <a:ext cx="8418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“2012”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965373" y="3392269"/>
            <a:ext cx="899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“14.09”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30037" y="3378299"/>
            <a:ext cx="61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text:</a:t>
            </a:r>
            <a:endParaRPr lang="en-US" dirty="0"/>
          </a:p>
        </p:txBody>
      </p:sp>
      <p:cxnSp>
        <p:nvCxnSpPr>
          <p:cNvPr id="70" name="Straight Connector 69"/>
          <p:cNvCxnSpPr>
            <a:stCxn id="22" idx="2"/>
            <a:endCxn id="59" idx="0"/>
          </p:cNvCxnSpPr>
          <p:nvPr/>
        </p:nvCxnSpPr>
        <p:spPr>
          <a:xfrm flipH="1">
            <a:off x="1646398" y="3113709"/>
            <a:ext cx="78459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3" idx="2"/>
            <a:endCxn id="60" idx="0"/>
          </p:cNvCxnSpPr>
          <p:nvPr/>
        </p:nvCxnSpPr>
        <p:spPr>
          <a:xfrm>
            <a:off x="2538693" y="3113709"/>
            <a:ext cx="16704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4" idx="2"/>
            <a:endCxn id="61" idx="0"/>
          </p:cNvCxnSpPr>
          <p:nvPr/>
        </p:nvCxnSpPr>
        <p:spPr>
          <a:xfrm flipH="1">
            <a:off x="3352415" y="3113709"/>
            <a:ext cx="114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5" idx="2"/>
            <a:endCxn id="62" idx="0"/>
          </p:cNvCxnSpPr>
          <p:nvPr/>
        </p:nvCxnSpPr>
        <p:spPr>
          <a:xfrm>
            <a:off x="4166365" y="3113709"/>
            <a:ext cx="22232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6" idx="2"/>
            <a:endCxn id="63" idx="0"/>
          </p:cNvCxnSpPr>
          <p:nvPr/>
        </p:nvCxnSpPr>
        <p:spPr>
          <a:xfrm flipH="1">
            <a:off x="4974381" y="3113709"/>
            <a:ext cx="4537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7" idx="2"/>
            <a:endCxn id="64" idx="0"/>
          </p:cNvCxnSpPr>
          <p:nvPr/>
        </p:nvCxnSpPr>
        <p:spPr>
          <a:xfrm>
            <a:off x="5792754" y="3113709"/>
            <a:ext cx="6693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8" idx="2"/>
            <a:endCxn id="65" idx="0"/>
          </p:cNvCxnSpPr>
          <p:nvPr/>
        </p:nvCxnSpPr>
        <p:spPr>
          <a:xfrm flipH="1">
            <a:off x="6600459" y="3113709"/>
            <a:ext cx="6131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9" idx="2"/>
            <a:endCxn id="66" idx="0"/>
          </p:cNvCxnSpPr>
          <p:nvPr/>
        </p:nvCxnSpPr>
        <p:spPr>
          <a:xfrm flipH="1">
            <a:off x="7415176" y="3113709"/>
            <a:ext cx="5251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72774" y="1447800"/>
            <a:ext cx="962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111" name="Straight Arrow Connector 110"/>
          <p:cNvCxnSpPr>
            <a:stCxn id="5" idx="2"/>
            <a:endCxn id="107" idx="0"/>
          </p:cNvCxnSpPr>
          <p:nvPr/>
        </p:nvCxnSpPr>
        <p:spPr>
          <a:xfrm>
            <a:off x="4552626" y="1323939"/>
            <a:ext cx="1210" cy="123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Selenium: Using </a:t>
            </a:r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"//div[@id='phone']"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phone_node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driver.find_element_by_xpath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phone_text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phone_node.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n-US" sz="24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phone_node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object that contains the resulting node.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WebElements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have a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 with all text contained within that node of the HTML.</a:t>
            </a:r>
          </a:p>
          <a:p>
            <a:pPr marL="0" indent="0">
              <a:buNone/>
            </a:pPr>
            <a:endParaRPr lang="en-US" sz="2400" dirty="0" smtClean="0"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1148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Selenium: Using </a:t>
            </a:r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"//div[@id='phone']"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phone_node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driver.find_element_by_xpath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phone_text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phone_node.text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“The phone number is”,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phone_text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phone number is 828-555-0000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 To screen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1148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3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Selenium: Using </a:t>
            </a:r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"//table//td[position()=2]"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 all ‘td’ nodes within all ‘table’ nodes and select those that are the second siblings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1148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5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Selenium: Using </a:t>
            </a:r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"//table//td[position()=2]"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author_nodes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driver.</a:t>
            </a: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find_element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_by_xpath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find_element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_by_xpath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cs typeface="Courier New" panose="02070309020205020404" pitchFamily="49" charset="0"/>
              </a:rPr>
              <a:t>finds </a:t>
            </a:r>
            <a:r>
              <a:rPr lang="en-US" sz="2400" i="1" dirty="0" smtClean="0">
                <a:cs typeface="Courier New" panose="02070309020205020404" pitchFamily="49" charset="0"/>
              </a:rPr>
              <a:t>all</a:t>
            </a:r>
            <a:r>
              <a:rPr lang="en-US" sz="2400" dirty="0" smtClean="0">
                <a:cs typeface="Courier New" panose="02070309020205020404" pitchFamily="49" charset="0"/>
              </a:rPr>
              <a:t> elements that satisfy the </a:t>
            </a:r>
            <a:r>
              <a:rPr lang="en-US" sz="2400" dirty="0" err="1" smtClean="0"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cs typeface="Courier New" panose="02070309020205020404" pitchFamily="49" charset="0"/>
              </a:rPr>
              <a:t>.</a:t>
            </a:r>
            <a:endParaRPr lang="en-US" sz="2400" b="1" dirty="0"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1148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0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Selenium: Using </a:t>
            </a:r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author_node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author_nodes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print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author_node.text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Gillian Flynn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Nate Silver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Jonathan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Haidt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Michael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Lewis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This is a </a:t>
            </a:r>
            <a:r>
              <a:rPr lang="en-US" sz="2400" b="1" dirty="0" smtClean="0">
                <a:cs typeface="Courier New" panose="02070309020205020404" pitchFamily="49" charset="0"/>
              </a:rPr>
              <a:t>for-each</a:t>
            </a:r>
            <a:r>
              <a:rPr lang="en-US" sz="2400" dirty="0" smtClean="0">
                <a:cs typeface="Courier New" panose="02070309020205020404" pitchFamily="49" charset="0"/>
              </a:rPr>
              <a:t> loop that cycles through the list of </a:t>
            </a:r>
            <a:r>
              <a:rPr lang="en-US" sz="2400" dirty="0" err="1" smtClean="0">
                <a:cs typeface="Courier New" panose="02070309020205020404" pitchFamily="49" charset="0"/>
              </a:rPr>
              <a:t>WebElements</a:t>
            </a:r>
            <a:r>
              <a:rPr lang="en-US" sz="2400" dirty="0" smtClean="0">
                <a:cs typeface="Courier New" panose="02070309020205020404" pitchFamily="49" charset="0"/>
              </a:rPr>
              <a:t> that represent the author nodes and prints them.</a:t>
            </a: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Notice the </a:t>
            </a:r>
            <a:r>
              <a:rPr lang="en-US" sz="2400" b="1" dirty="0" smtClean="0">
                <a:solidFill>
                  <a:srgbClr val="00B0F0"/>
                </a:solidFill>
                <a:cs typeface="Courier New" panose="02070309020205020404" pitchFamily="49" charset="0"/>
              </a:rPr>
              <a:t>colon </a:t>
            </a:r>
            <a:r>
              <a:rPr lang="en-US" sz="2400" dirty="0" smtClean="0">
                <a:cs typeface="Courier New" panose="02070309020205020404" pitchFamily="49" charset="0"/>
              </a:rPr>
              <a:t>instead of curly-brace and four-space indentation without closing punctuation.</a:t>
            </a: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The ellipsis (</a:t>
            </a:r>
            <a:r>
              <a:rPr lang="en-US" sz="2400" b="1" dirty="0" smtClean="0">
                <a:cs typeface="Courier New" panose="02070309020205020404" pitchFamily="49" charset="0"/>
              </a:rPr>
              <a:t>…</a:t>
            </a:r>
            <a:r>
              <a:rPr lang="en-US" sz="2400" dirty="0" smtClean="0">
                <a:cs typeface="Courier New" panose="02070309020205020404" pitchFamily="49" charset="0"/>
              </a:rPr>
              <a:t>) indicates that Python expects the statement to continue on the next line.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41148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scrape_book.py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81652"/>
            <a:ext cx="9143999" cy="596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5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Example: NC Public Health Inspections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7239000" cy="632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5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6"/>
            <a:ext cx="7848600" cy="68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609600"/>
          </a:xfrm>
          <a:solidFill>
            <a:srgbClr val="FFFFFF">
              <a:alpha val="74902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Get the total number of establishments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7" t="76496" r="32094" b="13821"/>
          <a:stretch/>
        </p:blipFill>
        <p:spPr bwMode="auto">
          <a:xfrm>
            <a:off x="609600" y="2667000"/>
            <a:ext cx="8915457" cy="1492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54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"//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span[@id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='ctl00_PageContent_ESTABLISHMENTPagination__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TotalItems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Query the ‘span’ node that has the correct ‘id’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41148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609600"/>
          </a:xfrm>
          <a:solidFill>
            <a:srgbClr val="FFFFFF">
              <a:alpha val="74902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Get the total number of establishments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10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>
            <a:normAutofit/>
          </a:bodyPr>
          <a:lstStyle/>
          <a:p>
            <a:r>
              <a:rPr lang="en-US" dirty="0" smtClean="0"/>
              <a:t>Each node has a text field</a:t>
            </a:r>
          </a:p>
          <a:p>
            <a:pPr lvl="1"/>
            <a:r>
              <a:rPr lang="en-US" dirty="0" smtClean="0"/>
              <a:t>text(): whatever text is within that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7440" y="387710"/>
            <a:ext cx="8851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07440" y="954607"/>
            <a:ext cx="890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&lt;table&gt;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2512" y="2108317"/>
            <a:ext cx="572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0212" y="2108314"/>
            <a:ext cx="572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11" name="Elbow Connector 10"/>
          <p:cNvCxnSpPr>
            <a:stCxn id="4" idx="2"/>
            <a:endCxn id="5" idx="0"/>
          </p:cNvCxnSpPr>
          <p:nvPr/>
        </p:nvCxnSpPr>
        <p:spPr>
          <a:xfrm rot="16200000" flipH="1">
            <a:off x="4452546" y="854526"/>
            <a:ext cx="197565" cy="25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7" idx="2"/>
            <a:endCxn id="6" idx="0"/>
          </p:cNvCxnSpPr>
          <p:nvPr/>
        </p:nvCxnSpPr>
        <p:spPr>
          <a:xfrm rot="5400000">
            <a:off x="3615731" y="1170211"/>
            <a:ext cx="291185" cy="15850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7" idx="2"/>
            <a:endCxn id="7" idx="0"/>
          </p:cNvCxnSpPr>
          <p:nvPr/>
        </p:nvCxnSpPr>
        <p:spPr>
          <a:xfrm rot="16200000" flipH="1">
            <a:off x="5204581" y="1166386"/>
            <a:ext cx="291182" cy="15926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17721" y="2744377"/>
            <a:ext cx="61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31557" y="2744377"/>
            <a:ext cx="61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45393" y="2744377"/>
            <a:ext cx="61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59229" y="2744377"/>
            <a:ext cx="61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3065" y="2744377"/>
            <a:ext cx="611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&lt;td&gt;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6901" y="2744377"/>
            <a:ext cx="611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&lt;td&gt;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00737" y="2744377"/>
            <a:ext cx="611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&lt;td&gt;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14574" y="2744377"/>
            <a:ext cx="611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&lt;td&gt;</a:t>
            </a:r>
            <a:endParaRPr lang="en-US" dirty="0"/>
          </a:p>
        </p:txBody>
      </p:sp>
      <p:cxnSp>
        <p:nvCxnSpPr>
          <p:cNvPr id="31" name="Elbow Connector 30"/>
          <p:cNvCxnSpPr>
            <a:stCxn id="6" idx="2"/>
            <a:endCxn id="22" idx="0"/>
          </p:cNvCxnSpPr>
          <p:nvPr/>
        </p:nvCxnSpPr>
        <p:spPr>
          <a:xfrm rot="5400000">
            <a:off x="2213469" y="1989037"/>
            <a:ext cx="266728" cy="12439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23" idx="0"/>
          </p:cNvCxnSpPr>
          <p:nvPr/>
        </p:nvCxnSpPr>
        <p:spPr>
          <a:xfrm rot="5400000">
            <a:off x="2620387" y="2395955"/>
            <a:ext cx="266728" cy="4301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24" idx="0"/>
          </p:cNvCxnSpPr>
          <p:nvPr/>
        </p:nvCxnSpPr>
        <p:spPr>
          <a:xfrm rot="16200000" flipH="1">
            <a:off x="3027305" y="2419153"/>
            <a:ext cx="266728" cy="3837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2"/>
            <a:endCxn id="25" idx="0"/>
          </p:cNvCxnSpPr>
          <p:nvPr/>
        </p:nvCxnSpPr>
        <p:spPr>
          <a:xfrm rot="16200000" flipH="1">
            <a:off x="3434223" y="2012235"/>
            <a:ext cx="266728" cy="11975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" idx="2"/>
            <a:endCxn id="26" idx="0"/>
          </p:cNvCxnSpPr>
          <p:nvPr/>
        </p:nvCxnSpPr>
        <p:spPr>
          <a:xfrm rot="5400000">
            <a:off x="5429349" y="2027216"/>
            <a:ext cx="266731" cy="11675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7" idx="2"/>
            <a:endCxn id="27" idx="0"/>
          </p:cNvCxnSpPr>
          <p:nvPr/>
        </p:nvCxnSpPr>
        <p:spPr>
          <a:xfrm rot="5400000">
            <a:off x="5836267" y="2434134"/>
            <a:ext cx="266731" cy="3537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2"/>
            <a:endCxn id="28" idx="0"/>
          </p:cNvCxnSpPr>
          <p:nvPr/>
        </p:nvCxnSpPr>
        <p:spPr>
          <a:xfrm rot="16200000" flipH="1">
            <a:off x="6243184" y="2380970"/>
            <a:ext cx="266731" cy="4600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29" idx="0"/>
          </p:cNvCxnSpPr>
          <p:nvPr/>
        </p:nvCxnSpPr>
        <p:spPr>
          <a:xfrm rot="16200000" flipH="1">
            <a:off x="6650103" y="1974052"/>
            <a:ext cx="266731" cy="12739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49174" y="3392269"/>
            <a:ext cx="7944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“Title”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043622" y="3392269"/>
            <a:ext cx="10235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“Author”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955415" y="3392269"/>
            <a:ext cx="7940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“Year”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769251" y="3392269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“Price”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83087" y="3392269"/>
            <a:ext cx="78258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“Gone</a:t>
            </a:r>
            <a:br>
              <a:rPr lang="en-US" dirty="0" smtClean="0"/>
            </a:br>
            <a:r>
              <a:rPr lang="en-US" dirty="0" smtClean="0"/>
              <a:t>Girl”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65674" y="3392269"/>
            <a:ext cx="86754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“Gillian</a:t>
            </a:r>
            <a:br>
              <a:rPr lang="en-US" dirty="0" smtClean="0"/>
            </a:br>
            <a:r>
              <a:rPr lang="en-US" dirty="0" smtClean="0"/>
              <a:t>Flynn”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179510" y="3392269"/>
            <a:ext cx="8418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“2012”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965373" y="3392269"/>
            <a:ext cx="899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“14.09”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30037" y="3378299"/>
            <a:ext cx="61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text:</a:t>
            </a:r>
            <a:endParaRPr lang="en-US" dirty="0"/>
          </a:p>
        </p:txBody>
      </p:sp>
      <p:cxnSp>
        <p:nvCxnSpPr>
          <p:cNvPr id="70" name="Straight Connector 69"/>
          <p:cNvCxnSpPr>
            <a:stCxn id="22" idx="2"/>
            <a:endCxn id="59" idx="0"/>
          </p:cNvCxnSpPr>
          <p:nvPr/>
        </p:nvCxnSpPr>
        <p:spPr>
          <a:xfrm flipH="1">
            <a:off x="1646398" y="3113709"/>
            <a:ext cx="78459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3" idx="2"/>
            <a:endCxn id="60" idx="0"/>
          </p:cNvCxnSpPr>
          <p:nvPr/>
        </p:nvCxnSpPr>
        <p:spPr>
          <a:xfrm>
            <a:off x="2538693" y="3113709"/>
            <a:ext cx="16704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4" idx="2"/>
            <a:endCxn id="61" idx="0"/>
          </p:cNvCxnSpPr>
          <p:nvPr/>
        </p:nvCxnSpPr>
        <p:spPr>
          <a:xfrm flipH="1">
            <a:off x="3352415" y="3113709"/>
            <a:ext cx="114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5" idx="2"/>
            <a:endCxn id="62" idx="0"/>
          </p:cNvCxnSpPr>
          <p:nvPr/>
        </p:nvCxnSpPr>
        <p:spPr>
          <a:xfrm>
            <a:off x="4166365" y="3113709"/>
            <a:ext cx="22232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6" idx="2"/>
            <a:endCxn id="63" idx="0"/>
          </p:cNvCxnSpPr>
          <p:nvPr/>
        </p:nvCxnSpPr>
        <p:spPr>
          <a:xfrm flipH="1">
            <a:off x="4974381" y="3113709"/>
            <a:ext cx="4537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7" idx="2"/>
            <a:endCxn id="64" idx="0"/>
          </p:cNvCxnSpPr>
          <p:nvPr/>
        </p:nvCxnSpPr>
        <p:spPr>
          <a:xfrm>
            <a:off x="5792754" y="3113709"/>
            <a:ext cx="6693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8" idx="2"/>
            <a:endCxn id="65" idx="0"/>
          </p:cNvCxnSpPr>
          <p:nvPr/>
        </p:nvCxnSpPr>
        <p:spPr>
          <a:xfrm flipH="1">
            <a:off x="6600459" y="3113709"/>
            <a:ext cx="6131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9" idx="2"/>
            <a:endCxn id="66" idx="0"/>
          </p:cNvCxnSpPr>
          <p:nvPr/>
        </p:nvCxnSpPr>
        <p:spPr>
          <a:xfrm flipH="1">
            <a:off x="7415176" y="3113709"/>
            <a:ext cx="5251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5162" y="801469"/>
            <a:ext cx="34724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“Title Author Year Price</a:t>
            </a:r>
            <a:br>
              <a:rPr lang="en-US" dirty="0" smtClean="0"/>
            </a:br>
            <a:r>
              <a:rPr lang="en-US" dirty="0" smtClean="0"/>
              <a:t>Gone Girl Gillian Flynn 2012 14.09”</a:t>
            </a:r>
            <a:endParaRPr lang="en-US" dirty="0"/>
          </a:p>
        </p:txBody>
      </p:sp>
      <p:cxnSp>
        <p:nvCxnSpPr>
          <p:cNvPr id="94" name="Straight Connector 93"/>
          <p:cNvCxnSpPr>
            <a:stCxn id="107" idx="1"/>
            <a:endCxn id="88" idx="3"/>
          </p:cNvCxnSpPr>
          <p:nvPr/>
        </p:nvCxnSpPr>
        <p:spPr>
          <a:xfrm flipH="1" flipV="1">
            <a:off x="3567587" y="1124635"/>
            <a:ext cx="505187" cy="507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9114" y="1904062"/>
            <a:ext cx="247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“Title Author Year </a:t>
            </a:r>
            <a:r>
              <a:rPr lang="en-US" dirty="0" smtClean="0"/>
              <a:t>Price”</a:t>
            </a:r>
            <a:endParaRPr lang="en-US" dirty="0"/>
          </a:p>
        </p:txBody>
      </p:sp>
      <p:cxnSp>
        <p:nvCxnSpPr>
          <p:cNvPr id="98" name="Straight Connector 97"/>
          <p:cNvCxnSpPr>
            <a:stCxn id="6" idx="1"/>
            <a:endCxn id="96" idx="3"/>
          </p:cNvCxnSpPr>
          <p:nvPr/>
        </p:nvCxnSpPr>
        <p:spPr>
          <a:xfrm flipH="1" flipV="1">
            <a:off x="2514600" y="2088728"/>
            <a:ext cx="167912" cy="204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486400" y="1295400"/>
            <a:ext cx="356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Gone Girl Gillian Flynn 2012 </a:t>
            </a:r>
            <a:r>
              <a:rPr lang="en-US" dirty="0" smtClean="0"/>
              <a:t>14.09”</a:t>
            </a:r>
            <a:endParaRPr lang="en-US" dirty="0"/>
          </a:p>
        </p:txBody>
      </p:sp>
      <p:cxnSp>
        <p:nvCxnSpPr>
          <p:cNvPr id="103" name="Straight Connector 102"/>
          <p:cNvCxnSpPr>
            <a:stCxn id="7" idx="3"/>
            <a:endCxn id="101" idx="2"/>
          </p:cNvCxnSpPr>
          <p:nvPr/>
        </p:nvCxnSpPr>
        <p:spPr>
          <a:xfrm flipV="1">
            <a:off x="6432805" y="1664732"/>
            <a:ext cx="834275" cy="628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72774" y="1447800"/>
            <a:ext cx="962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111" name="Straight Arrow Connector 110"/>
          <p:cNvCxnSpPr>
            <a:stCxn id="5" idx="2"/>
            <a:endCxn id="107" idx="0"/>
          </p:cNvCxnSpPr>
          <p:nvPr/>
        </p:nvCxnSpPr>
        <p:spPr>
          <a:xfrm>
            <a:off x="4552626" y="1323939"/>
            <a:ext cx="1210" cy="123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556216" y="187655"/>
            <a:ext cx="11167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Text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9940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"//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span[@id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='ctl00_PageContent_ESTABLISHMENTPagination__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TotalItems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num_establishments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driver.find_element_by_xpath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).text)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Get the ‘text’ from the ‘span’ node that has the correct ‘id’ and transform it into an integer (</a:t>
            </a:r>
            <a:r>
              <a:rPr lang="en-US" dirty="0" err="1" smtClean="0"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1148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609600"/>
          </a:xfrm>
          <a:solidFill>
            <a:srgbClr val="FFFFFF">
              <a:alpha val="74902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Get the total number of establishments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63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"//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span[@id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='ctl00_PageContent_ESTABLISHMENTPagination__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TotalItems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num_establishments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driver.find_element_by_xpath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).text)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"There are",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num_establishments,"establishments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 are 490 establishments.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Print the result.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4196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76200" y="0"/>
            <a:ext cx="8991600" cy="609600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Get the total number of establishments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314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6738"/>
            <a:ext cx="9144000" cy="7991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" t="80639" r="52893" b="13964"/>
          <a:stretch/>
        </p:blipFill>
        <p:spPr bwMode="auto">
          <a:xfrm>
            <a:off x="762000" y="3505200"/>
            <a:ext cx="7482838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609600"/>
          </a:xfrm>
          <a:solidFill>
            <a:srgbClr val="FFFFFF">
              <a:alpha val="74902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Set the number of items per 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287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the number of items per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"//input[@id='ctl00_PageContent_ESTABLISHMENTPagination__PageSize']"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driver.find_element_by_xpath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input.clear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input.send_keys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num_establishments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input.send_keys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Keys.RETURN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cs typeface="Courier New" panose="02070309020205020404" pitchFamily="49" charset="0"/>
              </a:rPr>
              <a:t>Clear the contents of the </a:t>
            </a:r>
            <a:r>
              <a:rPr lang="en-US" sz="2400" i="1" dirty="0" smtClean="0">
                <a:cs typeface="Courier New" panose="02070309020205020404" pitchFamily="49" charset="0"/>
              </a:rPr>
              <a:t>text input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Send the key strokes necessary to enter the number of establishments into the box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Send the return key to update the page.</a:t>
            </a:r>
            <a:endParaRPr lang="en-US" sz="2400" dirty="0"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3434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91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6738"/>
            <a:ext cx="9144000" cy="7991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200" y="0"/>
            <a:ext cx="8991600" cy="609600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Click the first ‘Inspections’ link</a:t>
            </a:r>
          </a:p>
        </p:txBody>
      </p:sp>
    </p:spTree>
    <p:extLst>
      <p:ext uri="{BB962C8B-B14F-4D97-AF65-F5344CB8AC3E}">
        <p14:creationId xmlns:p14="http://schemas.microsoft.com/office/powerpoint/2010/main" val="311909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the first ‘Inspections’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driver.find_element_by_xpath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input.click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1910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99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6" t="74734" r="35157" b="13392"/>
          <a:stretch/>
        </p:blipFill>
        <p:spPr bwMode="auto">
          <a:xfrm>
            <a:off x="533400" y="2362200"/>
            <a:ext cx="7620000" cy="19584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200" y="0"/>
            <a:ext cx="8991600" cy="609600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Click the first ‘Inspections’ link</a:t>
            </a:r>
          </a:p>
        </p:txBody>
      </p:sp>
    </p:spTree>
    <p:extLst>
      <p:ext uri="{BB962C8B-B14F-4D97-AF65-F5344CB8AC3E}">
        <p14:creationId xmlns:p14="http://schemas.microsoft.com/office/powerpoint/2010/main" val="374248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the first ‘Inspections’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//td[@class='</a:t>
            </a: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driver.find_element_by_xpath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input.click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There’s only one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‘td’ with @class ‘</a:t>
            </a: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1910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99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6" t="74734" r="35157" b="13392"/>
          <a:stretch/>
        </p:blipFill>
        <p:spPr bwMode="auto">
          <a:xfrm>
            <a:off x="533400" y="2362200"/>
            <a:ext cx="7620000" cy="19584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200" y="0"/>
            <a:ext cx="8991600" cy="609600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Click the first ‘Inspections’ link</a:t>
            </a:r>
          </a:p>
        </p:txBody>
      </p:sp>
    </p:spTree>
    <p:extLst>
      <p:ext uri="{BB962C8B-B14F-4D97-AF65-F5344CB8AC3E}">
        <p14:creationId xmlns:p14="http://schemas.microsoft.com/office/powerpoint/2010/main" val="24971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the first ‘Inspections’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//td[@class='</a:t>
            </a: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table/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driver.find_element_by_xpath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input.click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There’s only one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‘td’ with @class ‘</a:t>
            </a: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a child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and grandchild 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1910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4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>
            <a:normAutofit/>
          </a:bodyPr>
          <a:lstStyle/>
          <a:p>
            <a:r>
              <a:rPr lang="en-US" dirty="0" smtClean="0"/>
              <a:t>Each node has a position field</a:t>
            </a:r>
          </a:p>
          <a:p>
            <a:pPr lvl="1"/>
            <a:r>
              <a:rPr lang="en-US" dirty="0" smtClean="0"/>
              <a:t>position: relative position within siblings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7440" y="387710"/>
            <a:ext cx="8851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07440" y="954607"/>
            <a:ext cx="890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&lt;table&gt;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2512" y="2108317"/>
            <a:ext cx="572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0212" y="2108314"/>
            <a:ext cx="572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11" name="Elbow Connector 10"/>
          <p:cNvCxnSpPr>
            <a:stCxn id="4" idx="2"/>
            <a:endCxn id="5" idx="0"/>
          </p:cNvCxnSpPr>
          <p:nvPr/>
        </p:nvCxnSpPr>
        <p:spPr>
          <a:xfrm rot="16200000" flipH="1">
            <a:off x="4452546" y="854526"/>
            <a:ext cx="197565" cy="25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7" idx="2"/>
            <a:endCxn id="6" idx="0"/>
          </p:cNvCxnSpPr>
          <p:nvPr/>
        </p:nvCxnSpPr>
        <p:spPr>
          <a:xfrm rot="5400000">
            <a:off x="3615731" y="1170211"/>
            <a:ext cx="291185" cy="15850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7" idx="2"/>
            <a:endCxn id="7" idx="0"/>
          </p:cNvCxnSpPr>
          <p:nvPr/>
        </p:nvCxnSpPr>
        <p:spPr>
          <a:xfrm rot="16200000" flipH="1">
            <a:off x="5204581" y="1166386"/>
            <a:ext cx="291182" cy="15926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17721" y="2744377"/>
            <a:ext cx="61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31557" y="2744377"/>
            <a:ext cx="61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45393" y="2744377"/>
            <a:ext cx="61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59229" y="2744377"/>
            <a:ext cx="61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3065" y="2744377"/>
            <a:ext cx="611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&lt;td&gt;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6901" y="2744377"/>
            <a:ext cx="611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&lt;td&gt;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00737" y="2744377"/>
            <a:ext cx="611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&lt;td&gt;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14574" y="2744377"/>
            <a:ext cx="611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&lt;td&gt;</a:t>
            </a:r>
            <a:endParaRPr lang="en-US" dirty="0"/>
          </a:p>
        </p:txBody>
      </p:sp>
      <p:cxnSp>
        <p:nvCxnSpPr>
          <p:cNvPr id="31" name="Elbow Connector 30"/>
          <p:cNvCxnSpPr>
            <a:stCxn id="6" idx="2"/>
            <a:endCxn id="22" idx="0"/>
          </p:cNvCxnSpPr>
          <p:nvPr/>
        </p:nvCxnSpPr>
        <p:spPr>
          <a:xfrm rot="5400000">
            <a:off x="2213469" y="1989037"/>
            <a:ext cx="266728" cy="12439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23" idx="0"/>
          </p:cNvCxnSpPr>
          <p:nvPr/>
        </p:nvCxnSpPr>
        <p:spPr>
          <a:xfrm rot="5400000">
            <a:off x="2620387" y="2395955"/>
            <a:ext cx="266728" cy="4301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24" idx="0"/>
          </p:cNvCxnSpPr>
          <p:nvPr/>
        </p:nvCxnSpPr>
        <p:spPr>
          <a:xfrm rot="16200000" flipH="1">
            <a:off x="3027305" y="2419153"/>
            <a:ext cx="266728" cy="3837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2"/>
            <a:endCxn id="25" idx="0"/>
          </p:cNvCxnSpPr>
          <p:nvPr/>
        </p:nvCxnSpPr>
        <p:spPr>
          <a:xfrm rot="16200000" flipH="1">
            <a:off x="3434223" y="2012235"/>
            <a:ext cx="266728" cy="11975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" idx="2"/>
            <a:endCxn id="26" idx="0"/>
          </p:cNvCxnSpPr>
          <p:nvPr/>
        </p:nvCxnSpPr>
        <p:spPr>
          <a:xfrm rot="5400000">
            <a:off x="5429349" y="2027216"/>
            <a:ext cx="266731" cy="11675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7" idx="2"/>
            <a:endCxn id="27" idx="0"/>
          </p:cNvCxnSpPr>
          <p:nvPr/>
        </p:nvCxnSpPr>
        <p:spPr>
          <a:xfrm rot="5400000">
            <a:off x="5836267" y="2434134"/>
            <a:ext cx="266731" cy="3537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2"/>
            <a:endCxn id="28" idx="0"/>
          </p:cNvCxnSpPr>
          <p:nvPr/>
        </p:nvCxnSpPr>
        <p:spPr>
          <a:xfrm rot="16200000" flipH="1">
            <a:off x="6243184" y="2380970"/>
            <a:ext cx="266731" cy="4600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29" idx="0"/>
          </p:cNvCxnSpPr>
          <p:nvPr/>
        </p:nvCxnSpPr>
        <p:spPr>
          <a:xfrm rot="16200000" flipH="1">
            <a:off x="6650103" y="1974052"/>
            <a:ext cx="266731" cy="12739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27114" y="33922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62200" y="33922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03514" y="33922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41714" y="33922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803714" y="33922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638800" y="33922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480114" y="33922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318314" y="33922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12193" y="33782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position:</a:t>
            </a:r>
            <a:endParaRPr lang="en-US" dirty="0"/>
          </a:p>
        </p:txBody>
      </p:sp>
      <p:cxnSp>
        <p:nvCxnSpPr>
          <p:cNvPr id="70" name="Straight Connector 69"/>
          <p:cNvCxnSpPr>
            <a:stCxn id="22" idx="2"/>
            <a:endCxn id="59" idx="0"/>
          </p:cNvCxnSpPr>
          <p:nvPr/>
        </p:nvCxnSpPr>
        <p:spPr>
          <a:xfrm flipH="1">
            <a:off x="1677957" y="3113709"/>
            <a:ext cx="46900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3" idx="2"/>
            <a:endCxn id="60" idx="0"/>
          </p:cNvCxnSpPr>
          <p:nvPr/>
        </p:nvCxnSpPr>
        <p:spPr>
          <a:xfrm flipH="1">
            <a:off x="2513043" y="3113709"/>
            <a:ext cx="25650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4" idx="2"/>
            <a:endCxn id="61" idx="0"/>
          </p:cNvCxnSpPr>
          <p:nvPr/>
        </p:nvCxnSpPr>
        <p:spPr>
          <a:xfrm>
            <a:off x="3352529" y="3113709"/>
            <a:ext cx="1828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5" idx="2"/>
            <a:endCxn id="62" idx="0"/>
          </p:cNvCxnSpPr>
          <p:nvPr/>
        </p:nvCxnSpPr>
        <p:spPr>
          <a:xfrm>
            <a:off x="4166365" y="3113709"/>
            <a:ext cx="26192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6" idx="2"/>
            <a:endCxn id="63" idx="0"/>
          </p:cNvCxnSpPr>
          <p:nvPr/>
        </p:nvCxnSpPr>
        <p:spPr>
          <a:xfrm flipH="1">
            <a:off x="4954557" y="3113709"/>
            <a:ext cx="24361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7" idx="2"/>
            <a:endCxn id="64" idx="0"/>
          </p:cNvCxnSpPr>
          <p:nvPr/>
        </p:nvCxnSpPr>
        <p:spPr>
          <a:xfrm flipH="1">
            <a:off x="5789643" y="3113709"/>
            <a:ext cx="3111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8" idx="2"/>
            <a:endCxn id="65" idx="0"/>
          </p:cNvCxnSpPr>
          <p:nvPr/>
        </p:nvCxnSpPr>
        <p:spPr>
          <a:xfrm>
            <a:off x="6606590" y="3113709"/>
            <a:ext cx="24367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9" idx="2"/>
            <a:endCxn id="66" idx="0"/>
          </p:cNvCxnSpPr>
          <p:nvPr/>
        </p:nvCxnSpPr>
        <p:spPr>
          <a:xfrm>
            <a:off x="7420427" y="3113709"/>
            <a:ext cx="48730" cy="2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279714" y="13070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4" name="Straight Connector 93"/>
          <p:cNvCxnSpPr>
            <a:stCxn id="107" idx="1"/>
            <a:endCxn id="88" idx="3"/>
          </p:cNvCxnSpPr>
          <p:nvPr/>
        </p:nvCxnSpPr>
        <p:spPr>
          <a:xfrm flipH="1" flipV="1">
            <a:off x="3581400" y="1491734"/>
            <a:ext cx="491374" cy="14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060514" y="1904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8" name="Straight Connector 97"/>
          <p:cNvCxnSpPr>
            <a:stCxn id="6" idx="1"/>
            <a:endCxn id="96" idx="3"/>
          </p:cNvCxnSpPr>
          <p:nvPr/>
        </p:nvCxnSpPr>
        <p:spPr>
          <a:xfrm flipH="1" flipV="1">
            <a:off x="2362200" y="2088728"/>
            <a:ext cx="320312" cy="204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610757" y="1825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3" name="Straight Connector 102"/>
          <p:cNvCxnSpPr>
            <a:stCxn id="7" idx="3"/>
            <a:endCxn id="101" idx="2"/>
          </p:cNvCxnSpPr>
          <p:nvPr/>
        </p:nvCxnSpPr>
        <p:spPr>
          <a:xfrm flipV="1">
            <a:off x="6432805" y="2194351"/>
            <a:ext cx="328795" cy="98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72774" y="1447800"/>
            <a:ext cx="962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111" name="Straight Arrow Connector 110"/>
          <p:cNvCxnSpPr>
            <a:stCxn id="5" idx="2"/>
            <a:endCxn id="107" idx="0"/>
          </p:cNvCxnSpPr>
          <p:nvPr/>
        </p:nvCxnSpPr>
        <p:spPr>
          <a:xfrm>
            <a:off x="4552626" y="1323939"/>
            <a:ext cx="1210" cy="123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556216" y="187655"/>
            <a:ext cx="2028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Position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6051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6738"/>
            <a:ext cx="9144000" cy="7991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7" t="66930" r="34968" b="11158"/>
          <a:stretch/>
        </p:blipFill>
        <p:spPr bwMode="auto">
          <a:xfrm>
            <a:off x="1066800" y="2438400"/>
            <a:ext cx="6433074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4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the first ‘Inspections’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//td[@class='</a:t>
            </a: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table/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[position()=2]</a:t>
            </a:r>
            <a:endParaRPr lang="en-US" sz="24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driver.find_element_by_xpath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input.click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There’s only one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‘td’ with @class ‘</a:t>
            </a: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a child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and grandchild 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endParaRPr lang="en-US" sz="24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the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‘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(after the headings)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1910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6738"/>
            <a:ext cx="9144000" cy="7991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" t="72974" r="34874" b="12669"/>
          <a:stretch/>
        </p:blipFill>
        <p:spPr bwMode="auto">
          <a:xfrm>
            <a:off x="355793" y="2057400"/>
            <a:ext cx="8432413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71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the first ‘Inspections’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//td[@class='</a:t>
            </a: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table/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[position()=2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a[text()=‘Inspections’]</a:t>
            </a:r>
            <a:endParaRPr lang="en-US" sz="24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driver.find_element_by_xpath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input.click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There’s only one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‘td’ with @class ‘</a:t>
            </a: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a child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and grandchild 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endParaRPr lang="en-US" sz="24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the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‘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(after the headings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 </a:t>
            </a:r>
            <a:r>
              <a:rPr lang="en-US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‘a’ with ‘Inspections’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1910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the first ‘Inspections’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//td[@class='</a:t>
            </a: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table/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[position()=2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a[text()=‘Inspections’]</a:t>
            </a:r>
            <a:endParaRPr lang="en-US" sz="24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driver.find_element_by_xpath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There’s only one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‘td’ with @class ‘</a:t>
            </a: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a child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and grandchild 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endParaRPr lang="en-US" sz="24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the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‘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(after the headings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 </a:t>
            </a:r>
            <a:r>
              <a:rPr lang="en-US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‘a’ with ‘Inspections’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it!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1910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6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99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38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99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2" t="76418" r="39881" b="14439"/>
          <a:stretch/>
        </p:blipFill>
        <p:spPr bwMode="auto">
          <a:xfrm>
            <a:off x="419452" y="3505200"/>
            <a:ext cx="8305095" cy="12845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609600"/>
          </a:xfrm>
          <a:solidFill>
            <a:srgbClr val="FFFFFF">
              <a:alpha val="74902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Set the number of items per 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550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99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609600"/>
          </a:xfrm>
          <a:solidFill>
            <a:srgbClr val="FFFFFF">
              <a:alpha val="74902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Get Establishment Information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31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99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3" t="72059" r="43095" b="11595"/>
          <a:stretch/>
        </p:blipFill>
        <p:spPr bwMode="auto">
          <a:xfrm>
            <a:off x="1676400" y="3200400"/>
            <a:ext cx="5380355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609600"/>
          </a:xfrm>
          <a:solidFill>
            <a:srgbClr val="FFFFFF">
              <a:alpha val="74902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Get Establishment Name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48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Establishment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r>
              <a:rPr lang="en-US" dirty="0" smtClean="0"/>
              <a:t>Name / Value pairs</a:t>
            </a:r>
            <a:br>
              <a:rPr lang="en-US" dirty="0" smtClean="0"/>
            </a:br>
            <a:r>
              <a:rPr lang="en-US" dirty="0" smtClean="0"/>
              <a:t>in columns of table</a:t>
            </a:r>
          </a:p>
          <a:p>
            <a:r>
              <a:rPr lang="en-US" dirty="0" smtClean="0"/>
              <a:t>Find ‘td’ with text(): ‘Name’</a:t>
            </a:r>
          </a:p>
          <a:p>
            <a:r>
              <a:rPr lang="en-US" dirty="0" smtClean="0"/>
              <a:t>The next ‘td’ sibling contains the name of the establishment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3" t="72059" r="43095" b="11595"/>
          <a:stretch/>
        </p:blipFill>
        <p:spPr bwMode="auto">
          <a:xfrm>
            <a:off x="4419600" y="3810000"/>
            <a:ext cx="4313555" cy="22603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26231" r="40472" b="47431"/>
          <a:stretch/>
        </p:blipFill>
        <p:spPr bwMode="auto">
          <a:xfrm>
            <a:off x="3768305" y="1524000"/>
            <a:ext cx="5348378" cy="2104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en-US" dirty="0" smtClean="0"/>
              <a:t> is query language used to navigate documents with tagged, possibly nested content like XML and HTML.</a:t>
            </a:r>
          </a:p>
          <a:p>
            <a:r>
              <a:rPr lang="en-US" dirty="0" smtClean="0"/>
              <a:t>To specify an </a:t>
            </a:r>
            <a:r>
              <a:rPr lang="en-US" dirty="0" err="1" smtClean="0"/>
              <a:t>xpath</a:t>
            </a:r>
            <a:r>
              <a:rPr lang="en-US" dirty="0" smtClean="0"/>
              <a:t> starting at the root and descending to a particular node:</a:t>
            </a:r>
            <a:br>
              <a:rPr lang="en-US" dirty="0" smtClean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html/body/h1’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9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Establishment Name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driver.find_element_by_xpath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element.text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Start in the area containing the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“Premise Information”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1910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1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Establishment Name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//div[@id='ctl00_PageContent_ESTABLISHMENTRecordControlPanel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driver.find_element_by_xpath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element.text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Start in the area containing the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“Premise Information”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1910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8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Establishment Name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//div[@id='ctl00_PageContent_ESTABLISHMENTRecordControlPanel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driver.find_element_by_xpath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element.text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Start in the area containing the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“Premise Information”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 any (the only)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‘td’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containing the text ‘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1910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0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Establishment Name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//div[@id='ctl00_PageContent_ESTABLISHMENTRecordControlPanel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td[text()='Name']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driver.find_element_by_xpath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element.text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Start in the area containing the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“Premise Information”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 any (the only)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‘td’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containing the text ‘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1910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Establishment Name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//div[@id='ctl00_PageContent_ESTABLISHMENTRecordControlPanel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td[text()='Name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driver.find_element_by_xpath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element.text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Start in the area containing the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“Premise Information”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 any (the only)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‘td’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containing the text ‘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Name’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very next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‘td’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the same row.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1910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6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Establishment Name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//div[@id='ctl00_PageContent_ESTABLISHMENTRecordControlPanel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td[text()='Name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following-sibling::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driver.find_element_by_xpath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element.text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Start in the area containing the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“Premise Information”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 any (the only)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‘td’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containing the text ‘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Name’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very next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‘td’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the same row.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191000"/>
            <a:ext cx="876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2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99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4" t="70740" r="38459" b="13176"/>
          <a:stretch/>
        </p:blipFill>
        <p:spPr bwMode="auto">
          <a:xfrm>
            <a:off x="1941811" y="3276600"/>
            <a:ext cx="5260377" cy="2214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200" y="0"/>
            <a:ext cx="8991600" cy="609600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Get Establishment Address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780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99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53253" r="35032" b="11665"/>
          <a:stretch/>
        </p:blipFill>
        <p:spPr bwMode="auto">
          <a:xfrm>
            <a:off x="1772728" y="1371600"/>
            <a:ext cx="5486400" cy="48018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200" y="0"/>
            <a:ext cx="8991600" cy="609600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Get Establishment City/State/ZIP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56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 with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two main data structures in Python are lists and dictionaries</a:t>
            </a:r>
          </a:p>
          <a:p>
            <a:r>
              <a:rPr lang="en-US" dirty="0" smtClean="0"/>
              <a:t>One convenient way to store establishment information is with a dictionary: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‘name’: ‘1861 Farmhouse Market’,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‘address’: ‘124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Broadstone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Rd’,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‘city’: ‘Valle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Crucis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‘state’: ‘NC’,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zip_code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’: 28691,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‘phone’: ‘(828) 963-6310’,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premise_type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’: ‘2 – Food Stands’,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‘county’: ‘Watauga’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31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 with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We can accumulate the establishment information for multiple establishments by appending each dictionary to a list:</a:t>
            </a:r>
            <a:br>
              <a:rPr lang="en-US" sz="3600" dirty="0" smtClean="0"/>
            </a:br>
            <a:endParaRPr lang="en-US" sz="3600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data=[]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establishment in establishments: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put establishment information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in dictionary ‘d’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…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open(‘ncphi.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’,’w’) as output: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json.dump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output)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6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= start at the outermost part of the document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dirty="0" smtClean="0">
                <a:cs typeface="Courier New" panose="02070309020205020404" pitchFamily="49" charset="0"/>
              </a:rPr>
              <a:t> = </a:t>
            </a:r>
            <a:r>
              <a:rPr lang="en-US" dirty="0" smtClean="0"/>
              <a:t>look for all nodes named ‘html’</a:t>
            </a:r>
          </a:p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>
                <a:cs typeface="Courier New" panose="02070309020205020404" pitchFamily="49" charset="0"/>
              </a:rPr>
              <a:t> = </a:t>
            </a:r>
            <a:r>
              <a:rPr lang="en-US" dirty="0" smtClean="0"/>
              <a:t>start at the node(s) we just found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ody</a:t>
            </a:r>
            <a:r>
              <a:rPr lang="en-US" dirty="0" smtClean="0">
                <a:cs typeface="Courier New" panose="02070309020205020404" pitchFamily="49" charset="0"/>
              </a:rPr>
              <a:t> = look for all nodes named ‘body’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4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0"/>
            <a:ext cx="4419600" cy="684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1828800"/>
            <a:ext cx="381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Generates a text file containing the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84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4902"/>
            </a:schemeClr>
          </a:solidFill>
        </p:spPr>
        <p:txBody>
          <a:bodyPr/>
          <a:lstStyle/>
          <a:p>
            <a:r>
              <a:rPr lang="en-US" dirty="0" smtClean="0"/>
              <a:t>Selecting from a Dropdown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8"/>
            <a:ext cx="9144000" cy="675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4" t="75919" r="35346" b="16115"/>
          <a:stretch/>
        </p:blipFill>
        <p:spPr bwMode="auto">
          <a:xfrm>
            <a:off x="419100" y="2819400"/>
            <a:ext cx="8305800" cy="14268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64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100 Miles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//select[@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='searchform-col-wrapper-col1-listingsSearch-search-area-fr-searchRange-selectOneMenu']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driver.find_element_by_xpath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Select(element).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select_by_value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(‘100 Miles’)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be Dragons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selenium.common.exceptions.StaleElementReferenceException</a:t>
            </a:r>
            <a:r>
              <a:rPr lang="en-US" dirty="0"/>
              <a:t>: </a:t>
            </a:r>
            <a:r>
              <a:rPr lang="en-US" dirty="0" smtClean="0"/>
              <a:t>Message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Element </a:t>
            </a:r>
            <a:r>
              <a:rPr lang="en-US" b="1" dirty="0">
                <a:solidFill>
                  <a:srgbClr val="FF0000"/>
                </a:solidFill>
              </a:rPr>
              <a:t>is no longer attached to the </a:t>
            </a:r>
            <a:r>
              <a:rPr lang="en-US" b="1" dirty="0" smtClean="0">
                <a:solidFill>
                  <a:srgbClr val="FF0000"/>
                </a:solidFill>
              </a:rPr>
              <a:t>DOM</a:t>
            </a:r>
          </a:p>
          <a:p>
            <a:r>
              <a:rPr lang="en-US" dirty="0" smtClean="0"/>
              <a:t>Needing to execute </a:t>
            </a:r>
            <a:r>
              <a:rPr lang="en-US" dirty="0" err="1" smtClean="0"/>
              <a:t>javascript</a:t>
            </a:r>
            <a:r>
              <a:rPr lang="en-US" dirty="0" smtClean="0"/>
              <a:t> to scroll</a:t>
            </a:r>
          </a:p>
          <a:p>
            <a:r>
              <a:rPr lang="en-US" dirty="0" smtClean="0"/>
              <a:t>Needing </a:t>
            </a:r>
            <a:r>
              <a:rPr lang="en-US" dirty="0" err="1" smtClean="0"/>
              <a:t>javascript</a:t>
            </a:r>
            <a:r>
              <a:rPr lang="en-US" dirty="0" smtClean="0"/>
              <a:t> to select checkbox that isn’t visible unless hovering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http://www.w3schools.com/xpath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selenium-python.readthedocs.org/en/latest/index.html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www.codecademy.com/en/tracks/python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3137"/>
            <a:ext cx="92964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&lt;body&gt;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&lt;h1&gt;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Scrappy’s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Bookstore&lt;/h1&gt;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id='address'&gt;1000 Chisel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Lane&lt;/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&lt;table&gt;&lt;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&gt;Title&lt;/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&gt;Author&lt;/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&gt;Year&lt;/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&gt;Price&lt;/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td&gt;Gone Girl&lt;/td&gt;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&lt;td&gt;Gillian Flynn&lt;/td&gt;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&lt;td&gt;2012&lt;/td&gt;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&lt;td&gt;14.09&lt;/td&gt;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&gt;&lt;/table&gt;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762000"/>
            <a:ext cx="70866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/html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3137"/>
            <a:ext cx="92964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&lt;h1&gt;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Scrappy’s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Bookstore&lt;/h1&gt;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id='address'&gt;1000 Chisel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Lane&lt;/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&lt;table&gt;&lt;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&gt;Title&lt;/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&gt;Author&lt;/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&gt;Year&lt;/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&gt;Price&lt;/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td&gt;Gone Girl&lt;/td&gt;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&lt;td&gt;Gillian Flynn&lt;/td&gt;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&lt;td&gt;2012&lt;/td&gt;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&lt;td&gt;14.09&lt;/td&gt;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&gt;&lt;/table&gt;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762000"/>
            <a:ext cx="70866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/html/body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4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14443</TotalTime>
  <Words>1330</Words>
  <Application>Microsoft Office PowerPoint</Application>
  <PresentationFormat>On-screen Show (4:3)</PresentationFormat>
  <Paragraphs>569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Arial</vt:lpstr>
      <vt:lpstr>Calibri</vt:lpstr>
      <vt:lpstr>Courier New</vt:lpstr>
      <vt:lpstr>Office Theme</vt:lpstr>
      <vt:lpstr>Web scraping with Python, Selenium and XPath</vt:lpstr>
      <vt:lpstr>HTML</vt:lpstr>
      <vt:lpstr>PowerPoint Presentation</vt:lpstr>
      <vt:lpstr>PowerPoint Presentation</vt:lpstr>
      <vt:lpstr>PowerPoint Presentation</vt:lpstr>
      <vt:lpstr>XPath</vt:lpstr>
      <vt:lpstr>XPath</vt:lpstr>
      <vt:lpstr>HTML</vt:lpstr>
      <vt:lpstr>HTML</vt:lpstr>
      <vt:lpstr>HTML</vt:lpstr>
      <vt:lpstr>XPath</vt:lpstr>
      <vt:lpstr>HTML</vt:lpstr>
      <vt:lpstr>HTML</vt:lpstr>
      <vt:lpstr>HTML</vt:lpstr>
      <vt:lpstr>XPath Predicates: @ttributes</vt:lpstr>
      <vt:lpstr>PowerPoint Presentation</vt:lpstr>
      <vt:lpstr>XPath Predicates: position</vt:lpstr>
      <vt:lpstr>PowerPoint Presentation</vt:lpstr>
      <vt:lpstr>XPath: Expanded Syntax</vt:lpstr>
      <vt:lpstr>Python</vt:lpstr>
      <vt:lpstr>Selenium</vt:lpstr>
      <vt:lpstr>Python Command Line</vt:lpstr>
      <vt:lpstr>Python Command Line</vt:lpstr>
      <vt:lpstr>Python Command Line</vt:lpstr>
      <vt:lpstr>Selenium: Starting a Web Browser</vt:lpstr>
      <vt:lpstr>Selenium: Open a Webpage</vt:lpstr>
      <vt:lpstr>Selenium: Using XPath</vt:lpstr>
      <vt:lpstr>Selenium: Using XPath</vt:lpstr>
      <vt:lpstr>Selenium: Using XPath</vt:lpstr>
      <vt:lpstr>Selenium: Using XPath</vt:lpstr>
      <vt:lpstr>Selenium: Using XPath</vt:lpstr>
      <vt:lpstr>Selenium: Using XPath</vt:lpstr>
      <vt:lpstr>Selenium: Using XPath</vt:lpstr>
      <vt:lpstr>Selenium: Using XPath</vt:lpstr>
      <vt:lpstr>scrape_book.py</vt:lpstr>
      <vt:lpstr>Example: NC Public Health Inspections</vt:lpstr>
      <vt:lpstr>PowerPoint Presentation</vt:lpstr>
      <vt:lpstr>Get the total number of establishments</vt:lpstr>
      <vt:lpstr>Get the total number of establishments</vt:lpstr>
      <vt:lpstr>Get the total number of establishments</vt:lpstr>
      <vt:lpstr>PowerPoint Presentation</vt:lpstr>
      <vt:lpstr>Set the number of items per page</vt:lpstr>
      <vt:lpstr>Set the number of items per page</vt:lpstr>
      <vt:lpstr>PowerPoint Presentation</vt:lpstr>
      <vt:lpstr>Click the first ‘Inspections’ link</vt:lpstr>
      <vt:lpstr>PowerPoint Presentation</vt:lpstr>
      <vt:lpstr>Click the first ‘Inspections’ link</vt:lpstr>
      <vt:lpstr>PowerPoint Presentation</vt:lpstr>
      <vt:lpstr>Click the first ‘Inspections’ link</vt:lpstr>
      <vt:lpstr>PowerPoint Presentation</vt:lpstr>
      <vt:lpstr>Click the first ‘Inspections’ link</vt:lpstr>
      <vt:lpstr>PowerPoint Presentation</vt:lpstr>
      <vt:lpstr>Click the first ‘Inspections’ link</vt:lpstr>
      <vt:lpstr>Click the first ‘Inspections’ link</vt:lpstr>
      <vt:lpstr>PowerPoint Presentation</vt:lpstr>
      <vt:lpstr>Set the number of items per page</vt:lpstr>
      <vt:lpstr>Get Establishment Information</vt:lpstr>
      <vt:lpstr>Get Establishment Name</vt:lpstr>
      <vt:lpstr>Get Establishment Name</vt:lpstr>
      <vt:lpstr>Get Establishment Name </vt:lpstr>
      <vt:lpstr>Get Establishment Name </vt:lpstr>
      <vt:lpstr>Get Establishment Name </vt:lpstr>
      <vt:lpstr>Get Establishment Name </vt:lpstr>
      <vt:lpstr>Get Establishment Name </vt:lpstr>
      <vt:lpstr>Get Establishment Name </vt:lpstr>
      <vt:lpstr>PowerPoint Presentation</vt:lpstr>
      <vt:lpstr>PowerPoint Presentation</vt:lpstr>
      <vt:lpstr>Storing Data with JSON</vt:lpstr>
      <vt:lpstr>Storing Data with JSON</vt:lpstr>
      <vt:lpstr>PowerPoint Presentation</vt:lpstr>
      <vt:lpstr>Selecting from a Dropdown Box</vt:lpstr>
      <vt:lpstr>PowerPoint Presentation</vt:lpstr>
      <vt:lpstr>Select 100 Miles</vt:lpstr>
      <vt:lpstr>There be Dragons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 Mitchell Parry</dc:creator>
  <cp:lastModifiedBy>Chris Campell</cp:lastModifiedBy>
  <cp:revision>63</cp:revision>
  <dcterms:created xsi:type="dcterms:W3CDTF">2015-02-09T22:54:39Z</dcterms:created>
  <dcterms:modified xsi:type="dcterms:W3CDTF">2016-05-27T14:58:43Z</dcterms:modified>
</cp:coreProperties>
</file>