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18B"/>
    <a:srgbClr val="F18C55"/>
    <a:srgbClr val="FAB26A"/>
    <a:srgbClr val="FBC58F"/>
    <a:srgbClr val="FCD7B2"/>
    <a:srgbClr val="FADA7A"/>
    <a:srgbClr val="69A4D9"/>
    <a:srgbClr val="A39972"/>
    <a:srgbClr val="7CA372"/>
    <a:srgbClr val="727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91" autoAdjust="0"/>
    <p:restoredTop sz="91508" autoAdjust="0"/>
  </p:normalViewPr>
  <p:slideViewPr>
    <p:cSldViewPr snapToGrid="0">
      <p:cViewPr>
        <p:scale>
          <a:sx n="114" d="100"/>
          <a:sy n="114" d="100"/>
        </p:scale>
        <p:origin x="-324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82D15-121B-EB4A-8E02-9CCD6C8681BB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260A5-BB00-F44D-9FAC-B8EBE41309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86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NIST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 Data Reference Architecture (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NBDRA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F9DD9-F15F-4ED0-8703-BC948C7FC98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4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E099-701A-49B1-A64B-43242D6227D1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4197-D12A-47D8-A352-5F7D774E5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9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E099-701A-49B1-A64B-43242D6227D1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4197-D12A-47D8-A352-5F7D774E5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4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E099-701A-49B1-A64B-43242D6227D1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4197-D12A-47D8-A352-5F7D774E5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4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E099-701A-49B1-A64B-43242D6227D1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4197-D12A-47D8-A352-5F7D774E5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9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E099-701A-49B1-A64B-43242D6227D1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4197-D12A-47D8-A352-5F7D774E5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8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E099-701A-49B1-A64B-43242D6227D1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4197-D12A-47D8-A352-5F7D774E5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E099-701A-49B1-A64B-43242D6227D1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4197-D12A-47D8-A352-5F7D774E5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1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E099-701A-49B1-A64B-43242D6227D1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4197-D12A-47D8-A352-5F7D774E5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7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E099-701A-49B1-A64B-43242D6227D1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4197-D12A-47D8-A352-5F7D774E5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8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E099-701A-49B1-A64B-43242D6227D1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4197-D12A-47D8-A352-5F7D774E5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0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E099-701A-49B1-A64B-43242D6227D1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4197-D12A-47D8-A352-5F7D774E5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0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4E099-701A-49B1-A64B-43242D6227D1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B4197-D12A-47D8-A352-5F7D774E5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>
            <a:spLocks noChangeAspect="1"/>
          </p:cNvSpPr>
          <p:nvPr/>
        </p:nvSpPr>
        <p:spPr>
          <a:xfrm>
            <a:off x="1979814" y="450699"/>
            <a:ext cx="8168392" cy="5754269"/>
          </a:xfrm>
          <a:prstGeom prst="roundRect">
            <a:avLst>
              <a:gd name="adj" fmla="val 10044"/>
            </a:avLst>
          </a:prstGeom>
          <a:blipFill dpi="0" rotWithShape="1">
            <a:blip r:embed="rId3">
              <a:alphaModFix amt="83000"/>
              <a:grayscl/>
            </a:blip>
            <a:srcRect/>
            <a:tile tx="0" ty="0" sx="100000" sy="100000" flip="x" algn="tl"/>
          </a:blip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270" lIns="0" tIns="0" rIns="0" bIns="274320" rtlCol="0" anchor="b"/>
          <a:lstStyle/>
          <a:p>
            <a:r>
              <a:rPr lang="en-US" sz="1600" b="1" spc="300" dirty="0">
                <a:solidFill>
                  <a:schemeClr val="bg1"/>
                </a:solidFill>
              </a:rPr>
              <a:t>Management</a:t>
            </a:r>
          </a:p>
        </p:txBody>
      </p:sp>
      <p:sp>
        <p:nvSpPr>
          <p:cNvPr id="175" name="Chevron 174"/>
          <p:cNvSpPr/>
          <p:nvPr/>
        </p:nvSpPr>
        <p:spPr>
          <a:xfrm>
            <a:off x="1905001" y="110996"/>
            <a:ext cx="8145235" cy="270004"/>
          </a:xfrm>
          <a:prstGeom prst="chevro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VALUE CHAIN</a:t>
            </a:r>
          </a:p>
        </p:txBody>
      </p:sp>
      <p:sp>
        <p:nvSpPr>
          <p:cNvPr id="76" name="Rounded Rectangle 75"/>
          <p:cNvSpPr/>
          <p:nvPr/>
        </p:nvSpPr>
        <p:spPr>
          <a:xfrm rot="10800000" flipV="1">
            <a:off x="1682480" y="656692"/>
            <a:ext cx="7977916" cy="5620088"/>
          </a:xfrm>
          <a:prstGeom prst="roundRect">
            <a:avLst>
              <a:gd name="adj" fmla="val 10560"/>
            </a:avLst>
          </a:prstGeom>
          <a:blipFill dpi="0" rotWithShape="1">
            <a:blip r:embed="rId4">
              <a:alphaModFix amt="60000"/>
            </a:blip>
            <a:srcRect/>
            <a:tile tx="0" ty="0" sx="100000" sy="100000" flip="none" algn="tl"/>
          </a:blipFill>
          <a:ln w="3175">
            <a:solidFill>
              <a:schemeClr val="accent6">
                <a:lumMod val="75000"/>
              </a:schemeClr>
            </a:solidFill>
            <a:prstDash val="solid"/>
          </a:ln>
          <a:effectLst>
            <a:outerShdw blurRad="228600" dist="38100" dir="19320000" algn="b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Ins="0" bIns="365760" rtlCol="0" anchor="b"/>
          <a:lstStyle/>
          <a:p>
            <a:r>
              <a:rPr lang="en-US" sz="1600" b="1" spc="300" dirty="0">
                <a:solidFill>
                  <a:schemeClr val="bg1"/>
                </a:solidFill>
              </a:rPr>
              <a:t>Security and Privacy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682480" y="6276780"/>
            <a:ext cx="106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 E Y :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58560" y="6349233"/>
            <a:ext cx="8780844" cy="43113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ight Arrow 85"/>
          <p:cNvSpPr/>
          <p:nvPr/>
        </p:nvSpPr>
        <p:spPr>
          <a:xfrm>
            <a:off x="7584847" y="6360920"/>
            <a:ext cx="913073" cy="338201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SW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09689" y="6408257"/>
            <a:ext cx="1399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Service Use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537530" y="6339180"/>
            <a:ext cx="164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Big Data Information Flow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485619" y="6347030"/>
            <a:ext cx="1830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Software Tools and Algorithms Transfer</a:t>
            </a:r>
          </a:p>
        </p:txBody>
      </p:sp>
      <p:sp>
        <p:nvSpPr>
          <p:cNvPr id="85" name="Left-Right Arrow 84"/>
          <p:cNvSpPr/>
          <p:nvPr/>
        </p:nvSpPr>
        <p:spPr>
          <a:xfrm>
            <a:off x="2573176" y="6377712"/>
            <a:ext cx="975690" cy="353691"/>
          </a:xfrm>
          <a:prstGeom prst="leftRightArrow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pc="50" dirty="0"/>
              <a:t>DATA</a:t>
            </a:r>
          </a:p>
        </p:txBody>
      </p:sp>
      <p:sp>
        <p:nvSpPr>
          <p:cNvPr id="158" name="Up Arrow 157"/>
          <p:cNvSpPr/>
          <p:nvPr/>
        </p:nvSpPr>
        <p:spPr>
          <a:xfrm rot="5400000">
            <a:off x="2564860" y="1895036"/>
            <a:ext cx="274320" cy="484187"/>
          </a:xfrm>
          <a:prstGeom prst="upArrow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b="1" dirty="0"/>
              <a:t>DATA</a:t>
            </a:r>
          </a:p>
        </p:txBody>
      </p:sp>
      <p:sp>
        <p:nvSpPr>
          <p:cNvPr id="160" name="Down Arrow 159"/>
          <p:cNvSpPr/>
          <p:nvPr/>
        </p:nvSpPr>
        <p:spPr>
          <a:xfrm rot="5400000">
            <a:off x="2565082" y="1474175"/>
            <a:ext cx="274320" cy="484632"/>
          </a:xfrm>
          <a:prstGeom prst="down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b="1" dirty="0"/>
              <a:t>SW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037608" y="1160289"/>
            <a:ext cx="463392" cy="1645920"/>
            <a:chOff x="9037608" y="1263143"/>
            <a:chExt cx="463392" cy="1618802"/>
          </a:xfrm>
          <a:solidFill>
            <a:srgbClr val="A39972"/>
          </a:solidFill>
        </p:grpSpPr>
        <p:sp>
          <p:nvSpPr>
            <p:cNvPr id="67" name="Rounded Rectangle 66"/>
            <p:cNvSpPr/>
            <p:nvPr/>
          </p:nvSpPr>
          <p:spPr>
            <a:xfrm rot="16200000">
              <a:off x="8579834" y="1850268"/>
              <a:ext cx="1508292" cy="334041"/>
            </a:xfrm>
            <a:prstGeom prst="roundRect">
              <a:avLst/>
            </a:prstGeom>
            <a:grpFill/>
            <a:ln>
              <a:noFill/>
              <a:prstDash val="dash"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 rot="16200000">
              <a:off x="8519002" y="1906699"/>
              <a:ext cx="1508292" cy="334041"/>
            </a:xfrm>
            <a:prstGeom prst="roundRect">
              <a:avLst/>
            </a:prstGeom>
            <a:grpFill/>
            <a:ln>
              <a:noFill/>
              <a:prstDash val="dash"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7" name="Rounded Rectangle 146"/>
            <p:cNvSpPr/>
            <p:nvPr/>
          </p:nvSpPr>
          <p:spPr>
            <a:xfrm rot="16200000">
              <a:off x="8450483" y="1960778"/>
              <a:ext cx="1508292" cy="334041"/>
            </a:xfrm>
            <a:prstGeom prst="roundRect">
              <a:avLst/>
            </a:prstGeom>
            <a:grpFill/>
            <a:ln>
              <a:noFill/>
              <a:prstDash val="dash"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DATA CONSUMER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55322" y="1258592"/>
            <a:ext cx="495355" cy="1645920"/>
            <a:chOff x="1955322" y="1258593"/>
            <a:chExt cx="495355" cy="1639401"/>
          </a:xfrm>
        </p:grpSpPr>
        <p:sp>
          <p:nvSpPr>
            <p:cNvPr id="70" name="Rounded Rectangle 69"/>
            <p:cNvSpPr/>
            <p:nvPr/>
          </p:nvSpPr>
          <p:spPr>
            <a:xfrm rot="16200000">
              <a:off x="1504855" y="1846092"/>
              <a:ext cx="1533322" cy="358323"/>
            </a:xfrm>
            <a:prstGeom prst="roundRect">
              <a:avLst/>
            </a:prstGeom>
            <a:solidFill>
              <a:schemeClr val="accent4"/>
            </a:solidFill>
            <a:ln>
              <a:noFill/>
              <a:prstDash val="dash"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 rot="16200000">
              <a:off x="1436339" y="1899413"/>
              <a:ext cx="1533322" cy="358323"/>
            </a:xfrm>
            <a:prstGeom prst="roundRect">
              <a:avLst/>
            </a:prstGeom>
            <a:solidFill>
              <a:schemeClr val="accent4"/>
            </a:solidFill>
            <a:ln>
              <a:noFill/>
              <a:prstDash val="dash"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5" name="Rounded Rectangle 144"/>
            <p:cNvSpPr/>
            <p:nvPr/>
          </p:nvSpPr>
          <p:spPr>
            <a:xfrm rot="16200000">
              <a:off x="1367823" y="1952171"/>
              <a:ext cx="1533322" cy="358323"/>
            </a:xfrm>
            <a:prstGeom prst="roundRect">
              <a:avLst/>
            </a:prstGeom>
            <a:solidFill>
              <a:schemeClr val="accent4"/>
            </a:solidFill>
            <a:ln>
              <a:noFill/>
              <a:prstDash val="dash"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DATA PROVIDER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Rounded Rectangle 77"/>
          <p:cNvSpPr/>
          <p:nvPr/>
        </p:nvSpPr>
        <p:spPr>
          <a:xfrm flipH="1">
            <a:off x="3076754" y="1297528"/>
            <a:ext cx="5608716" cy="939896"/>
          </a:xfrm>
          <a:prstGeom prst="roundRect">
            <a:avLst>
              <a:gd name="adj" fmla="val 5649"/>
            </a:avLst>
          </a:prstGeom>
          <a:solidFill>
            <a:schemeClr val="accent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ounded Rectangle 70"/>
          <p:cNvSpPr/>
          <p:nvPr/>
        </p:nvSpPr>
        <p:spPr>
          <a:xfrm flipH="1">
            <a:off x="3008188" y="1396019"/>
            <a:ext cx="5608716" cy="939896"/>
          </a:xfrm>
          <a:prstGeom prst="roundRect">
            <a:avLst>
              <a:gd name="adj" fmla="val 5649"/>
            </a:avLst>
          </a:prstGeom>
          <a:solidFill>
            <a:schemeClr val="accent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3001456" y="2780929"/>
            <a:ext cx="5836907" cy="3028309"/>
          </a:xfrm>
          <a:prstGeom prst="roundRect">
            <a:avLst>
              <a:gd name="adj" fmla="val 4083"/>
            </a:avLst>
          </a:prstGeom>
          <a:solidFill>
            <a:srgbClr val="7CA372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5" name="Rounded Rectangle 94"/>
          <p:cNvSpPr/>
          <p:nvPr/>
        </p:nvSpPr>
        <p:spPr>
          <a:xfrm>
            <a:off x="2906087" y="2882502"/>
            <a:ext cx="5836907" cy="3028309"/>
          </a:xfrm>
          <a:prstGeom prst="roundRect">
            <a:avLst>
              <a:gd name="adj" fmla="val 4083"/>
            </a:avLst>
          </a:prstGeom>
          <a:solidFill>
            <a:srgbClr val="7CA372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8" name="Rounded Rectangle 97"/>
          <p:cNvSpPr/>
          <p:nvPr/>
        </p:nvSpPr>
        <p:spPr>
          <a:xfrm>
            <a:off x="2805325" y="2994394"/>
            <a:ext cx="5836907" cy="3028309"/>
          </a:xfrm>
          <a:prstGeom prst="roundRect">
            <a:avLst>
              <a:gd name="adj" fmla="val 4083"/>
            </a:avLst>
          </a:prstGeom>
          <a:solidFill>
            <a:srgbClr val="7CA372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BIG DATA FRAMEWORK PROVIDER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 flipH="1">
            <a:off x="2935556" y="1499204"/>
            <a:ext cx="5608716" cy="939896"/>
          </a:xfrm>
          <a:prstGeom prst="roundRect">
            <a:avLst>
              <a:gd name="adj" fmla="val 5649"/>
            </a:avLst>
          </a:prstGeom>
          <a:solidFill>
            <a:schemeClr val="accent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18288" rIns="0" rtlCol="0" anchor="t" anchorCtr="0"/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BIG DATA APPLICATION PROVIDER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 flipH="1">
            <a:off x="2925680" y="788894"/>
            <a:ext cx="5759790" cy="371395"/>
          </a:xfrm>
          <a:prstGeom prst="roundRect">
            <a:avLst>
              <a:gd name="adj" fmla="val 22440"/>
            </a:avLst>
          </a:prstGeom>
          <a:solidFill>
            <a:srgbClr val="9972A3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SYSTEM ORCHESTRATOR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63" name="Left-Right Arrow 162"/>
          <p:cNvSpPr/>
          <p:nvPr/>
        </p:nvSpPr>
        <p:spPr>
          <a:xfrm rot="16200000">
            <a:off x="5760669" y="2541544"/>
            <a:ext cx="492481" cy="274320"/>
          </a:xfrm>
          <a:prstGeom prst="leftRightArrow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spc="50" dirty="0"/>
              <a:t>DATA</a:t>
            </a:r>
          </a:p>
        </p:txBody>
      </p:sp>
      <p:sp>
        <p:nvSpPr>
          <p:cNvPr id="167" name="Down Arrow 166"/>
          <p:cNvSpPr/>
          <p:nvPr/>
        </p:nvSpPr>
        <p:spPr>
          <a:xfrm>
            <a:off x="5384266" y="2432463"/>
            <a:ext cx="274320" cy="503700"/>
          </a:xfrm>
          <a:prstGeom prst="down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b="1" dirty="0"/>
              <a:t>SW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47999" y="1729280"/>
            <a:ext cx="5411599" cy="612904"/>
            <a:chOff x="3047999" y="1729280"/>
            <a:chExt cx="5411599" cy="61290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1" name="Rounded Rectangle 110"/>
            <p:cNvSpPr/>
            <p:nvPr/>
          </p:nvSpPr>
          <p:spPr>
            <a:xfrm flipH="1">
              <a:off x="6384033" y="1867842"/>
              <a:ext cx="1033677" cy="473506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1"/>
            <a:lstStyle/>
            <a:p>
              <a:pPr algn="r"/>
              <a:r>
                <a:rPr lang="en-US" sz="1200" b="1" dirty="0">
                  <a:solidFill>
                    <a:schemeClr val="tx1"/>
                  </a:solidFill>
                </a:rPr>
                <a:t>Visualization</a:t>
              </a: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7574465" y="1999968"/>
              <a:ext cx="883734" cy="34138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1"/>
            <a:lstStyle/>
            <a:p>
              <a:pPr algn="r"/>
              <a:r>
                <a:rPr lang="en-US" sz="1200" b="1" dirty="0">
                  <a:solidFill>
                    <a:schemeClr val="tx1"/>
                  </a:solidFill>
                </a:rPr>
                <a:t>Access</a:t>
              </a:r>
            </a:p>
          </p:txBody>
        </p:sp>
        <p:sp>
          <p:nvSpPr>
            <p:cNvPr id="114" name="Rounded Rectangle 113"/>
            <p:cNvSpPr/>
            <p:nvPr/>
          </p:nvSpPr>
          <p:spPr>
            <a:xfrm flipH="1">
              <a:off x="5327542" y="1734906"/>
              <a:ext cx="920858" cy="606443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1"/>
            <a:lstStyle/>
            <a:p>
              <a:pPr algn="r"/>
              <a:r>
                <a:rPr lang="en-US" sz="1200" b="1" dirty="0">
                  <a:solidFill>
                    <a:schemeClr val="tx1"/>
                  </a:solidFill>
                </a:rPr>
                <a:t>Analytics</a:t>
              </a: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3047999" y="1999969"/>
              <a:ext cx="1047976" cy="34138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1"/>
            <a:lstStyle/>
            <a:p>
              <a:pPr algn="r"/>
              <a:r>
                <a:rPr lang="en-US" sz="1200" b="1" dirty="0">
                  <a:solidFill>
                    <a:schemeClr val="tx1"/>
                  </a:solidFill>
                </a:rPr>
                <a:t>Collection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 flipH="1">
              <a:off x="3047999" y="1729280"/>
              <a:ext cx="5410200" cy="94292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1"/>
            <a:lstStyle/>
            <a:p>
              <a:pPr algn="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 flipH="1">
              <a:off x="6420037" y="1865952"/>
              <a:ext cx="2039561" cy="9144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1"/>
            <a:lstStyle/>
            <a:p>
              <a:pPr algn="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 flipH="1">
              <a:off x="3048000" y="1865952"/>
              <a:ext cx="2140055" cy="9144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1"/>
            <a:lstStyle/>
            <a:p>
              <a:pPr algn="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 flipH="1">
              <a:off x="4292227" y="1865612"/>
              <a:ext cx="939677" cy="476572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1"/>
            <a:lstStyle/>
            <a:p>
              <a:pPr algn="r"/>
              <a:r>
                <a:rPr lang="en-US" sz="1200" b="1" dirty="0">
                  <a:solidFill>
                    <a:schemeClr val="tx1"/>
                  </a:solidFill>
                </a:rPr>
                <a:t>Preparation/ Curation</a:t>
              </a:r>
            </a:p>
          </p:txBody>
        </p:sp>
      </p:grpSp>
      <p:sp>
        <p:nvSpPr>
          <p:cNvPr id="77" name="Rounded Rectangle 76"/>
          <p:cNvSpPr/>
          <p:nvPr/>
        </p:nvSpPr>
        <p:spPr>
          <a:xfrm flipH="1">
            <a:off x="3413059" y="5110381"/>
            <a:ext cx="4632477" cy="731520"/>
          </a:xfrm>
          <a:prstGeom prst="roundRect">
            <a:avLst>
              <a:gd name="adj" fmla="val 22440"/>
            </a:avLst>
          </a:prstGeom>
          <a:solidFill>
            <a:srgbClr val="C3D4BE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Infrastructures: Networking, Computing, Storage</a:t>
            </a:r>
          </a:p>
          <a:p>
            <a:endParaRPr lang="en-US" sz="1200" dirty="0"/>
          </a:p>
        </p:txBody>
      </p:sp>
      <p:sp>
        <p:nvSpPr>
          <p:cNvPr id="73" name="Rounded Rectangle 72"/>
          <p:cNvSpPr/>
          <p:nvPr/>
        </p:nvSpPr>
        <p:spPr>
          <a:xfrm flipH="1">
            <a:off x="3422208" y="3465002"/>
            <a:ext cx="4641000" cy="731520"/>
          </a:xfrm>
          <a:prstGeom prst="roundRect">
            <a:avLst>
              <a:gd name="adj" fmla="val 22440"/>
            </a:avLst>
          </a:prstGeom>
          <a:solidFill>
            <a:srgbClr val="C3D4BE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Processing: Computing and Analytic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 flipH="1">
            <a:off x="3422208" y="4287406"/>
            <a:ext cx="4623328" cy="731520"/>
          </a:xfrm>
          <a:prstGeom prst="roundRect">
            <a:avLst>
              <a:gd name="adj" fmla="val 22440"/>
            </a:avLst>
          </a:prstGeom>
          <a:solidFill>
            <a:srgbClr val="C3D4BE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Platforms: Data Organization and Distribution </a:t>
            </a:r>
          </a:p>
          <a:p>
            <a:endParaRPr lang="en-US" sz="1200" dirty="0"/>
          </a:p>
        </p:txBody>
      </p:sp>
      <p:grpSp>
        <p:nvGrpSpPr>
          <p:cNvPr id="5" name="Group 4"/>
          <p:cNvGrpSpPr/>
          <p:nvPr/>
        </p:nvGrpSpPr>
        <p:grpSpPr>
          <a:xfrm>
            <a:off x="3512315" y="5345689"/>
            <a:ext cx="4468957" cy="399050"/>
            <a:chOff x="3417315" y="5274439"/>
            <a:chExt cx="4468957" cy="39905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0" name="Rounded Rectangle 99"/>
            <p:cNvSpPr/>
            <p:nvPr/>
          </p:nvSpPr>
          <p:spPr>
            <a:xfrm flipH="1">
              <a:off x="3417315" y="5274439"/>
              <a:ext cx="2543513" cy="1773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>
                  <a:solidFill>
                    <a:schemeClr val="tx1"/>
                  </a:solidFill>
                </a:rPr>
                <a:t>Virtual Resources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 rot="16200000" flipH="1">
              <a:off x="6749741" y="4536958"/>
              <a:ext cx="399049" cy="187401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02" name="Rounded Rectangle 101"/>
            <p:cNvSpPr/>
            <p:nvPr/>
          </p:nvSpPr>
          <p:spPr>
            <a:xfrm flipH="1">
              <a:off x="3417317" y="5481244"/>
              <a:ext cx="4419601" cy="19224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b="1" dirty="0">
                  <a:solidFill>
                    <a:schemeClr val="tx1"/>
                  </a:solidFill>
                </a:rPr>
                <a:t>Physical Resources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512304" y="4553199"/>
            <a:ext cx="4468967" cy="372038"/>
            <a:chOff x="3417304" y="4481949"/>
            <a:chExt cx="4468967" cy="37203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24" name="Rounded Rectangle 123"/>
            <p:cNvSpPr/>
            <p:nvPr/>
          </p:nvSpPr>
          <p:spPr>
            <a:xfrm rot="16200000" flipH="1">
              <a:off x="3449488" y="4480346"/>
              <a:ext cx="331069" cy="3954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25" name="Rounded Rectangle 124"/>
            <p:cNvSpPr/>
            <p:nvPr/>
          </p:nvSpPr>
          <p:spPr>
            <a:xfrm flipH="1">
              <a:off x="3417319" y="4481949"/>
              <a:ext cx="4018214" cy="1559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>
                  <a:solidFill>
                    <a:schemeClr val="tx1"/>
                  </a:solidFill>
                </a:rPr>
                <a:t>Indexed Storage</a:t>
              </a:r>
            </a:p>
          </p:txBody>
        </p:sp>
        <p:sp>
          <p:nvSpPr>
            <p:cNvPr id="122" name="Rounded Rectangle 121"/>
            <p:cNvSpPr/>
            <p:nvPr/>
          </p:nvSpPr>
          <p:spPr>
            <a:xfrm rot="16200000" flipH="1">
              <a:off x="7502535" y="4470250"/>
              <a:ext cx="372036" cy="3954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23" name="Rounded Rectangle 122"/>
            <p:cNvSpPr/>
            <p:nvPr/>
          </p:nvSpPr>
          <p:spPr>
            <a:xfrm flipH="1">
              <a:off x="3874517" y="4663594"/>
              <a:ext cx="3962399" cy="19039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b="1" dirty="0">
                  <a:solidFill>
                    <a:schemeClr val="tx1"/>
                  </a:solidFill>
                </a:rPr>
                <a:t>File Systems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24191" y="3747589"/>
            <a:ext cx="4419599" cy="269350"/>
            <a:chOff x="3512316" y="3735714"/>
            <a:chExt cx="4419599" cy="269350"/>
          </a:xfr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</p:grpSpPr>
        <p:sp>
          <p:nvSpPr>
            <p:cNvPr id="83" name="Rounded Rectangle 82"/>
            <p:cNvSpPr/>
            <p:nvPr/>
          </p:nvSpPr>
          <p:spPr>
            <a:xfrm flipH="1">
              <a:off x="3512316" y="3735714"/>
              <a:ext cx="4419599" cy="269350"/>
            </a:xfrm>
            <a:prstGeom prst="round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>
                  <a:solidFill>
                    <a:schemeClr val="tx1"/>
                  </a:solidFill>
                </a:rPr>
                <a:t>Batch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989721" y="3785752"/>
              <a:ext cx="784189" cy="169277"/>
            </a:xfrm>
            <a:prstGeom prst="rect">
              <a:avLst/>
            </a:prstGeom>
            <a:grpFill/>
          </p:spPr>
          <p:txBody>
            <a:bodyPr wrap="none" tIns="0" bIns="0" rtlCol="0">
              <a:spAutoFit/>
            </a:bodyPr>
            <a:lstStyle/>
            <a:p>
              <a:r>
                <a:rPr lang="en-US" sz="1100" b="1" dirty="0"/>
                <a:t>Streaming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237975" y="3785752"/>
              <a:ext cx="817853" cy="169277"/>
            </a:xfrm>
            <a:prstGeom prst="rect">
              <a:avLst/>
            </a:prstGeom>
            <a:grpFill/>
          </p:spPr>
          <p:txBody>
            <a:bodyPr wrap="none" tIns="0" bIns="0" rtlCol="0">
              <a:spAutoFit/>
            </a:bodyPr>
            <a:lstStyle/>
            <a:p>
              <a:r>
                <a:rPr lang="en-US" sz="1100" b="1" dirty="0"/>
                <a:t>Interactive</a:t>
              </a:r>
            </a:p>
          </p:txBody>
        </p:sp>
      </p:grpSp>
      <p:sp>
        <p:nvSpPr>
          <p:cNvPr id="80" name="Rounded Rectangle 79"/>
          <p:cNvSpPr/>
          <p:nvPr/>
        </p:nvSpPr>
        <p:spPr>
          <a:xfrm rot="16200000">
            <a:off x="7186862" y="4454240"/>
            <a:ext cx="2344233" cy="365760"/>
          </a:xfrm>
          <a:prstGeom prst="roundRect">
            <a:avLst/>
          </a:prstGeom>
          <a:solidFill>
            <a:srgbClr val="C3D4BE"/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Resource Management</a:t>
            </a:r>
          </a:p>
        </p:txBody>
      </p:sp>
      <p:sp>
        <p:nvSpPr>
          <p:cNvPr id="81" name="Rounded Rectangle 80"/>
          <p:cNvSpPr/>
          <p:nvPr/>
        </p:nvSpPr>
        <p:spPr>
          <a:xfrm rot="16200000">
            <a:off x="1979815" y="4454241"/>
            <a:ext cx="2344232" cy="365760"/>
          </a:xfrm>
          <a:prstGeom prst="roundRect">
            <a:avLst/>
          </a:prstGeom>
          <a:solidFill>
            <a:srgbClr val="C3D4BE"/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Messaging/Communications</a:t>
            </a:r>
          </a:p>
        </p:txBody>
      </p:sp>
      <p:sp>
        <p:nvSpPr>
          <p:cNvPr id="79" name="Chevron 78"/>
          <p:cNvSpPr/>
          <p:nvPr/>
        </p:nvSpPr>
        <p:spPr>
          <a:xfrm rot="16200000">
            <a:off x="7594705" y="3152258"/>
            <a:ext cx="5486400" cy="270004"/>
          </a:xfrm>
          <a:prstGeom prst="chevro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</a:t>
            </a:r>
            <a:r>
              <a:rPr lang="en-US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CHAIN</a:t>
            </a:r>
          </a:p>
        </p:txBody>
      </p:sp>
      <p:sp>
        <p:nvSpPr>
          <p:cNvPr id="164" name="Up Arrow 163"/>
          <p:cNvSpPr/>
          <p:nvPr/>
        </p:nvSpPr>
        <p:spPr>
          <a:xfrm rot="5400000">
            <a:off x="8656502" y="1881944"/>
            <a:ext cx="274320" cy="487895"/>
          </a:xfrm>
          <a:prstGeom prst="upArrow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b="1" dirty="0"/>
              <a:t>DATA</a:t>
            </a:r>
          </a:p>
        </p:txBody>
      </p:sp>
      <p:sp>
        <p:nvSpPr>
          <p:cNvPr id="165" name="Down Arrow 164"/>
          <p:cNvSpPr/>
          <p:nvPr/>
        </p:nvSpPr>
        <p:spPr>
          <a:xfrm rot="5400000">
            <a:off x="8656502" y="1442465"/>
            <a:ext cx="274320" cy="487895"/>
          </a:xfrm>
          <a:prstGeom prst="down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b="1" dirty="0"/>
              <a:t>SW</a:t>
            </a:r>
          </a:p>
        </p:txBody>
      </p:sp>
      <p:sp>
        <p:nvSpPr>
          <p:cNvPr id="15" name="Right Arrow 14"/>
          <p:cNvSpPr>
            <a:spLocks noChangeAspect="1"/>
          </p:cNvSpPr>
          <p:nvPr/>
        </p:nvSpPr>
        <p:spPr>
          <a:xfrm>
            <a:off x="5314005" y="6452948"/>
            <a:ext cx="997082" cy="189280"/>
          </a:xfrm>
          <a:prstGeom prst="rightArrow">
            <a:avLst>
              <a:gd name="adj1" fmla="val 37063"/>
              <a:gd name="adj2" fmla="val 108814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ight Arrow 93"/>
          <p:cNvSpPr>
            <a:spLocks noChangeAspect="1"/>
          </p:cNvSpPr>
          <p:nvPr/>
        </p:nvSpPr>
        <p:spPr>
          <a:xfrm rot="5400000">
            <a:off x="5509005" y="2623039"/>
            <a:ext cx="492484" cy="111332"/>
          </a:xfrm>
          <a:prstGeom prst="rightArrow">
            <a:avLst>
              <a:gd name="adj1" fmla="val 37063"/>
              <a:gd name="adj2" fmla="val 108814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ight Arrow 95"/>
          <p:cNvSpPr>
            <a:spLocks noChangeAspect="1"/>
          </p:cNvSpPr>
          <p:nvPr/>
        </p:nvSpPr>
        <p:spPr>
          <a:xfrm rot="5400000" flipV="1">
            <a:off x="5579728" y="1274817"/>
            <a:ext cx="344239" cy="104533"/>
          </a:xfrm>
          <a:prstGeom prst="rightArrow">
            <a:avLst>
              <a:gd name="adj1" fmla="val 37063"/>
              <a:gd name="adj2" fmla="val 108814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ight Arrow 98"/>
          <p:cNvSpPr>
            <a:spLocks noChangeAspect="1"/>
          </p:cNvSpPr>
          <p:nvPr/>
        </p:nvSpPr>
        <p:spPr>
          <a:xfrm flipH="1">
            <a:off x="8537877" y="1840412"/>
            <a:ext cx="499733" cy="131480"/>
          </a:xfrm>
          <a:prstGeom prst="rightArrow">
            <a:avLst>
              <a:gd name="adj1" fmla="val 37063"/>
              <a:gd name="adj2" fmla="val 108814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ight Arrow 100"/>
          <p:cNvSpPr>
            <a:spLocks noChangeAspect="1"/>
          </p:cNvSpPr>
          <p:nvPr/>
        </p:nvSpPr>
        <p:spPr>
          <a:xfrm flipH="1">
            <a:off x="2450676" y="1861292"/>
            <a:ext cx="484880" cy="131037"/>
          </a:xfrm>
          <a:prstGeom prst="rightArrow">
            <a:avLst>
              <a:gd name="adj1" fmla="val 37063"/>
              <a:gd name="adj2" fmla="val 108814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9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lor Set 1">
      <a:dk1>
        <a:sysClr val="windowText" lastClr="000000"/>
      </a:dk1>
      <a:lt1>
        <a:sysClr val="window" lastClr="FFFFFF"/>
      </a:lt1>
      <a:dk2>
        <a:srgbClr val="464653"/>
      </a:dk2>
      <a:lt2>
        <a:srgbClr val="6BA250"/>
      </a:lt2>
      <a:accent1>
        <a:srgbClr val="727CA3"/>
      </a:accent1>
      <a:accent2>
        <a:srgbClr val="9FB8CD"/>
      </a:accent2>
      <a:accent3>
        <a:srgbClr val="A81818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6B56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3910</TotalTime>
  <Words>98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Boyd</dc:creator>
  <cp:lastModifiedBy>Laurie Aldape</cp:lastModifiedBy>
  <cp:revision>156</cp:revision>
  <dcterms:created xsi:type="dcterms:W3CDTF">2015-04-09T10:23:47Z</dcterms:created>
  <dcterms:modified xsi:type="dcterms:W3CDTF">2017-08-02T18:40:42Z</dcterms:modified>
</cp:coreProperties>
</file>