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76" r:id="rId4"/>
    <p:sldId id="261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1" r:id="rId17"/>
    <p:sldId id="290" r:id="rId18"/>
    <p:sldId id="292" r:id="rId19"/>
    <p:sldId id="296" r:id="rId20"/>
    <p:sldId id="295" r:id="rId21"/>
    <p:sldId id="294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1" r:id="rId36"/>
    <p:sldId id="310" r:id="rId37"/>
    <p:sldId id="275" r:id="rId38"/>
  </p:sldIdLst>
  <p:sldSz cx="13444538" cy="7562850"/>
  <p:notesSz cx="6858000" cy="9144000"/>
  <p:custDataLst>
    <p:tags r:id="rId4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1EBEEB"/>
    <a:srgbClr val="96BE00"/>
    <a:srgbClr val="DC3C05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140" d="100"/>
          <a:sy n="140" d="100"/>
        </p:scale>
        <p:origin x="150" y="32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727950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Verteilung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11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57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Ausschließlich</a:t>
            </a:r>
            <a:r>
              <a:rPr lang="en-US" kern="0" dirty="0"/>
              <a:t> </a:t>
            </a:r>
            <a:r>
              <a:rPr lang="en-US" kern="0" dirty="0" err="1"/>
              <a:t>zur</a:t>
            </a:r>
            <a:r>
              <a:rPr lang="en-US" kern="0" dirty="0"/>
              <a:t> </a:t>
            </a:r>
            <a:r>
              <a:rPr lang="en-US" kern="0" dirty="0" err="1"/>
              <a:t>Serialisierung</a:t>
            </a:r>
            <a:r>
              <a:rPr lang="en-US" kern="0" dirty="0"/>
              <a:t> von </a:t>
            </a:r>
            <a:r>
              <a:rPr lang="en-US" kern="0" dirty="0" err="1"/>
              <a:t>Struktur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Methodenparameter</a:t>
            </a:r>
            <a:r>
              <a:rPr lang="en-US" kern="0" dirty="0"/>
              <a:t> </a:t>
            </a:r>
            <a:r>
              <a:rPr lang="en-US" kern="0" dirty="0" err="1"/>
              <a:t>ist</a:t>
            </a:r>
            <a:r>
              <a:rPr lang="en-US" kern="0" dirty="0"/>
              <a:t> </a:t>
            </a:r>
            <a:r>
              <a:rPr lang="en-US" kern="0" dirty="0" err="1"/>
              <a:t>ein</a:t>
            </a:r>
            <a:r>
              <a:rPr lang="en-US" kern="0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Item </a:t>
            </a:r>
            <a:r>
              <a:rPr lang="en-US" kern="0" dirty="0" err="1"/>
              <a:t>entweder</a:t>
            </a:r>
            <a:r>
              <a:rPr lang="en-US" kern="0" dirty="0"/>
              <a:t> String (Byte-Array) </a:t>
            </a:r>
            <a:r>
              <a:rPr lang="en-US" kern="0" dirty="0" err="1"/>
              <a:t>oder</a:t>
            </a:r>
            <a:r>
              <a:rPr lang="en-US" kern="0" dirty="0"/>
              <a:t>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Präfix</a:t>
            </a:r>
            <a:r>
              <a:rPr lang="en-US" kern="0" dirty="0"/>
              <a:t> </a:t>
            </a:r>
            <a:r>
              <a:rPr lang="en-US" kern="0" dirty="0" err="1"/>
              <a:t>wird</a:t>
            </a:r>
            <a:r>
              <a:rPr lang="en-US" kern="0" dirty="0"/>
              <a:t> </a:t>
            </a:r>
            <a:r>
              <a:rPr lang="en-US" kern="0" dirty="0" err="1"/>
              <a:t>abhängig</a:t>
            </a:r>
            <a:r>
              <a:rPr lang="en-US" kern="0" dirty="0"/>
              <a:t> von </a:t>
            </a:r>
            <a:r>
              <a:rPr lang="en-US" kern="0" dirty="0" err="1"/>
              <a:t>Länge</a:t>
            </a:r>
            <a:r>
              <a:rPr lang="en-US" kern="0" dirty="0"/>
              <a:t> des Items </a:t>
            </a:r>
            <a:r>
              <a:rPr lang="en-US" kern="0" dirty="0" err="1"/>
              <a:t>gesetzt</a:t>
            </a:r>
            <a:r>
              <a:rPr lang="en-US" kern="0" dirty="0"/>
              <a:t>  (</a:t>
            </a:r>
            <a:r>
              <a:rPr lang="en-US" kern="0" dirty="0" err="1"/>
              <a:t>verschiedene</a:t>
            </a:r>
            <a:r>
              <a:rPr lang="en-US" kern="0" dirty="0"/>
              <a:t> </a:t>
            </a:r>
            <a:r>
              <a:rPr lang="en-US" kern="0" dirty="0" err="1"/>
              <a:t>Regeln</a:t>
            </a:r>
            <a:r>
              <a:rPr lang="en-US" kern="0" dirty="0"/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Serialisierung</a:t>
            </a:r>
            <a:br>
              <a:rPr lang="en-US" kern="0" dirty="0"/>
            </a:br>
            <a:r>
              <a:rPr lang="de-DE" sz="2400" b="0" i="1" kern="0" dirty="0" err="1"/>
              <a:t>Recursive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Length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Prefix</a:t>
            </a:r>
            <a:r>
              <a:rPr lang="de-DE" sz="2400" b="0" i="1" kern="0" dirty="0"/>
              <a:t> (RLP)</a:t>
            </a:r>
            <a:endParaRPr lang="en-US" sz="2400" b="0" i="1" kern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656659" y="4071704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609701" y="4071704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01" y="4071704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656659" y="5581625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55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tx1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9" y="5581625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187151" y="4790660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282981" y="4411628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82981" y="4411628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051332" y="6259666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0x85, 0x45, 0x74, 0x68, 0x65, 0x72, 0x83,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5975253" y="5877760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75253" y="5877760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Komponenten</a:t>
            </a:r>
            <a:r>
              <a:rPr lang="en-US" b="1" kern="0" dirty="0"/>
              <a:t> </a:t>
            </a:r>
            <a:r>
              <a:rPr lang="en-US" b="1" kern="0" dirty="0" err="1"/>
              <a:t>im</a:t>
            </a:r>
            <a:r>
              <a:rPr lang="en-US" b="1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Kryprographie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“</a:t>
            </a:r>
            <a:r>
              <a:rPr lang="en-US" dirty="0"/>
              <a:t> 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“Replay-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12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08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801200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r>
              <a:rPr lang="en-US" sz="1600" kern="0" dirty="0" err="1">
                <a:solidFill>
                  <a:srgbClr val="DC3C05"/>
                </a:solidFill>
              </a:rPr>
              <a:t>fügt</a:t>
            </a:r>
            <a:r>
              <a:rPr lang="en-US" sz="1600" kern="0" dirty="0">
                <a:solidFill>
                  <a:srgbClr val="DC3C05"/>
                </a:solidFill>
              </a:rPr>
              <a:t> den Wert des value-</a:t>
            </a:r>
            <a:r>
              <a:rPr lang="en-US" sz="1600" kern="0" dirty="0" err="1">
                <a:solidFill>
                  <a:srgbClr val="DC3C05"/>
                </a:solidFill>
              </a:rPr>
              <a:t>Feldes</a:t>
            </a:r>
            <a:r>
              <a:rPr lang="en-US" sz="1600" kern="0" dirty="0">
                <a:solidFill>
                  <a:srgbClr val="DC3C05"/>
                </a:solidFill>
              </a:rPr>
              <a:t> dem </a:t>
            </a:r>
            <a:r>
              <a:rPr lang="en-US" sz="1600" kern="0" dirty="0" err="1">
                <a:solidFill>
                  <a:srgbClr val="DC3C05"/>
                </a:solidFill>
              </a:rPr>
              <a:t>kontraktinternen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Konto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hinzu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FBD176-B1D6-40C4-84E2-4BD31C684782}"/>
              </a:ext>
            </a:extLst>
          </p:cNvPr>
          <p:cNvSpPr/>
          <p:nvPr/>
        </p:nvSpPr>
        <p:spPr bwMode="auto">
          <a:xfrm>
            <a:off x="1243311" y="3113978"/>
            <a:ext cx="4326830" cy="311081"/>
          </a:xfrm>
          <a:prstGeom prst="rect">
            <a:avLst/>
          </a:prstGeom>
          <a:noFill/>
          <a:ln w="254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1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Der Funktionsaufruf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r>
              <a:rPr lang="en-US" sz="1600" kern="0" dirty="0" err="1">
                <a:solidFill>
                  <a:srgbClr val="DC3C05"/>
                </a:solidFill>
              </a:rPr>
              <a:t>fügt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Einzahlungsgrund</a:t>
            </a:r>
            <a:r>
              <a:rPr lang="en-US" sz="1600" kern="0" dirty="0">
                <a:solidFill>
                  <a:srgbClr val="DC3C05"/>
                </a:solidFill>
              </a:rPr>
              <a:t> der </a:t>
            </a:r>
            <a:r>
              <a:rPr lang="en-US" sz="1600" kern="0" dirty="0" err="1">
                <a:solidFill>
                  <a:srgbClr val="DC3C05"/>
                </a:solidFill>
              </a:rPr>
              <a:t>kontraktinternen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Liste</a:t>
            </a:r>
            <a:r>
              <a:rPr lang="en-US" sz="1600" kern="0" dirty="0">
                <a:solidFill>
                  <a:srgbClr val="DC3C05"/>
                </a:solidFill>
              </a:rPr>
              <a:t> </a:t>
            </a:r>
            <a:r>
              <a:rPr lang="en-US" sz="1600" kern="0" dirty="0" err="1">
                <a:solidFill>
                  <a:srgbClr val="DC3C05"/>
                </a:solidFill>
              </a:rPr>
              <a:t>hinzu</a:t>
            </a:r>
            <a:endParaRPr lang="en-US" sz="1600" kern="0" dirty="0">
              <a:latin typeface="JetBrains Mono" panose="020B0509020102050004" pitchFamily="49" charset="0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FBD176-B1D6-40C4-84E2-4BD31C684782}"/>
              </a:ext>
            </a:extLst>
          </p:cNvPr>
          <p:cNvSpPr/>
          <p:nvPr/>
        </p:nvSpPr>
        <p:spPr bwMode="auto">
          <a:xfrm>
            <a:off x="1243311" y="3482278"/>
            <a:ext cx="5118918" cy="311081"/>
          </a:xfrm>
          <a:prstGeom prst="rect">
            <a:avLst/>
          </a:prstGeom>
          <a:noFill/>
          <a:ln w="254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5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Definiert</a:t>
            </a:r>
            <a:r>
              <a:rPr lang="en-US" kern="0" dirty="0"/>
              <a:t> </a:t>
            </a:r>
            <a:r>
              <a:rPr lang="en-US" kern="0" dirty="0" err="1"/>
              <a:t>wie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einem</a:t>
            </a:r>
            <a:r>
              <a:rPr lang="en-US" kern="0" dirty="0"/>
              <a:t> </a:t>
            </a:r>
            <a:r>
              <a:rPr lang="en-US" kern="0" dirty="0" err="1"/>
              <a:t>Kontrakt</a:t>
            </a:r>
            <a:r>
              <a:rPr lang="en-US" kern="0" dirty="0"/>
              <a:t> </a:t>
            </a:r>
            <a:r>
              <a:rPr lang="en-US" kern="0" dirty="0" err="1"/>
              <a:t>über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interargiert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ABI </a:t>
            </a:r>
            <a:r>
              <a:rPr lang="en-US" kern="0" dirty="0" err="1"/>
              <a:t>konforme</a:t>
            </a:r>
            <a:r>
              <a:rPr lang="en-US" kern="0" dirty="0"/>
              <a:t> </a:t>
            </a:r>
            <a:r>
              <a:rPr lang="en-US" kern="0" dirty="0" err="1"/>
              <a:t>Funktionsaufruf</a:t>
            </a:r>
            <a:r>
              <a:rPr lang="en-US" kern="0" dirty="0"/>
              <a:t> </a:t>
            </a:r>
            <a:r>
              <a:rPr lang="en-US" kern="0" dirty="0" err="1"/>
              <a:t>besteht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</a:t>
            </a:r>
            <a:r>
              <a:rPr lang="en-US" kern="0" dirty="0" err="1"/>
              <a:t>zwei</a:t>
            </a:r>
            <a:r>
              <a:rPr lang="en-US" kern="0" dirty="0"/>
              <a:t> </a:t>
            </a:r>
            <a:r>
              <a:rPr lang="en-US" kern="0" dirty="0" err="1"/>
              <a:t>Komponenten</a:t>
            </a:r>
            <a:r>
              <a:rPr lang="en-US" kern="0" dirty="0"/>
              <a:t>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+mj-lt"/>
              <a:buAutoNum type="arabicPeriod"/>
            </a:pPr>
            <a:r>
              <a:rPr lang="en-US" kern="0" dirty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185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kern="0" dirty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Angabe</a:t>
            </a:r>
            <a:r>
              <a:rPr lang="en-US" kern="0" dirty="0"/>
              <a:t> </a:t>
            </a:r>
            <a:r>
              <a:rPr lang="en-US" kern="0" dirty="0" err="1"/>
              <a:t>eines</a:t>
            </a:r>
            <a:r>
              <a:rPr lang="en-US" kern="0" dirty="0"/>
              <a:t> Offsets, der </a:t>
            </a:r>
            <a:r>
              <a:rPr lang="en-US" kern="0" dirty="0" err="1"/>
              <a:t>angibt</a:t>
            </a:r>
            <a:r>
              <a:rPr lang="en-US" kern="0" dirty="0"/>
              <a:t> </a:t>
            </a:r>
            <a:r>
              <a:rPr lang="en-US" kern="0" dirty="0" err="1"/>
              <a:t>wann</a:t>
            </a:r>
            <a:r>
              <a:rPr lang="en-US" kern="0" dirty="0"/>
              <a:t> das Argument </a:t>
            </a:r>
            <a:r>
              <a:rPr lang="en-US" kern="0" dirty="0" err="1"/>
              <a:t>im</a:t>
            </a:r>
            <a:r>
              <a:rPr lang="en-US" kern="0" dirty="0"/>
              <a:t> Hash </a:t>
            </a:r>
            <a:r>
              <a:rPr lang="en-US" kern="0" dirty="0" err="1"/>
              <a:t>folgt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der </a:t>
            </a:r>
            <a:r>
              <a:rPr lang="en-US" kern="0" dirty="0" err="1"/>
              <a:t>Länge</a:t>
            </a:r>
            <a:r>
              <a:rPr lang="en-US" kern="0" dirty="0"/>
              <a:t>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dem Argument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Jeweils</a:t>
            </a:r>
            <a:r>
              <a:rPr lang="en-US" kern="0" dirty="0"/>
              <a:t> </a:t>
            </a:r>
            <a:r>
              <a:rPr lang="en-US" kern="0" dirty="0" err="1"/>
              <a:t>auffüllen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Paddingsbytes</a:t>
            </a:r>
            <a:r>
              <a:rPr lang="en-US" kern="0" dirty="0"/>
              <a:t> auf 32 Byte</a:t>
            </a:r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“</a:t>
            </a:r>
            <a:r>
              <a:rPr lang="en-US" kern="0" dirty="0" err="1"/>
              <a:t>Einzahlung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>
                    <a:latin typeface="+mj-lt"/>
                  </a:rPr>
                  <a:t>Konkatenieren von </a:t>
                </a:r>
                <a:r>
                  <a:rPr lang="en-US" kern="0" dirty="0" err="1">
                    <a:latin typeface="+mj-lt"/>
                  </a:rPr>
                  <a:t>Funktionsselektor</a:t>
                </a:r>
                <a:r>
                  <a:rPr lang="en-US" kern="0" dirty="0">
                    <a:latin typeface="+mj-lt"/>
                  </a:rPr>
                  <a:t> und </a:t>
                </a:r>
                <a:r>
                  <a:rPr lang="en-US" kern="0" dirty="0" err="1">
                    <a:latin typeface="+mj-lt"/>
                  </a:rPr>
                  <a:t>Funktionsargument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ergibt</a:t>
                </a:r>
                <a:r>
                  <a:rPr lang="en-US" kern="0" dirty="0">
                    <a:latin typeface="+mj-lt"/>
                  </a:rPr>
                  <a:t> data-Feld </a:t>
                </a:r>
                <a:r>
                  <a:rPr lang="en-US" kern="0" dirty="0" err="1">
                    <a:latin typeface="+mj-lt"/>
                  </a:rPr>
                  <a:t>Inhalt</a:t>
                </a:r>
                <a:r>
                  <a:rPr lang="en-US" kern="0" dirty="0">
                    <a:latin typeface="+mj-lt"/>
                  </a:rPr>
                  <a:t>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en-US" kern="0" dirty="0">
                    <a:latin typeface="+mj-lt"/>
                  </a:rPr>
                  <a:t>Es </a:t>
                </a:r>
                <a:r>
                  <a:rPr lang="en-US" kern="0" dirty="0" err="1">
                    <a:latin typeface="+mj-lt"/>
                  </a:rPr>
                  <a:t>soll</a:t>
                </a:r>
                <a:r>
                  <a:rPr lang="en-US" kern="0" dirty="0">
                    <a:latin typeface="+mj-lt"/>
                  </a:rPr>
                  <a:t> 1 Ether dem </a:t>
                </a:r>
                <a:r>
                  <a:rPr lang="en-US" kern="0" dirty="0" err="1">
                    <a:latin typeface="+mj-lt"/>
                  </a:rPr>
                  <a:t>Kontraktkonto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hinzugefügt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werden</a:t>
                </a:r>
                <a:endParaRPr lang="en-US" kern="0" dirty="0">
                  <a:latin typeface="+mj-lt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+mj-lt"/>
                  </a:rPr>
                  <a:t>1 Ether ≙ </a:t>
                </a:r>
                <a:r>
                  <a:rPr lang="de-DE" dirty="0"/>
                  <a:t>1000000000000000000 Wei </a:t>
                </a:r>
                <a:r>
                  <a:rPr lang="en-US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en-US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Spieletheorie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Sub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ECSDA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Multisignaturen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0115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b="1" kern="0" dirty="0" err="1"/>
              <a:t>Transaktionabwicklung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8731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Ausblick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73" y="2125241"/>
            <a:ext cx="1059236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358775" lvl="2" indent="0">
              <a:buNone/>
            </a:pPr>
            <a:endParaRPr lang="en-US" sz="1800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37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580097"/>
            <a:ext cx="6984651" cy="40265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tolle</a:t>
            </a:r>
            <a:r>
              <a:rPr lang="en-US" dirty="0"/>
              <a:t> </a:t>
            </a:r>
            <a:r>
              <a:rPr lang="en-US" dirty="0" err="1"/>
              <a:t>Einleitung</a:t>
            </a:r>
            <a:r>
              <a:rPr lang="en-US" dirty="0"/>
              <a:t> </a:t>
            </a:r>
            <a:r>
              <a:rPr lang="en-US" dirty="0" err="1"/>
              <a:t>hin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5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kommt</a:t>
            </a:r>
            <a:r>
              <a:rPr lang="en-US" dirty="0"/>
              <a:t> die </a:t>
            </a:r>
            <a:r>
              <a:rPr lang="en-US" dirty="0" err="1"/>
              <a:t>tolle</a:t>
            </a:r>
            <a:r>
              <a:rPr lang="en-US" dirty="0"/>
              <a:t> </a:t>
            </a:r>
            <a:r>
              <a:rPr lang="en-US" dirty="0" err="1"/>
              <a:t>Einleitung</a:t>
            </a:r>
            <a:r>
              <a:rPr lang="en-US" dirty="0"/>
              <a:t> </a:t>
            </a:r>
            <a:r>
              <a:rPr lang="en-US" dirty="0" err="1"/>
              <a:t>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2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83598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Wie,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Kontrakt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2.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1117</Words>
  <Application>Microsoft Office PowerPoint</Application>
  <PresentationFormat>Benutzerdefiniert</PresentationFormat>
  <Paragraphs>274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Cambria Math</vt:lpstr>
      <vt:lpstr>JetBrains Mono</vt:lpstr>
      <vt:lpstr>Standarddesign</vt:lpstr>
      <vt:lpstr>Ethereum</vt:lpstr>
      <vt:lpstr>Inhaltsverzeichnis</vt:lpstr>
      <vt:lpstr>Inhaltsverzeichnis</vt:lpstr>
      <vt:lpstr>Einleitung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Vielen Dank für Eure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16</cp:revision>
  <dcterms:created xsi:type="dcterms:W3CDTF">2020-05-24T15:36:34Z</dcterms:created>
  <dcterms:modified xsi:type="dcterms:W3CDTF">2020-05-25T10:31:27Z</dcterms:modified>
</cp:coreProperties>
</file>