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76" r:id="rId4"/>
    <p:sldId id="26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313" r:id="rId13"/>
    <p:sldId id="286" r:id="rId14"/>
    <p:sldId id="287" r:id="rId15"/>
    <p:sldId id="323" r:id="rId16"/>
    <p:sldId id="292" r:id="rId17"/>
    <p:sldId id="296" r:id="rId18"/>
    <p:sldId id="295" r:id="rId19"/>
    <p:sldId id="294" r:id="rId20"/>
    <p:sldId id="297" r:id="rId21"/>
    <p:sldId id="298" r:id="rId22"/>
    <p:sldId id="299" r:id="rId23"/>
    <p:sldId id="300" r:id="rId24"/>
    <p:sldId id="301" r:id="rId25"/>
    <p:sldId id="314" r:id="rId26"/>
    <p:sldId id="315" r:id="rId27"/>
    <p:sldId id="302" r:id="rId28"/>
    <p:sldId id="316" r:id="rId29"/>
    <p:sldId id="317" r:id="rId30"/>
    <p:sldId id="318" r:id="rId31"/>
    <p:sldId id="319" r:id="rId32"/>
    <p:sldId id="320" r:id="rId33"/>
    <p:sldId id="303" r:id="rId34"/>
    <p:sldId id="304" r:id="rId35"/>
    <p:sldId id="321" r:id="rId36"/>
    <p:sldId id="322" r:id="rId37"/>
    <p:sldId id="306" r:id="rId38"/>
    <p:sldId id="308" r:id="rId39"/>
    <p:sldId id="309" r:id="rId40"/>
    <p:sldId id="311" r:id="rId41"/>
    <p:sldId id="310" r:id="rId42"/>
    <p:sldId id="275" r:id="rId43"/>
  </p:sldIdLst>
  <p:sldSz cx="13444538" cy="756285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JetBrains Mono" panose="020B05090201020500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1EBEEB"/>
    <a:srgbClr val="FFA500"/>
    <a:srgbClr val="96BE00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97215" autoAdjust="0"/>
  </p:normalViewPr>
  <p:slideViewPr>
    <p:cSldViewPr showGuides="1">
      <p:cViewPr varScale="1">
        <p:scale>
          <a:sx n="140" d="100"/>
          <a:sy n="140" d="100"/>
        </p:scale>
        <p:origin x="150" y="32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485456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eb3j.readthedocs.io/en/latest/_images/web3j_transaction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pixel-perfect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authors/freepik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Ausschließlich</a:t>
            </a:r>
            <a:r>
              <a:rPr lang="en-US" kern="0" dirty="0"/>
              <a:t> </a:t>
            </a:r>
            <a:r>
              <a:rPr lang="en-US" kern="0" dirty="0" err="1"/>
              <a:t>zur</a:t>
            </a:r>
            <a:r>
              <a:rPr lang="en-US" kern="0" dirty="0"/>
              <a:t> </a:t>
            </a:r>
            <a:r>
              <a:rPr lang="en-US" kern="0" dirty="0" err="1"/>
              <a:t>Serialisierung</a:t>
            </a:r>
            <a:r>
              <a:rPr lang="en-US" kern="0" dirty="0"/>
              <a:t> von </a:t>
            </a:r>
            <a:r>
              <a:rPr lang="en-US" kern="0" dirty="0" err="1"/>
              <a:t>Struktur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Funktionsparameter</a:t>
            </a:r>
            <a:r>
              <a:rPr lang="en-US" kern="0" dirty="0"/>
              <a:t> </a:t>
            </a:r>
            <a:r>
              <a:rPr lang="en-US" kern="0" dirty="0" err="1"/>
              <a:t>ist</a:t>
            </a:r>
            <a:r>
              <a:rPr lang="en-US" kern="0" dirty="0"/>
              <a:t> </a:t>
            </a:r>
            <a:r>
              <a:rPr lang="en-US" kern="0" dirty="0" err="1"/>
              <a:t>ein</a:t>
            </a:r>
            <a:r>
              <a:rPr lang="en-US" kern="0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Item </a:t>
            </a:r>
            <a:r>
              <a:rPr lang="en-US" kern="0" dirty="0" err="1"/>
              <a:t>entweder</a:t>
            </a:r>
            <a:r>
              <a:rPr lang="en-US" kern="0" dirty="0"/>
              <a:t> String (</a:t>
            </a:r>
            <a:r>
              <a:rPr lang="en-US" kern="0" dirty="0" err="1"/>
              <a:t>z.B</a:t>
            </a:r>
            <a:r>
              <a:rPr lang="en-US" kern="0" dirty="0"/>
              <a:t>. Byte-Array) </a:t>
            </a:r>
            <a:r>
              <a:rPr lang="en-US" kern="0" dirty="0" err="1"/>
              <a:t>oder</a:t>
            </a:r>
            <a:r>
              <a:rPr lang="en-US" kern="0" dirty="0"/>
              <a:t>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Präfix</a:t>
            </a:r>
            <a:r>
              <a:rPr lang="en-US" kern="0" dirty="0"/>
              <a:t> </a:t>
            </a:r>
            <a:r>
              <a:rPr lang="en-US" kern="0" dirty="0" err="1"/>
              <a:t>wird</a:t>
            </a:r>
            <a:r>
              <a:rPr lang="en-US" kern="0" dirty="0"/>
              <a:t> </a:t>
            </a:r>
            <a:r>
              <a:rPr lang="en-US" kern="0" dirty="0" err="1"/>
              <a:t>abhängig</a:t>
            </a:r>
            <a:r>
              <a:rPr lang="en-US" kern="0" dirty="0"/>
              <a:t> von </a:t>
            </a:r>
            <a:r>
              <a:rPr lang="en-US" kern="0" dirty="0" err="1"/>
              <a:t>Länge</a:t>
            </a:r>
            <a:r>
              <a:rPr lang="en-US" kern="0" dirty="0"/>
              <a:t> des Items </a:t>
            </a:r>
            <a:r>
              <a:rPr lang="en-US" kern="0" dirty="0" err="1"/>
              <a:t>gesetzt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Es </a:t>
            </a:r>
            <a:r>
              <a:rPr lang="en-US" kern="0" dirty="0" err="1"/>
              <a:t>gelten</a:t>
            </a:r>
            <a:r>
              <a:rPr lang="en-US" kern="0" dirty="0"/>
              <a:t> </a:t>
            </a:r>
            <a:r>
              <a:rPr lang="en-US" kern="0" dirty="0" err="1"/>
              <a:t>verschiedene</a:t>
            </a:r>
            <a:r>
              <a:rPr lang="en-US" kern="0" dirty="0"/>
              <a:t> </a:t>
            </a:r>
            <a:r>
              <a:rPr lang="en-US" kern="0" dirty="0" err="1"/>
              <a:t>Regeln</a:t>
            </a:r>
            <a:r>
              <a:rPr lang="en-US" kern="0" dirty="0"/>
              <a:t> je </a:t>
            </a:r>
            <a:r>
              <a:rPr lang="en-US" kern="0" dirty="0" err="1"/>
              <a:t>nach</a:t>
            </a:r>
            <a:r>
              <a:rPr lang="en-US" kern="0" dirty="0"/>
              <a:t>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Serialisierung</a:t>
            </a:r>
            <a:br>
              <a:rPr lang="en-US" kern="0" dirty="0"/>
            </a:br>
            <a:r>
              <a:rPr lang="de-DE" sz="2400" b="0" i="1" kern="0" dirty="0" err="1"/>
              <a:t>Recursive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Length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Prefix</a:t>
            </a:r>
            <a:r>
              <a:rPr lang="de-DE" sz="2400" b="0" i="1" kern="0" dirty="0"/>
              <a:t> (RLP)</a:t>
            </a:r>
            <a:endParaRPr lang="en-US" sz="2400" b="0" i="1" kern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39823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55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accent6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58779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267356" y="6356042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chemeClr val="accent6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0x85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0x45, 0x74, 0x68, 0x65, 0x72,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0x83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Komponenten</a:t>
            </a:r>
            <a:r>
              <a:rPr lang="en-US" b="1" kern="0" dirty="0"/>
              <a:t> </a:t>
            </a:r>
            <a:r>
              <a:rPr lang="en-US" b="1" kern="0" dirty="0" err="1"/>
              <a:t>im</a:t>
            </a:r>
            <a:r>
              <a:rPr lang="en-US" b="1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12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</a:t>
            </a:r>
            <a:r>
              <a:rPr lang="de-DE" dirty="0"/>
              <a:t> „</a:t>
            </a:r>
            <a:r>
              <a:rPr lang="en-US" dirty="0"/>
              <a:t>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</a:t>
            </a:r>
            <a:r>
              <a:rPr lang="de-DE" dirty="0"/>
              <a:t>„</a:t>
            </a:r>
            <a:r>
              <a:rPr lang="en-US" kern="0" dirty="0"/>
              <a:t>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</a:t>
            </a:r>
            <a:r>
              <a:rPr lang="de-DE" dirty="0"/>
              <a:t> „</a:t>
            </a:r>
            <a:r>
              <a:rPr lang="en-US" dirty="0"/>
              <a:t>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</a:t>
            </a:r>
            <a:r>
              <a:rPr lang="de-DE" dirty="0"/>
              <a:t>„</a:t>
            </a:r>
            <a:r>
              <a:rPr lang="en-US" kern="0" dirty="0"/>
              <a:t>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57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Definiert</a:t>
            </a:r>
            <a:r>
              <a:rPr lang="en-US" kern="0" dirty="0"/>
              <a:t> </a:t>
            </a:r>
            <a:r>
              <a:rPr lang="en-US" kern="0" dirty="0" err="1"/>
              <a:t>wie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einem</a:t>
            </a:r>
            <a:r>
              <a:rPr lang="en-US" kern="0" dirty="0"/>
              <a:t> </a:t>
            </a:r>
            <a:r>
              <a:rPr lang="en-US" kern="0" dirty="0" err="1"/>
              <a:t>Kontrakt</a:t>
            </a:r>
            <a:r>
              <a:rPr lang="en-US" kern="0" dirty="0"/>
              <a:t> </a:t>
            </a:r>
            <a:r>
              <a:rPr lang="en-US" kern="0" dirty="0" err="1"/>
              <a:t>über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interargiert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ABI </a:t>
            </a:r>
            <a:r>
              <a:rPr lang="en-US" kern="0" dirty="0" err="1"/>
              <a:t>konformer</a:t>
            </a:r>
            <a:r>
              <a:rPr lang="en-US" kern="0" dirty="0"/>
              <a:t> </a:t>
            </a:r>
            <a:r>
              <a:rPr lang="en-US" kern="0" dirty="0" err="1"/>
              <a:t>Funktionsaufruf</a:t>
            </a:r>
            <a:r>
              <a:rPr lang="en-US" kern="0" dirty="0"/>
              <a:t> </a:t>
            </a:r>
            <a:r>
              <a:rPr lang="en-US" kern="0" dirty="0" err="1"/>
              <a:t>besteht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</a:t>
            </a:r>
            <a:r>
              <a:rPr lang="en-US" kern="0" dirty="0" err="1"/>
              <a:t>zwei</a:t>
            </a:r>
            <a:r>
              <a:rPr lang="en-US" kern="0" dirty="0"/>
              <a:t> </a:t>
            </a:r>
            <a:r>
              <a:rPr lang="en-US" kern="0" dirty="0" err="1"/>
              <a:t>Komponenten</a:t>
            </a:r>
            <a:r>
              <a:rPr lang="en-US" kern="0" dirty="0"/>
              <a:t>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+mj-lt"/>
              <a:buAutoNum type="arabicPeriod"/>
            </a:pPr>
            <a:r>
              <a:rPr lang="en-US" kern="0" dirty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kern="0" dirty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Angabe</a:t>
            </a:r>
            <a:r>
              <a:rPr lang="en-US" kern="0" dirty="0"/>
              <a:t> </a:t>
            </a:r>
            <a:r>
              <a:rPr lang="en-US" kern="0" dirty="0" err="1"/>
              <a:t>eines</a:t>
            </a:r>
            <a:r>
              <a:rPr lang="en-US" kern="0" dirty="0"/>
              <a:t> Offsets, der </a:t>
            </a:r>
            <a:r>
              <a:rPr lang="en-US" kern="0" dirty="0" err="1"/>
              <a:t>angibt</a:t>
            </a:r>
            <a:r>
              <a:rPr lang="en-US" kern="0" dirty="0"/>
              <a:t> </a:t>
            </a:r>
            <a:r>
              <a:rPr lang="en-US" kern="0" dirty="0" err="1"/>
              <a:t>wann</a:t>
            </a:r>
            <a:r>
              <a:rPr lang="en-US" kern="0" dirty="0"/>
              <a:t> das Argument </a:t>
            </a:r>
            <a:r>
              <a:rPr lang="en-US" kern="0" dirty="0" err="1"/>
              <a:t>folgt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der </a:t>
            </a:r>
            <a:r>
              <a:rPr lang="en-US" kern="0" dirty="0" err="1"/>
              <a:t>Länge</a:t>
            </a:r>
            <a:r>
              <a:rPr lang="en-US" kern="0" dirty="0"/>
              <a:t>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dem Argument (</a:t>
            </a:r>
            <a:r>
              <a:rPr lang="de-DE" kern="0" dirty="0"/>
              <a:t>„Einzahlung“)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Jeweils</a:t>
            </a:r>
            <a:r>
              <a:rPr lang="en-US" kern="0" dirty="0"/>
              <a:t> </a:t>
            </a:r>
            <a:r>
              <a:rPr lang="en-US" kern="0" dirty="0" err="1"/>
              <a:t>auffüllen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Paddingsbytes</a:t>
            </a:r>
            <a:r>
              <a:rPr lang="en-US" kern="0" dirty="0"/>
              <a:t> auf 32 Byte</a:t>
            </a:r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</a:t>
            </a:r>
            <a:r>
              <a:rPr lang="de-DE" dirty="0"/>
              <a:t>„E</a:t>
            </a:r>
            <a:r>
              <a:rPr lang="en-US" kern="0" dirty="0" err="1"/>
              <a:t>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>
                    <a:latin typeface="+mj-lt"/>
                  </a:rPr>
                  <a:t>Konkatenieren von </a:t>
                </a:r>
                <a:r>
                  <a:rPr lang="en-US" kern="0" dirty="0" err="1">
                    <a:latin typeface="+mj-lt"/>
                  </a:rPr>
                  <a:t>Funktionsselektor</a:t>
                </a:r>
                <a:r>
                  <a:rPr lang="en-US" kern="0" dirty="0">
                    <a:latin typeface="+mj-lt"/>
                  </a:rPr>
                  <a:t> und </a:t>
                </a:r>
                <a:r>
                  <a:rPr lang="en-US" kern="0" dirty="0" err="1">
                    <a:latin typeface="+mj-lt"/>
                  </a:rPr>
                  <a:t>Funktionsargument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ergibt</a:t>
                </a:r>
                <a:r>
                  <a:rPr lang="en-US" kern="0" dirty="0">
                    <a:latin typeface="+mj-lt"/>
                  </a:rPr>
                  <a:t> data-Feld </a:t>
                </a:r>
                <a:r>
                  <a:rPr lang="en-US" kern="0" dirty="0" err="1">
                    <a:latin typeface="+mj-lt"/>
                  </a:rPr>
                  <a:t>Inhalt</a:t>
                </a:r>
                <a:r>
                  <a:rPr lang="en-US" kern="0" dirty="0">
                    <a:latin typeface="+mj-lt"/>
                  </a:rPr>
                  <a:t>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en-US" kern="0" dirty="0">
                    <a:latin typeface="+mj-lt"/>
                  </a:rPr>
                  <a:t>Es </a:t>
                </a:r>
                <a:r>
                  <a:rPr lang="en-US" kern="0" dirty="0" err="1">
                    <a:latin typeface="+mj-lt"/>
                  </a:rPr>
                  <a:t>soll</a:t>
                </a:r>
                <a:r>
                  <a:rPr lang="en-US" kern="0" dirty="0">
                    <a:latin typeface="+mj-lt"/>
                  </a:rPr>
                  <a:t> 1 Ether dem </a:t>
                </a:r>
                <a:r>
                  <a:rPr lang="en-US" kern="0" dirty="0" err="1">
                    <a:latin typeface="+mj-lt"/>
                  </a:rPr>
                  <a:t>Kontraktkonto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hinzugefügt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werden</a:t>
                </a:r>
                <a:endParaRPr lang="en-US" kern="0" dirty="0">
                  <a:latin typeface="+mj-lt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+mj-lt"/>
                  </a:rPr>
                  <a:t>1 Ether ≙ </a:t>
                </a:r>
                <a:r>
                  <a:rPr lang="de-DE" dirty="0"/>
                  <a:t>1000000000000000000 Wei </a:t>
                </a:r>
                <a:r>
                  <a:rPr lang="en-US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en-US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Definition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313C3-2753-4A5D-870A-D6A595D8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Konzeptioneller</a:t>
            </a:r>
            <a:r>
              <a:rPr lang="en-US" kern="0" dirty="0"/>
              <a:t> </a:t>
            </a:r>
            <a:r>
              <a:rPr lang="en-US" kern="0" dirty="0" err="1"/>
              <a:t>Lösungsansatz</a:t>
            </a:r>
            <a:r>
              <a:rPr lang="en-US" kern="0" dirty="0"/>
              <a:t> </a:t>
            </a:r>
            <a:r>
              <a:rPr lang="en-US" kern="0" dirty="0" err="1"/>
              <a:t>für</a:t>
            </a:r>
            <a:r>
              <a:rPr lang="en-US" kern="0" dirty="0"/>
              <a:t> das </a:t>
            </a:r>
            <a:r>
              <a:rPr lang="en-US" kern="0" dirty="0" err="1"/>
              <a:t>Halteproblem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Bemisst</a:t>
            </a:r>
            <a:r>
              <a:rPr lang="en-US" kern="0" dirty="0"/>
              <a:t> den </a:t>
            </a:r>
            <a:r>
              <a:rPr lang="en-US" kern="0" dirty="0" err="1"/>
              <a:t>Ressourcenverbrauch</a:t>
            </a:r>
            <a:r>
              <a:rPr lang="en-US" kern="0" dirty="0"/>
              <a:t> des </a:t>
            </a:r>
            <a:r>
              <a:rPr lang="en-US" kern="0" dirty="0" err="1"/>
              <a:t>Weltcomputers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Kosten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r>
              <a:rPr lang="en-US" kern="0" dirty="0"/>
              <a:t>: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gasLimit</a:t>
            </a:r>
            <a:r>
              <a:rPr lang="en-US" i="1" kern="0" dirty="0"/>
              <a:t> </a:t>
            </a:r>
            <a:r>
              <a:rPr lang="en-US" i="1" kern="0" dirty="0" err="1"/>
              <a:t>bzw</a:t>
            </a:r>
            <a:r>
              <a:rPr lang="en-US" i="1" kern="0" dirty="0"/>
              <a:t>.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gasUsed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=0    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𝑡𝑥𝑑𝑎𝑡𝑎𝑛𝑜𝑛𝑧𝑒𝑟𝑜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𝑡𝑥𝑐𝑟𝑒𝑎𝑡𝑒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𝑡𝑟𝑎𝑛𝑠𝑎𝑐𝑡𝑖𝑜𝑛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mit</a:t>
                </a: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𝑡𝑥𝑑𝑎𝑡𝑎𝑧𝑒𝑟𝑜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kern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𝑡𝑥𝑑𝑎𝑡𝑎𝑛𝑜𝑛𝑧𝑒𝑟𝑜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 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intrinsische</a:t>
                </a:r>
                <a:r>
                  <a:rPr lang="en-US" kern="0" dirty="0"/>
                  <a:t> </a:t>
                </a:r>
                <a:r>
                  <a:rPr lang="en-US" kern="0" dirty="0" err="1"/>
                  <a:t>Kosten</a:t>
                </a:r>
                <a:r>
                  <a:rPr lang="en-US" kern="0" dirty="0"/>
                  <a:t>:</a:t>
                </a:r>
              </a:p>
              <a:p>
                <a:r>
                  <a:rPr lang="en-US" kern="0" dirty="0"/>
                  <a:t>	3524 gas + 21000 gas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Abschätzung</a:t>
                </a:r>
                <a:r>
                  <a:rPr lang="en-US" kern="0" dirty="0"/>
                  <a:t>: Wie </a:t>
                </a:r>
                <a:r>
                  <a:rPr lang="en-US" kern="0" dirty="0" err="1"/>
                  <a:t>viel</a:t>
                </a:r>
                <a:r>
                  <a:rPr lang="en-US" kern="0" dirty="0"/>
                  <a:t> </a:t>
                </a:r>
                <a:r>
                  <a:rPr lang="en-US" kern="0" dirty="0" err="1"/>
                  <a:t>Rechenleistung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wird</a:t>
                </a:r>
                <a:r>
                  <a:rPr lang="en-US" kern="0" dirty="0"/>
                  <a:t> </a:t>
                </a:r>
                <a:r>
                  <a:rPr lang="en-US" kern="0" dirty="0" err="1"/>
                  <a:t>zusätzlich</a:t>
                </a:r>
                <a:r>
                  <a:rPr lang="en-US" kern="0" dirty="0"/>
                  <a:t> </a:t>
                </a:r>
                <a:r>
                  <a:rPr lang="en-US" kern="0" dirty="0" err="1"/>
                  <a:t>gebraucht</a:t>
                </a:r>
                <a:r>
                  <a:rPr lang="en-US" kern="0" dirty="0"/>
                  <a:t>?</a:t>
                </a:r>
                <a:endParaRPr lang="en-US" i="1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3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 err="1"/>
                  <a:t>gasPrice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CAA7F71-732D-4F4D-A86C-A5251AAA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Am 20.04.2020 </a:t>
            </a:r>
            <a:r>
              <a:rPr lang="de-DE" kern="0" dirty="0" err="1"/>
              <a:t>aktzeptieren</a:t>
            </a:r>
            <a:r>
              <a:rPr lang="de-DE" kern="0" dirty="0"/>
              <a:t> ungefähr 84% der letzten 200 Blöcke den Preis von 9GWei</a:t>
            </a:r>
          </a:p>
          <a:p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90296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6F498-989B-434B-AD02-F184E057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Korrelation</a:t>
            </a:r>
            <a:r>
              <a:rPr lang="en-US" kern="0" dirty="0"/>
              <a:t> </a:t>
            </a:r>
            <a:r>
              <a:rPr lang="en-US" kern="0" dirty="0" err="1"/>
              <a:t>zwischen</a:t>
            </a:r>
            <a:r>
              <a:rPr lang="en-US" kern="0" dirty="0"/>
              <a:t> </a:t>
            </a:r>
            <a:r>
              <a:rPr lang="en-US" kern="0" dirty="0" err="1"/>
              <a:t>gasPrice</a:t>
            </a:r>
            <a:r>
              <a:rPr lang="en-US" kern="0" dirty="0"/>
              <a:t> und </a:t>
            </a:r>
            <a:r>
              <a:rPr lang="en-US" kern="0" dirty="0" err="1"/>
              <a:t>Latenz</a:t>
            </a:r>
            <a:r>
              <a:rPr lang="en-US" kern="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Eskalation</a:t>
            </a:r>
            <a:r>
              <a:rPr lang="en-US" kern="0" dirty="0"/>
              <a:t> von </a:t>
            </a:r>
            <a:r>
              <a:rPr lang="en-US" kern="0" dirty="0" err="1"/>
              <a:t>Transaktionskosten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Durchsatzfähigkeit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𝑏𝑙𝑜𝑐𝑘𝐺𝑎𝑠𝐿𝑖𝑚𝑖𝑡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𝑡𝑟𝑎𝑛𝑠𝑎𝑐𝑡𝑖𝑜𝑛𝑀𝑒𝑑𝑖𝑎𝑛𝐺𝑎𝑠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9817880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80000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=122,72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8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 err="1"/>
              <a:t>blockGasLimit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um maximal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kern="0" dirty="0"/>
                  <a:t>  des </a:t>
                </a:r>
                <a:r>
                  <a:rPr lang="en-US" kern="0" dirty="0" err="1"/>
                  <a:t>alten</a:t>
                </a:r>
                <a:r>
                  <a:rPr lang="en-US" kern="0" dirty="0"/>
                  <a:t> Limits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erhöht</a:t>
                </a:r>
                <a:r>
                  <a:rPr lang="en-US" kern="0" dirty="0"/>
                  <a:t> </a:t>
                </a:r>
                <a:r>
                  <a:rPr lang="en-US" kern="0" dirty="0" err="1"/>
                  <a:t>oder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verringert</a:t>
                </a:r>
                <a:r>
                  <a:rPr lang="en-US" kern="0" dirty="0"/>
                  <a:t> warden </a:t>
                </a:r>
                <a:r>
                  <a:rPr lang="en-US" kern="0" dirty="0" err="1"/>
                  <a:t>darf</a:t>
                </a:r>
                <a:endParaRPr lang="en-US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Entwicklung </a:t>
            </a:r>
            <a:r>
              <a:rPr lang="de-DE" sz="2400" b="0" i="1" kern="0" dirty="0" err="1"/>
              <a:t>gasPrice</a:t>
            </a:r>
            <a:endParaRPr lang="en-US" sz="2400" b="0" i="1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83B35E-77A4-490C-8D8D-252DE0BD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1437" r="9768" b="3403"/>
          <a:stretch/>
        </p:blipFill>
        <p:spPr>
          <a:xfrm>
            <a:off x="889621" y="1824633"/>
            <a:ext cx="10881560" cy="38164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961A646-C29F-48F8-9823-51188531AA9A}"/>
              </a:ext>
            </a:extLst>
          </p:cNvPr>
          <p:cNvSpPr txBox="1"/>
          <p:nvPr/>
        </p:nvSpPr>
        <p:spPr>
          <a:xfrm>
            <a:off x="4439057" y="5641057"/>
            <a:ext cx="378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 err="1">
                <a:solidFill>
                  <a:schemeClr val="tx1"/>
                </a:solidFill>
              </a:rPr>
              <a:t>gasPrice</a:t>
            </a:r>
            <a:r>
              <a:rPr lang="de-DE" dirty="0">
                <a:solidFill>
                  <a:schemeClr val="tx1"/>
                </a:solidFill>
              </a:rPr>
              <a:t> nach Tag im Monat März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Hohe Auslastung in kleinen Zeitintervallen problematisch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ICOs und DOS Angriffe verringern Zuverlässigkeit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687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3" y="5653633"/>
            <a:ext cx="105923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Leere Blöcke lassen sich schneller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Wirtschaftliche Interessen gehen vor</a:t>
            </a: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FEC1-64B1-4164-981B-C34CD824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1047" r="9483" b="2188"/>
          <a:stretch/>
        </p:blipFill>
        <p:spPr>
          <a:xfrm>
            <a:off x="656660" y="1981225"/>
            <a:ext cx="7937818" cy="27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62460A-45B4-41FB-9E30-6CF6774E50D0}"/>
              </a:ext>
            </a:extLst>
          </p:cNvPr>
          <p:cNvSpPr txBox="1"/>
          <p:nvPr/>
        </p:nvSpPr>
        <p:spPr>
          <a:xfrm>
            <a:off x="1314694" y="4764616"/>
            <a:ext cx="662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>
                <a:solidFill>
                  <a:schemeClr val="tx1"/>
                </a:solidFill>
              </a:rPr>
              <a:t>Verteilung der Zahl an Transaktionen pro Block (60 konstante Klassen)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Spieltheorie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Warum </a:t>
                </a:r>
                <a:r>
                  <a:rPr lang="en-US" kern="0" dirty="0" err="1"/>
                  <a:t>sollte</a:t>
                </a:r>
                <a:r>
                  <a:rPr lang="en-US" kern="0" dirty="0"/>
                  <a:t> ich </a:t>
                </a:r>
                <a:r>
                  <a:rPr lang="en-US" kern="0" dirty="0" err="1"/>
                  <a:t>Ressourcen</a:t>
                </a:r>
                <a:r>
                  <a:rPr lang="en-US" kern="0" dirty="0"/>
                  <a:t> </a:t>
                </a:r>
                <a:r>
                  <a:rPr lang="en-US" kern="0" dirty="0" err="1"/>
                  <a:t>für</a:t>
                </a:r>
                <a:r>
                  <a:rPr lang="en-US" kern="0" dirty="0"/>
                  <a:t> das System </a:t>
                </a:r>
                <a:r>
                  <a:rPr lang="en-US" kern="0" dirty="0" err="1"/>
                  <a:t>zur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Verfügung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stellen</a:t>
                </a:r>
                <a:r>
                  <a:rPr lang="en-US" kern="0" dirty="0"/>
                  <a:t>?</a:t>
                </a:r>
              </a:p>
              <a:p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Cryptoeconomics</a:t>
                </a:r>
                <a:r>
                  <a:rPr lang="en-US" kern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 Formalisierung des menschlichen Verhaltens durch Spieletheorie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utility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payoff</a:t>
                </a:r>
                <a:r>
                  <a:rPr lang="de-DE" i="1" kern="0" dirty="0"/>
                  <a:t> </a:t>
                </a:r>
                <a:r>
                  <a:rPr lang="de-DE" kern="0" dirty="0"/>
                  <a:t>Nützlichkeitsfunktion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kern="0" dirty="0"/>
                  <a:t> möglichst maximieren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Bedeutung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belegt den Besitz eines Schlüssels, der aktuell die </a:t>
            </a:r>
            <a:r>
              <a:rPr lang="de-DE" kern="0" dirty="0" err="1"/>
              <a:t>Authenzität</a:t>
            </a:r>
            <a:r>
              <a:rPr lang="de-DE" kern="0" dirty="0"/>
              <a:t> und die Integrität der Nachricht beweisen</a:t>
            </a: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Funktion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𝑘𝑒𝑐𝑐𝑎𝑘</m:t>
                          </m:r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d>
                        <m:d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Serialisierte Form aller Datenfelder + </a:t>
                </a:r>
                <a:r>
                  <a:rPr lang="de-DE" kern="0" dirty="0" err="1"/>
                  <a:t>ChainID</a:t>
                </a:r>
                <a:endParaRPr lang="de-DE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Signatur</a:t>
                </a:r>
                <a:br>
                  <a:rPr lang="de-DE" kern="0" dirty="0"/>
                </a:br>
                <a:r>
                  <a:rPr lang="de-DE" sz="2400" b="0" i="1" kern="0" dirty="0" err="1"/>
                  <a:t>Signatur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blipFill>
                <a:blip r:embed="rId3"/>
                <a:stretch>
                  <a:fillRect l="-748" t="-15789" b="-14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89F8164E-973E-42EA-BC88-EDB8F2EA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688"/>
              </p:ext>
            </p:extLst>
          </p:nvPr>
        </p:nvGraphicFramePr>
        <p:xfrm>
          <a:off x="1177653" y="2485281"/>
          <a:ext cx="11161240" cy="34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0x218711a00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0xdade772f31d20b4ed1c7f63ae035c0cc83fd7b786ca9339eb01763138877a6d4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0x13e16f7a55d261e504e27ea4fecc174a1a46c87d804b9a3917aebde665c1ddb1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0xb0920c523d582040f2bcb1bd7fb1c7c1ecebdb34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064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0xde0b6b3a7640000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0xa26e11860…020…0a45696e7a61686C756e670…0</a:t>
                      </a:r>
                      <a:endParaRPr lang="de-DE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9646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F66B4B1D-039E-4745-9393-E74E020C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060739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5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b="1" kern="0" dirty="0" err="1"/>
              <a:t>Transaktionabwicklung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537D6-5589-43D2-B1CD-7B410AE1CCF8}"/>
              </a:ext>
            </a:extLst>
          </p:cNvPr>
          <p:cNvGrpSpPr/>
          <p:nvPr/>
        </p:nvGrpSpPr>
        <p:grpSpPr>
          <a:xfrm>
            <a:off x="3625925" y="1625201"/>
            <a:ext cx="6492597" cy="2372393"/>
            <a:chOff x="1741840" y="2053233"/>
            <a:chExt cx="8867989" cy="32403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FA655EF-6AE9-4902-A143-56792298A6F3}"/>
                </a:ext>
              </a:extLst>
            </p:cNvPr>
            <p:cNvSpPr/>
            <p:nvPr/>
          </p:nvSpPr>
          <p:spPr bwMode="auto">
            <a:xfrm>
              <a:off x="1741840" y="3133353"/>
              <a:ext cx="1080120" cy="1080120"/>
            </a:xfrm>
            <a:prstGeom prst="rect">
              <a:avLst/>
            </a:prstGeom>
            <a:solidFill>
              <a:srgbClr val="DC3C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 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57A2FB-82C1-4AC8-9DD4-2E173BE86D7D}"/>
                </a:ext>
              </a:extLst>
            </p:cNvPr>
            <p:cNvSpPr/>
            <p:nvPr/>
          </p:nvSpPr>
          <p:spPr bwMode="auto">
            <a:xfrm>
              <a:off x="4706045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C62763-CAB6-428B-B8E5-D9CC64E03E5A}"/>
                </a:ext>
              </a:extLst>
            </p:cNvPr>
            <p:cNvSpPr/>
            <p:nvPr/>
          </p:nvSpPr>
          <p:spPr bwMode="auto">
            <a:xfrm>
              <a:off x="4706045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BDD11F-F10F-4341-A353-332534EE9D79}"/>
                </a:ext>
              </a:extLst>
            </p:cNvPr>
            <p:cNvSpPr/>
            <p:nvPr/>
          </p:nvSpPr>
          <p:spPr bwMode="auto">
            <a:xfrm>
              <a:off x="6722269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6B0C98-925E-42B2-8EB1-5B822D76F97E}"/>
                </a:ext>
              </a:extLst>
            </p:cNvPr>
            <p:cNvSpPr/>
            <p:nvPr/>
          </p:nvSpPr>
          <p:spPr bwMode="auto">
            <a:xfrm>
              <a:off x="6722269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4D823B-91F6-4231-B3F9-01B834220468}"/>
                </a:ext>
              </a:extLst>
            </p:cNvPr>
            <p:cNvSpPr/>
            <p:nvPr/>
          </p:nvSpPr>
          <p:spPr bwMode="auto">
            <a:xfrm>
              <a:off x="8738492" y="205323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479211-0C43-4F6D-9304-3D8807757BD7}"/>
                </a:ext>
              </a:extLst>
            </p:cNvPr>
            <p:cNvSpPr/>
            <p:nvPr/>
          </p:nvSpPr>
          <p:spPr bwMode="auto">
            <a:xfrm>
              <a:off x="8738492" y="421347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BD5445A-8D13-4C4C-BF1B-CF5E1EC9E314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 bwMode="auto">
            <a:xfrm flipV="1">
              <a:off x="2821960" y="313335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6730747-B7E8-44DC-B8FD-25DD95E4EE08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 bwMode="auto">
            <a:xfrm>
              <a:off x="2821960" y="367341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D72143-E47C-4111-A333-7B40989A9404}"/>
                </a:ext>
              </a:extLst>
            </p:cNvPr>
            <p:cNvCxnSpPr>
              <a:cxnSpLocks/>
              <a:stCxn id="2" idx="3"/>
              <a:endCxn id="9" idx="2"/>
            </p:cNvCxnSpPr>
            <p:nvPr/>
          </p:nvCxnSpPr>
          <p:spPr bwMode="auto">
            <a:xfrm flipV="1">
              <a:off x="2821960" y="313335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BA2175D-6E8E-4D53-A5BF-692916A20455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 bwMode="auto">
            <a:xfrm>
              <a:off x="2821960" y="367341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7C1D734-DA03-4CE2-B19F-EED8C99A668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 bwMode="auto">
            <a:xfrm flipV="1">
              <a:off x="5246105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E1FB10-0599-426C-8BFD-2326937ECEF1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7262329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3756DC-6E97-48B7-8E29-848B75C834D7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 bwMode="auto">
            <a:xfrm flipH="1">
              <a:off x="5246105" y="313335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2AD617-0316-4DA4-A9BA-B1571DC406D8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 bwMode="auto">
            <a:xfrm flipH="1">
              <a:off x="5246105" y="421347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8D36347-C635-4565-AAA8-4310193AF429}"/>
                </a:ext>
              </a:extLst>
            </p:cNvPr>
            <p:cNvSpPr txBox="1"/>
            <p:nvPr/>
          </p:nvSpPr>
          <p:spPr>
            <a:xfrm>
              <a:off x="7926871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210431-1200-4FAE-8359-BF3CE855E76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900510" y="3133353"/>
              <a:ext cx="37804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9CE5B2E-527F-4505-8B80-FFA6E4903FE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H="1" flipV="1">
              <a:off x="9278552" y="3133353"/>
              <a:ext cx="40792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B2C4AB4E-43DB-439B-941C-D4C6FD3E2400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 bwMode="auto">
            <a:xfrm flipV="1">
              <a:off x="9278552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1DFA9547-CD41-4181-96D0-03CD5C3D713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738491" y="3133353"/>
              <a:ext cx="540061" cy="204883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284C879D-0581-4C44-8B6E-CFDABD887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551" y="3133353"/>
              <a:ext cx="684947" cy="206494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C9DA22F-86A8-487D-862C-816AF07EAC55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3911895"/>
              <a:ext cx="270028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860BC5C-080B-463E-B1A8-D808414AD59D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4021308"/>
              <a:ext cx="540059" cy="192165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95049AE-7D3D-4EB0-B7CC-29CFD48C390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9008521" y="3911895"/>
              <a:ext cx="270031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BB1BEE-56D0-4A6D-9CAC-91AF7B328D1A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8738491" y="4034026"/>
              <a:ext cx="540061" cy="179447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57DAEFD-AEAB-4951-91B5-E045BA2ACF15}"/>
                </a:ext>
              </a:extLst>
            </p:cNvPr>
            <p:cNvSpPr/>
            <p:nvPr/>
          </p:nvSpPr>
          <p:spPr bwMode="auto">
            <a:xfrm>
              <a:off x="4706045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44694B0-0447-446D-BB53-DCD3B010539E}"/>
                </a:ext>
              </a:extLst>
            </p:cNvPr>
            <p:cNvSpPr/>
            <p:nvPr/>
          </p:nvSpPr>
          <p:spPr bwMode="auto">
            <a:xfrm>
              <a:off x="6722276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4AD65F6-4B3A-4E6E-8835-E36F93D17494}"/>
                </a:ext>
              </a:extLst>
            </p:cNvPr>
            <p:cNvSpPr/>
            <p:nvPr/>
          </p:nvSpPr>
          <p:spPr bwMode="auto">
            <a:xfrm>
              <a:off x="8738491" y="5077569"/>
              <a:ext cx="1080113" cy="21602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92ACCCCF-8151-496E-8B12-5E182B46AACB}"/>
                </a:ext>
              </a:extLst>
            </p:cNvPr>
            <p:cNvSpPr txBox="1"/>
            <p:nvPr/>
          </p:nvSpPr>
          <p:spPr>
            <a:xfrm>
              <a:off x="9963498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EA1D754-C98F-4576-92A0-18A9FBD7E020}"/>
                </a:ext>
              </a:extLst>
            </p:cNvPr>
            <p:cNvSpPr txBox="1"/>
            <p:nvPr/>
          </p:nvSpPr>
          <p:spPr>
            <a:xfrm>
              <a:off x="7947274" y="425814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CAC170-77C9-4272-86B4-4E7D1818B8B6}"/>
                </a:ext>
              </a:extLst>
            </p:cNvPr>
            <p:cNvSpPr txBox="1"/>
            <p:nvPr/>
          </p:nvSpPr>
          <p:spPr>
            <a:xfrm>
              <a:off x="9963496" y="4261450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/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107">
            <a:extLst>
              <a:ext uri="{FF2B5EF4-FFF2-40B4-BE49-F238E27FC236}">
                <a16:creationId xmlns:a16="http://schemas.microsoft.com/office/drawing/2014/main" id="{FEFC6AB5-0783-418D-86C3-A6BF81028E85}"/>
              </a:ext>
            </a:extLst>
          </p:cNvPr>
          <p:cNvSpPr txBox="1"/>
          <p:nvPr/>
        </p:nvSpPr>
        <p:spPr>
          <a:xfrm>
            <a:off x="1661559" y="238960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signiert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A10B8BA-5B4F-4007-AC13-EC08586460CF}"/>
              </a:ext>
            </a:extLst>
          </p:cNvPr>
          <p:cNvCxnSpPr>
            <a:stCxn id="107" idx="3"/>
            <a:endCxn id="2" idx="1"/>
          </p:cNvCxnSpPr>
          <p:nvPr/>
        </p:nvCxnSpPr>
        <p:spPr bwMode="auto">
          <a:xfrm>
            <a:off x="2610885" y="2811398"/>
            <a:ext cx="1015040" cy="0"/>
          </a:xfrm>
          <a:prstGeom prst="straightConnector1">
            <a:avLst/>
          </a:prstGeom>
          <a:solidFill>
            <a:srgbClr val="FFA500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A13BE508-5583-44B8-9DA4-DA34F990D23F}"/>
              </a:ext>
            </a:extLst>
          </p:cNvPr>
          <p:cNvSpPr/>
          <p:nvPr/>
        </p:nvSpPr>
        <p:spPr bwMode="auto">
          <a:xfrm>
            <a:off x="3409255" y="3918512"/>
            <a:ext cx="1440805" cy="274323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694A74F5-A332-4541-ABE1-5BBA4A0AE7D5}"/>
              </a:ext>
            </a:extLst>
          </p:cNvPr>
          <p:cNvCxnSpPr>
            <a:cxnSpLocks/>
            <a:stCxn id="97" idx="2"/>
            <a:endCxn id="112" idx="3"/>
          </p:cNvCxnSpPr>
          <p:nvPr/>
        </p:nvCxnSpPr>
        <p:spPr bwMode="auto">
          <a:xfrm rot="5400000">
            <a:off x="4874526" y="3973125"/>
            <a:ext cx="1292538" cy="1341470"/>
          </a:xfrm>
          <a:prstGeom prst="curvedConnector2">
            <a:avLst/>
          </a:prstGeom>
          <a:solidFill>
            <a:srgbClr val="FFA5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27EF153-D928-4094-B9D3-6234B376580E}"/>
              </a:ext>
            </a:extLst>
          </p:cNvPr>
          <p:cNvSpPr txBox="1"/>
          <p:nvPr/>
        </p:nvSpPr>
        <p:spPr>
          <a:xfrm>
            <a:off x="5914004" y="460612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Mines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/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/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hteck 118">
            <a:extLst>
              <a:ext uri="{FF2B5EF4-FFF2-40B4-BE49-F238E27FC236}">
                <a16:creationId xmlns:a16="http://schemas.microsoft.com/office/drawing/2014/main" id="{F08F2A00-FC54-46F2-BA1B-BFC6EC7E7034}"/>
              </a:ext>
            </a:extLst>
          </p:cNvPr>
          <p:cNvSpPr/>
          <p:nvPr/>
        </p:nvSpPr>
        <p:spPr bwMode="auto">
          <a:xfrm>
            <a:off x="3553917" y="4064441"/>
            <a:ext cx="1152128" cy="324211"/>
          </a:xfrm>
          <a:prstGeom prst="rect">
            <a:avLst/>
          </a:prstGeom>
          <a:solidFill>
            <a:schemeClr val="accent1">
              <a:lumMod val="7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Block Header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/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/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feld 122">
            <a:extLst>
              <a:ext uri="{FF2B5EF4-FFF2-40B4-BE49-F238E27FC236}">
                <a16:creationId xmlns:a16="http://schemas.microsoft.com/office/drawing/2014/main" id="{23AC8216-A9CE-4A87-89DF-12D65D31E379}"/>
              </a:ext>
            </a:extLst>
          </p:cNvPr>
          <p:cNvSpPr txBox="1"/>
          <p:nvPr/>
        </p:nvSpPr>
        <p:spPr>
          <a:xfrm rot="5400000">
            <a:off x="3977146" y="5790793"/>
            <a:ext cx="4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  <a:endParaRPr lang="de-DE" sz="28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BAFB15B-9CB1-4CEF-B449-01800BAD10CD}"/>
              </a:ext>
            </a:extLst>
          </p:cNvPr>
          <p:cNvSpPr txBox="1"/>
          <p:nvPr/>
        </p:nvSpPr>
        <p:spPr>
          <a:xfrm>
            <a:off x="3409248" y="3644338"/>
            <a:ext cx="10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chemeClr val="tx1"/>
                </a:solidFill>
              </a:rPr>
              <a:t>Neuer Block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18C9D5E4-CAEC-42E3-8DF4-91E6FA1F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289" y="6510787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dirty="0" err="1">
                <a:latin typeface="+mj-lt"/>
              </a:rPr>
              <a:t>Bildquelle</a:t>
            </a:r>
            <a:r>
              <a:rPr lang="en-US" sz="1100" kern="0" dirty="0">
                <a:latin typeface="+mj-lt"/>
              </a:rPr>
              <a:t>: web3j Docs, Transactions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7"/>
              </a:rPr>
              <a:t>https://web3j.readthedocs.io/en/latest/_images/web3j_transaction.png</a:t>
            </a:r>
            <a:r>
              <a:rPr lang="en-US" sz="1100" kern="0" dirty="0">
                <a:latin typeface="+mj-lt"/>
              </a:rPr>
              <a:t> </a:t>
            </a:r>
          </a:p>
          <a:p>
            <a:endParaRPr lang="en-US" sz="11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Inkludierung im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Erstellung eines </a:t>
                </a:r>
                <a:r>
                  <a:rPr lang="de-DE" kern="0" dirty="0" err="1"/>
                  <a:t>Receipts</a:t>
                </a:r>
                <a:r>
                  <a:rPr lang="de-DE" kern="0" dirty="0"/>
                  <a:t>: </a:t>
                </a:r>
                <a:r>
                  <a:rPr lang="de-DE" i="1" kern="0" dirty="0" err="1"/>
                  <a:t>receipt</a:t>
                </a:r>
                <a:r>
                  <a:rPr lang="de-DE" kern="0" dirty="0"/>
                  <a:t> besteht aus dem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de-DE" kern="0" dirty="0"/>
                  <a:t> nach der Transaktion, dem kumulierten, verbrauchten Gas nach der 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de-DE" kern="0" dirty="0"/>
                  <a:t> und den Logs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bloom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filter</a:t>
                </a:r>
                <a:r>
                  <a:rPr lang="de-DE" i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i="1" kern="0" dirty="0"/>
                  <a:t> </a:t>
                </a:r>
                <a:r>
                  <a:rPr lang="de-DE" kern="0" dirty="0"/>
                  <a:t>von den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Nach Konsens über Block unveränderlicher Teil der Blockchain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Ethereum </a:t>
                </a:r>
                <a:r>
                  <a:rPr lang="en-US" dirty="0" err="1"/>
                  <a:t>ist</a:t>
                </a:r>
                <a:r>
                  <a:rPr lang="en-US" dirty="0"/>
                  <a:t> </a:t>
                </a:r>
                <a:r>
                  <a:rPr lang="en-US" dirty="0" err="1"/>
                  <a:t>ein</a:t>
                </a:r>
                <a:r>
                  <a:rPr lang="en-US" dirty="0"/>
                  <a:t> </a:t>
                </a:r>
                <a:r>
                  <a:rPr lang="de-DE" dirty="0"/>
                  <a:t>„transaktionsbasierter Automat“ (</a:t>
                </a:r>
                <a:r>
                  <a:rPr lang="de-DE" i="1" dirty="0"/>
                  <a:t>transaction-</a:t>
                </a:r>
                <a:r>
                  <a:rPr lang="de-DE" i="1" dirty="0" err="1"/>
                  <a:t>based</a:t>
                </a:r>
                <a:r>
                  <a:rPr lang="de-DE" i="1" dirty="0"/>
                  <a:t> </a:t>
                </a:r>
                <a:r>
                  <a:rPr lang="de-DE" i="1" dirty="0" err="1"/>
                  <a:t>state</a:t>
                </a:r>
                <a:r>
                  <a:rPr lang="de-DE" i="1" dirty="0"/>
                  <a:t> </a:t>
                </a:r>
                <a:r>
                  <a:rPr lang="de-DE" i="1" dirty="0" err="1"/>
                  <a:t>machine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Definition einer Zustandsübergangsfunktion </a:t>
                </a:r>
                <a14:m>
                  <m:oMath xmlns:m="http://schemas.openxmlformats.org/officeDocument/2006/math">
                    <m:r>
                      <a:rPr lang="el-GR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𝛶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Erläuterung</a:t>
                </a:r>
                <a:r>
                  <a:rPr lang="en-US" dirty="0"/>
                  <a:t> an </a:t>
                </a:r>
                <a:r>
                  <a:rPr lang="en-US" dirty="0" err="1"/>
                  <a:t>einer</a:t>
                </a:r>
                <a:r>
                  <a:rPr lang="en-US" dirty="0"/>
                  <a:t> </a:t>
                </a:r>
                <a:r>
                  <a:rPr lang="en-US" dirty="0" err="1"/>
                  <a:t>Bespieltransaktion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/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/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𝛶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/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88AF8A-E825-498D-B6C1-473243645635}"/>
              </a:ext>
            </a:extLst>
          </p:cNvPr>
          <p:cNvCxnSpPr>
            <a:cxnSpLocks/>
          </p:cNvCxnSpPr>
          <p:nvPr/>
        </p:nvCxnSpPr>
        <p:spPr bwMode="auto">
          <a:xfrm>
            <a:off x="5732731" y="3579408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069095-5D77-4C3F-BEE0-CCA0DE7124D0}"/>
              </a:ext>
            </a:extLst>
          </p:cNvPr>
          <p:cNvCxnSpPr>
            <a:cxnSpLocks/>
          </p:cNvCxnSpPr>
          <p:nvPr/>
        </p:nvCxnSpPr>
        <p:spPr bwMode="auto">
          <a:xfrm>
            <a:off x="1681709" y="3565401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40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Ausblick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41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Homorphische Verschlüsselung und Zero-</a:t>
                </a:r>
                <a:r>
                  <a:rPr lang="de-DE" kern="0" dirty="0" err="1"/>
                  <a:t>knowledge</a:t>
                </a:r>
                <a:r>
                  <a:rPr lang="de-DE" kern="0" dirty="0"/>
                  <a:t>-</a:t>
                </a:r>
                <a:r>
                  <a:rPr lang="de-DE" kern="0" dirty="0" err="1"/>
                  <a:t>proofs</a:t>
                </a:r>
                <a:endParaRPr lang="de-DE" kern="0" dirty="0"/>
              </a:p>
              <a:p>
                <a:pPr marL="449263" lvl="2" indent="0">
                  <a:buNone/>
                </a:pP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 dirty="0"/>
                  <a:t> Ethereum 2.0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42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378770"/>
            <a:ext cx="6984651" cy="40265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97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EA7BC0-3033-47F6-9960-D9E4F4D1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250929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User: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Pixel-perfect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https://www.flaticon.com/authors/pixel-perfect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26D81EF-07B6-4CE9-B3DF-DC4C96E0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Kontrakt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6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2.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84FBD7C6-6594-4A2E-9468-316323CF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Neuschild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Verteilung</a:t>
            </a:r>
            <a:endParaRPr lang="en-US" sz="2400" b="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D15FD-9BF5-4088-89DF-0A3287EA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 22.748.700 </a:t>
            </a:r>
            <a:r>
              <a:rPr lang="en-US" kern="0" dirty="0" err="1"/>
              <a:t>Transkationen</a:t>
            </a:r>
            <a:r>
              <a:rPr lang="en-US" kern="0" dirty="0"/>
              <a:t> </a:t>
            </a:r>
            <a:r>
              <a:rPr lang="en-US" kern="0" dirty="0" err="1"/>
              <a:t>wurden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</a:t>
            </a:r>
            <a:r>
              <a:rPr lang="en-US" kern="0" dirty="0" err="1"/>
              <a:t>Zeitraum</a:t>
            </a:r>
            <a:r>
              <a:rPr lang="en-US" kern="0" dirty="0"/>
              <a:t> 01.03.2020 bis 31.03.2020 </a:t>
            </a:r>
            <a:r>
              <a:rPr lang="en-US" kern="0" dirty="0" err="1"/>
              <a:t>getätigt</a:t>
            </a:r>
            <a:r>
              <a:rPr lang="en-US" kern="0" dirty="0"/>
              <a:t>: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2,1% </a:t>
            </a:r>
            <a:r>
              <a:rPr lang="en-US" kern="0" dirty="0" err="1"/>
              <a:t>sind</a:t>
            </a:r>
            <a:r>
              <a:rPr lang="en-US" kern="0" dirty="0"/>
              <a:t> </a:t>
            </a:r>
            <a:r>
              <a:rPr lang="en-US" kern="0" dirty="0" err="1"/>
              <a:t>Kontrakterzeugungen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Die </a:t>
            </a:r>
            <a:r>
              <a:rPr lang="en-US" kern="0" dirty="0" err="1"/>
              <a:t>ersten</a:t>
            </a:r>
            <a:r>
              <a:rPr lang="en-US" kern="0" dirty="0"/>
              <a:t> 100 </a:t>
            </a:r>
            <a:r>
              <a:rPr lang="en-US" kern="0" dirty="0" err="1"/>
              <a:t>Adressen</a:t>
            </a:r>
            <a:r>
              <a:rPr lang="en-US" kern="0" dirty="0"/>
              <a:t> </a:t>
            </a:r>
            <a:r>
              <a:rPr lang="en-US" kern="0" dirty="0" err="1"/>
              <a:t>machen</a:t>
            </a:r>
            <a:r>
              <a:rPr lang="en-US" kern="0" dirty="0"/>
              <a:t> 2,3% des </a:t>
            </a:r>
            <a:r>
              <a:rPr lang="en-US" kern="0" dirty="0" err="1"/>
              <a:t>Gesamtwertes</a:t>
            </a:r>
            <a:r>
              <a:rPr lang="en-US" kern="0" dirty="0"/>
              <a:t> </a:t>
            </a:r>
            <a:r>
              <a:rPr lang="en-US" kern="0" dirty="0" err="1"/>
              <a:t>aller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44,2% </a:t>
            </a:r>
            <a:r>
              <a:rPr lang="en-US" kern="0" dirty="0" err="1"/>
              <a:t>aller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sind</a:t>
            </a:r>
            <a:r>
              <a:rPr lang="en-US" kern="0" dirty="0"/>
              <a:t> an </a:t>
            </a:r>
            <a:r>
              <a:rPr lang="en-US" kern="0" dirty="0" err="1"/>
              <a:t>diese</a:t>
            </a:r>
            <a:r>
              <a:rPr lang="en-US" kern="0" dirty="0"/>
              <a:t> </a:t>
            </a:r>
            <a:r>
              <a:rPr lang="en-US" kern="0" dirty="0" err="1"/>
              <a:t>Adressen</a:t>
            </a:r>
            <a:r>
              <a:rPr lang="en-US" kern="0" dirty="0"/>
              <a:t> </a:t>
            </a:r>
            <a:r>
              <a:rPr lang="en-US" kern="0" dirty="0" err="1"/>
              <a:t>gerichtet</a:t>
            </a:r>
            <a:endParaRPr lang="en-US" kern="0" dirty="0"/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en-US" kern="0" dirty="0"/>
              <a:t>15% </a:t>
            </a:r>
            <a:r>
              <a:rPr lang="en-US" kern="0" dirty="0" err="1"/>
              <a:t>dieser</a:t>
            </a:r>
            <a:r>
              <a:rPr lang="en-US" kern="0" dirty="0"/>
              <a:t> </a:t>
            </a:r>
            <a:r>
              <a:rPr lang="en-US" kern="0" dirty="0" err="1"/>
              <a:t>sind</a:t>
            </a:r>
            <a:r>
              <a:rPr lang="en-US" kern="0" dirty="0"/>
              <a:t> an den </a:t>
            </a:r>
            <a:r>
              <a:rPr lang="en-US" kern="0" dirty="0" err="1"/>
              <a:t>Kontrakt</a:t>
            </a:r>
            <a:r>
              <a:rPr lang="en-US" kern="0" dirty="0"/>
              <a:t> des Tokens </a:t>
            </a:r>
            <a:r>
              <a:rPr lang="de-DE" dirty="0"/>
              <a:t>„</a:t>
            </a:r>
            <a:r>
              <a:rPr lang="en-US" kern="0" dirty="0"/>
              <a:t>Tether” </a:t>
            </a:r>
            <a:r>
              <a:rPr lang="en-US" kern="0" dirty="0" err="1"/>
              <a:t>gerichtet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1621</Words>
  <Application>Microsoft Office PowerPoint</Application>
  <PresentationFormat>Benutzerdefiniert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JetBrains Mono</vt:lpstr>
      <vt:lpstr>Arial</vt:lpstr>
      <vt:lpstr>Cambria Math</vt:lpstr>
      <vt:lpstr>Standarddesign</vt:lpstr>
      <vt:lpstr>Ethereum</vt:lpstr>
      <vt:lpstr>Inhaltsverzeichnis</vt:lpstr>
      <vt:lpstr>Inhaltsverzeichnis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Inhaltsverzeichnis</vt:lpstr>
      <vt:lpstr>PowerPoint-Präsentation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59</cp:revision>
  <dcterms:created xsi:type="dcterms:W3CDTF">2020-05-24T15:36:34Z</dcterms:created>
  <dcterms:modified xsi:type="dcterms:W3CDTF">2020-05-26T16:58:06Z</dcterms:modified>
</cp:coreProperties>
</file>